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tiff" ContentType="image/tiff"/>
  <Default Extension="vml" ContentType="application/vnd.openxmlformats-officedocument.vmlDrawin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714" r:id="rId4"/>
  </p:sldMasterIdLst>
  <p:notesMasterIdLst>
    <p:notesMasterId r:id="rId47"/>
  </p:notesMasterIdLst>
  <p:sldIdLst>
    <p:sldId id="256" r:id="rId5"/>
    <p:sldId id="283" r:id="rId6"/>
    <p:sldId id="317" r:id="rId7"/>
    <p:sldId id="318" r:id="rId8"/>
    <p:sldId id="319" r:id="rId9"/>
    <p:sldId id="320" r:id="rId10"/>
    <p:sldId id="321" r:id="rId11"/>
    <p:sldId id="322" r:id="rId12"/>
    <p:sldId id="330" r:id="rId13"/>
    <p:sldId id="323" r:id="rId14"/>
    <p:sldId id="324" r:id="rId15"/>
    <p:sldId id="325" r:id="rId16"/>
    <p:sldId id="326" r:id="rId17"/>
    <p:sldId id="327" r:id="rId18"/>
    <p:sldId id="328" r:id="rId19"/>
    <p:sldId id="300" r:id="rId20"/>
    <p:sldId id="301" r:id="rId21"/>
    <p:sldId id="264" r:id="rId22"/>
    <p:sldId id="309" r:id="rId23"/>
    <p:sldId id="297" r:id="rId24"/>
    <p:sldId id="284" r:id="rId25"/>
    <p:sldId id="310" r:id="rId26"/>
    <p:sldId id="285" r:id="rId27"/>
    <p:sldId id="302" r:id="rId28"/>
    <p:sldId id="314" r:id="rId29"/>
    <p:sldId id="315" r:id="rId30"/>
    <p:sldId id="304" r:id="rId31"/>
    <p:sldId id="305" r:id="rId32"/>
    <p:sldId id="312" r:id="rId33"/>
    <p:sldId id="306" r:id="rId34"/>
    <p:sldId id="316" r:id="rId35"/>
    <p:sldId id="329" r:id="rId36"/>
    <p:sldId id="338" r:id="rId37"/>
    <p:sldId id="333" r:id="rId38"/>
    <p:sldId id="334" r:id="rId39"/>
    <p:sldId id="339" r:id="rId40"/>
    <p:sldId id="335" r:id="rId41"/>
    <p:sldId id="336" r:id="rId42"/>
    <p:sldId id="311" r:id="rId43"/>
    <p:sldId id="289" r:id="rId44"/>
    <p:sldId id="331" r:id="rId45"/>
    <p:sldId id="33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_front" id="{062C04BC-9897-4662-8E9E-9AB2D3EF2C55}">
          <p14:sldIdLst>
            <p14:sldId id="256"/>
          </p14:sldIdLst>
        </p14:section>
        <p14:section name="Slides" id="{93ED6A06-9655-4E61-A018-05DC856A5040}">
          <p14:sldIdLst>
            <p14:sldId id="283"/>
            <p14:sldId id="317"/>
            <p14:sldId id="318"/>
            <p14:sldId id="319"/>
            <p14:sldId id="320"/>
            <p14:sldId id="321"/>
            <p14:sldId id="322"/>
            <p14:sldId id="330"/>
            <p14:sldId id="323"/>
            <p14:sldId id="324"/>
            <p14:sldId id="325"/>
            <p14:sldId id="326"/>
            <p14:sldId id="327"/>
            <p14:sldId id="328"/>
            <p14:sldId id="300"/>
            <p14:sldId id="301"/>
            <p14:sldId id="264"/>
            <p14:sldId id="309"/>
            <p14:sldId id="297"/>
            <p14:sldId id="284"/>
            <p14:sldId id="310"/>
            <p14:sldId id="285"/>
            <p14:sldId id="302"/>
            <p14:sldId id="314"/>
            <p14:sldId id="315"/>
            <p14:sldId id="304"/>
            <p14:sldId id="305"/>
            <p14:sldId id="312"/>
            <p14:sldId id="306"/>
            <p14:sldId id="316"/>
            <p14:sldId id="329"/>
            <p14:sldId id="338"/>
            <p14:sldId id="333"/>
            <p14:sldId id="334"/>
            <p14:sldId id="339"/>
            <p14:sldId id="335"/>
            <p14:sldId id="336"/>
            <p14:sldId id="311"/>
            <p14:sldId id="289"/>
            <p14:sldId id="331"/>
            <p14:sldId id="332"/>
          </p14:sldIdLst>
        </p14:section>
        <p14:section name="Cover_back" id="{01EF3786-D438-4FE7-B116-D898B655ED37}">
          <p14:sldIdLst/>
        </p14:section>
      </p14:sectionLst>
    </p:ex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CBB59"/>
    <a:srgbClr val="253917"/>
    <a:srgbClr val="9DB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6" autoAdjust="0"/>
    <p:restoredTop sz="95508" autoAdjust="0"/>
  </p:normalViewPr>
  <p:slideViewPr>
    <p:cSldViewPr snapToGrid="0" showGuides="1">
      <p:cViewPr varScale="1">
        <p:scale>
          <a:sx n="87" d="100"/>
          <a:sy n="87" d="100"/>
        </p:scale>
        <p:origin x="1267" y="5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55.wmf"/><Relationship Id="rId1" Type="http://schemas.openxmlformats.org/officeDocument/2006/relationships/image" Target="../media/image54.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A5AF5A-4423-403D-BA8B-AD354BDD54A3}" type="datetimeFigureOut">
              <a:rPr lang="it-IT" smtClean="0"/>
              <a:t>25/10/2023</a:t>
            </a:fld>
            <a:endParaRPr lang="it-IT"/>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4FF0F52-D18B-4EB6-9ADD-6FEE2498E265}" type="slidenum">
              <a:rPr lang="it-IT" smtClean="0"/>
              <a:t>‹#›</a:t>
            </a:fld>
            <a:endParaRPr lang="it-IT"/>
          </a:p>
        </p:txBody>
      </p:sp>
    </p:spTree>
    <p:extLst>
      <p:ext uri="{BB962C8B-B14F-4D97-AF65-F5344CB8AC3E}">
        <p14:creationId xmlns:p14="http://schemas.microsoft.com/office/powerpoint/2010/main" val="63276863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2.tiff"/><Relationship Id="rId4" Type="http://schemas.openxmlformats.org/officeDocument/2006/relationships/image" Target="../media/image6.jpe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DCCA114-7002-452E-AF2D-4CDEB9D728B3}" type="datetimeFigureOut">
              <a:rPr lang="el-GR" smtClean="0"/>
              <a:t>25/10/2023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3345854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CA114-7002-452E-AF2D-4CDEB9D728B3}" type="datetimeFigureOut">
              <a:rPr lang="el-GR" smtClean="0"/>
              <a:t>25/10/2023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40055791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CA114-7002-452E-AF2D-4CDEB9D728B3}" type="datetimeFigureOut">
              <a:rPr lang="el-GR" smtClean="0"/>
              <a:t>25/10/2023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11660192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p:bg>
      <p:bgPr>
        <a:solidFill>
          <a:schemeClr val="tx2"/>
        </a:solidFill>
        <a:effectLst/>
      </p:bgPr>
    </p:bg>
    <p:spTree>
      <p:nvGrpSpPr>
        <p:cNvPr id="1" name=""/>
        <p:cNvGrpSpPr/>
        <p:nvPr/>
      </p:nvGrpSpPr>
      <p:grpSpPr>
        <a:xfrm>
          <a:off x="0" y="0"/>
          <a:ext cx="0" cy="0"/>
          <a:chOff x="0" y="0"/>
          <a:chExt cx="0" cy="0"/>
        </a:xfrm>
      </p:grpSpPr>
      <p:pic>
        <p:nvPicPr>
          <p:cNvPr id="11" name="Immagine 10">
            <a:extLst>
              <a:ext uri="{FF2B5EF4-FFF2-40B4-BE49-F238E27FC236}">
                <a16:creationId xmlns:a16="http://schemas.microsoft.com/office/drawing/2014/main" id="{B7EAB0AF-8175-46BE-B800-A840D52016E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361621" y="6254661"/>
            <a:ext cx="443921" cy="292100"/>
          </a:xfrm>
          <a:prstGeom prst="rect">
            <a:avLst/>
          </a:prstGeom>
          <a:ln w="3175">
            <a:solidFill>
              <a:schemeClr val="bg1"/>
            </a:solidFill>
          </a:ln>
        </p:spPr>
      </p:pic>
      <p:sp>
        <p:nvSpPr>
          <p:cNvPr id="12" name="CasellaDiTesto 11">
            <a:extLst>
              <a:ext uri="{FF2B5EF4-FFF2-40B4-BE49-F238E27FC236}">
                <a16:creationId xmlns:a16="http://schemas.microsoft.com/office/drawing/2014/main" id="{06CD80FA-FEB3-44EC-B5B9-AAD28F675563}"/>
              </a:ext>
            </a:extLst>
          </p:cNvPr>
          <p:cNvSpPr txBox="1"/>
          <p:nvPr userDrawn="1"/>
        </p:nvSpPr>
        <p:spPr>
          <a:xfrm>
            <a:off x="827314" y="6232889"/>
            <a:ext cx="3848100" cy="754053"/>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800" b="0" i="0" kern="1200" dirty="0">
                <a:solidFill>
                  <a:schemeClr val="bg1"/>
                </a:solidFill>
                <a:effectLst/>
                <a:latin typeface="+mn-lt"/>
                <a:ea typeface="+mn-ea"/>
                <a:cs typeface="+mn-cs"/>
              </a:rPr>
              <a:t>5G-Tours project has received funding from the European Union’s Horizon 2020 Research and Innovation </a:t>
            </a:r>
            <a:r>
              <a:rPr lang="en-US" sz="800" b="0" i="0" kern="1200" dirty="0" err="1">
                <a:solidFill>
                  <a:schemeClr val="bg1"/>
                </a:solidFill>
                <a:effectLst/>
                <a:latin typeface="+mn-lt"/>
                <a:ea typeface="+mn-ea"/>
                <a:cs typeface="+mn-cs"/>
              </a:rPr>
              <a:t>Programme</a:t>
            </a:r>
            <a:r>
              <a:rPr lang="en-US" sz="800" b="0" i="0" kern="1200" dirty="0">
                <a:solidFill>
                  <a:schemeClr val="bg1"/>
                </a:solidFill>
                <a:effectLst/>
                <a:latin typeface="+mn-lt"/>
                <a:ea typeface="+mn-ea"/>
                <a:cs typeface="+mn-cs"/>
              </a:rPr>
              <a:t> under Grant Agreement No 856950</a:t>
            </a:r>
            <a:endParaRPr lang="it-IT" sz="800" b="0" kern="1200" dirty="0">
              <a:solidFill>
                <a:schemeClr val="tx1"/>
              </a:solidFill>
              <a:latin typeface="Calibri" panose="020F0502020204030204" pitchFamily="34" charset="0"/>
              <a:ea typeface="+mn-ea"/>
              <a:cs typeface="Calibri" panose="020F0502020204030204" pitchFamily="34" charset="0"/>
            </a:endParaRPr>
          </a:p>
          <a:p>
            <a:pPr fontAlgn="base"/>
            <a:endParaRPr lang="en-US" sz="800" b="0" i="0" kern="1200" baseline="0" dirty="0">
              <a:solidFill>
                <a:schemeClr val="bg1"/>
              </a:solidFill>
              <a:effectLst/>
              <a:latin typeface="+mn-lt"/>
              <a:ea typeface="+mn-ea"/>
              <a:cs typeface="+mn-cs"/>
            </a:endParaRPr>
          </a:p>
          <a:p>
            <a:endParaRPr lang="it-IT" dirty="0"/>
          </a:p>
        </p:txBody>
      </p:sp>
      <p:cxnSp>
        <p:nvCxnSpPr>
          <p:cNvPr id="9" name="Connettore diritto 13">
            <a:extLst>
              <a:ext uri="{FF2B5EF4-FFF2-40B4-BE49-F238E27FC236}">
                <a16:creationId xmlns:a16="http://schemas.microsoft.com/office/drawing/2014/main" id="{DE6B9B64-FA46-4DF4-9D09-4111BB726F12}"/>
              </a:ext>
            </a:extLst>
          </p:cNvPr>
          <p:cNvCxnSpPr/>
          <p:nvPr userDrawn="1"/>
        </p:nvCxnSpPr>
        <p:spPr>
          <a:xfrm>
            <a:off x="175864" y="6138527"/>
            <a:ext cx="8188944" cy="0"/>
          </a:xfrm>
          <a:prstGeom prst="line">
            <a:avLst/>
          </a:prstGeom>
          <a:ln w="19050">
            <a:solidFill>
              <a:schemeClr val="bg2"/>
            </a:solidFill>
          </a:ln>
        </p:spPr>
        <p:style>
          <a:lnRef idx="3">
            <a:schemeClr val="accent6"/>
          </a:lnRef>
          <a:fillRef idx="0">
            <a:schemeClr val="accent6"/>
          </a:fillRef>
          <a:effectRef idx="2">
            <a:schemeClr val="accent6"/>
          </a:effectRef>
          <a:fontRef idx="minor">
            <a:schemeClr val="tx1"/>
          </a:fontRef>
        </p:style>
      </p:cxnSp>
      <p:sp>
        <p:nvSpPr>
          <p:cNvPr id="2" name="Isosceles Triangle 1">
            <a:extLst>
              <a:ext uri="{FF2B5EF4-FFF2-40B4-BE49-F238E27FC236}">
                <a16:creationId xmlns:a16="http://schemas.microsoft.com/office/drawing/2014/main" id="{4EB7B22D-E3E7-46F5-A47B-8963ED833E09}"/>
              </a:ext>
            </a:extLst>
          </p:cNvPr>
          <p:cNvSpPr/>
          <p:nvPr userDrawn="1"/>
        </p:nvSpPr>
        <p:spPr>
          <a:xfrm rot="16200000">
            <a:off x="3343319" y="1057316"/>
            <a:ext cx="6857997" cy="4743365"/>
          </a:xfrm>
          <a:prstGeom prst="triangle">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pic>
        <p:nvPicPr>
          <p:cNvPr id="8" name="Picture 7">
            <a:extLst>
              <a:ext uri="{FF2B5EF4-FFF2-40B4-BE49-F238E27FC236}">
                <a16:creationId xmlns:a16="http://schemas.microsoft.com/office/drawing/2014/main" id="{6952F87B-D814-4507-BAD7-EDDB3DCE3502}"/>
              </a:ext>
            </a:extLst>
          </p:cNvPr>
          <p:cNvPicPr>
            <a:picLocks noChangeAspect="1"/>
          </p:cNvPicPr>
          <p:nvPr userDrawn="1"/>
        </p:nvPicPr>
        <p:blipFill>
          <a:blip r:embed="rId3"/>
          <a:stretch>
            <a:fillRect/>
          </a:stretch>
        </p:blipFill>
        <p:spPr>
          <a:xfrm>
            <a:off x="5879007" y="1611062"/>
            <a:ext cx="3264993" cy="3150249"/>
          </a:xfrm>
          <a:prstGeom prst="rect">
            <a:avLst/>
          </a:prstGeom>
        </p:spPr>
      </p:pic>
    </p:spTree>
    <p:extLst>
      <p:ext uri="{BB962C8B-B14F-4D97-AF65-F5344CB8AC3E}">
        <p14:creationId xmlns:p14="http://schemas.microsoft.com/office/powerpoint/2010/main" val="2185142781"/>
      </p:ext>
    </p:extLst>
  </p:cSld>
  <p:clrMapOvr>
    <a:masterClrMapping/>
  </p:clrMapOvr>
  <p:extLst>
    <p:ext uri="{DCECCB84-F9BA-43D5-87BE-67443E8EF086}">
      <p15:sldGuideLst xmlns:p15="http://schemas.microsoft.com/office/powerpoint/2012/main">
        <p15:guide id="1" orient="horz" pos="210">
          <p15:clr>
            <a:srgbClr val="FBAE40"/>
          </p15:clr>
        </p15:guide>
        <p15:guide id="2" pos="55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ain slide">
    <p:spTree>
      <p:nvGrpSpPr>
        <p:cNvPr id="1" name=""/>
        <p:cNvGrpSpPr/>
        <p:nvPr/>
      </p:nvGrpSpPr>
      <p:grpSpPr>
        <a:xfrm>
          <a:off x="0" y="0"/>
          <a:ext cx="0" cy="0"/>
          <a:chOff x="0" y="0"/>
          <a:chExt cx="0" cy="0"/>
        </a:xfrm>
      </p:grpSpPr>
      <p:cxnSp>
        <p:nvCxnSpPr>
          <p:cNvPr id="8" name="Connettore diritto 7">
            <a:extLst>
              <a:ext uri="{FF2B5EF4-FFF2-40B4-BE49-F238E27FC236}">
                <a16:creationId xmlns:a16="http://schemas.microsoft.com/office/drawing/2014/main" id="{621062E4-EE92-43E8-97C2-EF5902CCDB84}"/>
              </a:ext>
            </a:extLst>
          </p:cNvPr>
          <p:cNvCxnSpPr>
            <a:cxnSpLocks/>
          </p:cNvCxnSpPr>
          <p:nvPr userDrawn="1"/>
        </p:nvCxnSpPr>
        <p:spPr>
          <a:xfrm>
            <a:off x="386806" y="6279150"/>
            <a:ext cx="8655594" cy="0"/>
          </a:xfrm>
          <a:prstGeom prst="line">
            <a:avLst/>
          </a:prstGeom>
          <a:ln>
            <a:solidFill>
              <a:schemeClr val="accent1"/>
            </a:solidFill>
          </a:ln>
        </p:spPr>
        <p:style>
          <a:lnRef idx="2">
            <a:schemeClr val="accent6"/>
          </a:lnRef>
          <a:fillRef idx="0">
            <a:schemeClr val="accent6"/>
          </a:fillRef>
          <a:effectRef idx="1">
            <a:schemeClr val="accent6"/>
          </a:effectRef>
          <a:fontRef idx="minor">
            <a:schemeClr val="tx1"/>
          </a:fontRef>
        </p:style>
      </p:cxnSp>
      <p:pic>
        <p:nvPicPr>
          <p:cNvPr id="11" name="Immagine 10">
            <a:extLst>
              <a:ext uri="{FF2B5EF4-FFF2-40B4-BE49-F238E27FC236}">
                <a16:creationId xmlns:a16="http://schemas.microsoft.com/office/drawing/2014/main" id="{AAF97AF9-7999-4AC6-96AB-58D49137B28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507264" y="6416123"/>
            <a:ext cx="231503" cy="152329"/>
          </a:xfrm>
          <a:prstGeom prst="rect">
            <a:avLst/>
          </a:prstGeom>
        </p:spPr>
      </p:pic>
      <p:sp>
        <p:nvSpPr>
          <p:cNvPr id="12" name="CasellaDiTesto 11">
            <a:extLst>
              <a:ext uri="{FF2B5EF4-FFF2-40B4-BE49-F238E27FC236}">
                <a16:creationId xmlns:a16="http://schemas.microsoft.com/office/drawing/2014/main" id="{C4D16B27-72A5-4D37-8FAA-8F93DB7658DE}"/>
              </a:ext>
            </a:extLst>
          </p:cNvPr>
          <p:cNvSpPr txBox="1"/>
          <p:nvPr userDrawn="1"/>
        </p:nvSpPr>
        <p:spPr>
          <a:xfrm>
            <a:off x="720271" y="6364515"/>
            <a:ext cx="3614057" cy="2308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900" b="0" kern="1200" dirty="0">
                <a:solidFill>
                  <a:schemeClr val="tx1"/>
                </a:solidFill>
                <a:latin typeface="+mn-lt"/>
                <a:ea typeface="+mn-ea"/>
                <a:cs typeface="+mn-cs"/>
              </a:rPr>
              <a:t> ICT-19-2019 | </a:t>
            </a:r>
            <a:r>
              <a:rPr lang="it-IT" sz="900" b="0" dirty="0">
                <a:solidFill>
                  <a:schemeClr val="tx1"/>
                </a:solidFill>
              </a:rPr>
              <a:t>Grant Agreement No</a:t>
            </a:r>
            <a:r>
              <a:rPr lang="it-IT" sz="900" b="0" kern="1200" dirty="0">
                <a:solidFill>
                  <a:schemeClr val="tx1"/>
                </a:solidFill>
                <a:latin typeface="+mn-lt"/>
                <a:ea typeface="+mn-ea"/>
                <a:cs typeface="+mn-cs"/>
              </a:rPr>
              <a:t>. </a:t>
            </a:r>
            <a:r>
              <a:rPr lang="it-IT" sz="900" b="0" kern="1200" dirty="0">
                <a:solidFill>
                  <a:schemeClr val="tx1"/>
                </a:solidFill>
                <a:latin typeface="Calibri" panose="020F0502020204030204" pitchFamily="34" charset="0"/>
                <a:ea typeface="+mn-ea"/>
                <a:cs typeface="Calibri" panose="020F0502020204030204" pitchFamily="34" charset="0"/>
              </a:rPr>
              <a:t>856950</a:t>
            </a:r>
          </a:p>
        </p:txBody>
      </p:sp>
      <p:sp>
        <p:nvSpPr>
          <p:cNvPr id="5" name="Titolo 4">
            <a:extLst>
              <a:ext uri="{FF2B5EF4-FFF2-40B4-BE49-F238E27FC236}">
                <a16:creationId xmlns:a16="http://schemas.microsoft.com/office/drawing/2014/main" id="{FB39DF2B-6A01-4ABA-ABAC-05D1FAF04C5E}"/>
              </a:ext>
            </a:extLst>
          </p:cNvPr>
          <p:cNvSpPr>
            <a:spLocks noGrp="1"/>
          </p:cNvSpPr>
          <p:nvPr>
            <p:ph type="title" hasCustomPrompt="1"/>
          </p:nvPr>
        </p:nvSpPr>
        <p:spPr>
          <a:xfrm>
            <a:off x="376102" y="557346"/>
            <a:ext cx="6612527" cy="1107841"/>
          </a:xfrm>
          <a:prstGeom prst="rect">
            <a:avLst/>
          </a:prstGeom>
        </p:spPr>
        <p:txBody>
          <a:bodyPr/>
          <a:lstStyle>
            <a:lvl1pPr>
              <a:defRPr sz="3200" b="1">
                <a:solidFill>
                  <a:schemeClr val="tx2">
                    <a:lumMod val="60000"/>
                    <a:lumOff val="40000"/>
                  </a:schemeClr>
                </a:solidFill>
              </a:defRPr>
            </a:lvl1pPr>
          </a:lstStyle>
          <a:p>
            <a:r>
              <a:rPr lang="it-IT" dirty="0"/>
              <a:t>Slide Title</a:t>
            </a:r>
          </a:p>
        </p:txBody>
      </p:sp>
      <p:sp>
        <p:nvSpPr>
          <p:cNvPr id="16" name="Segnaposto testo 15">
            <a:extLst>
              <a:ext uri="{FF2B5EF4-FFF2-40B4-BE49-F238E27FC236}">
                <a16:creationId xmlns:a16="http://schemas.microsoft.com/office/drawing/2014/main" id="{028B8F30-2444-4E93-AFBD-CC530691AF2B}"/>
              </a:ext>
            </a:extLst>
          </p:cNvPr>
          <p:cNvSpPr>
            <a:spLocks noGrp="1"/>
          </p:cNvSpPr>
          <p:nvPr>
            <p:ph type="body" sz="quarter" idx="10" hasCustomPrompt="1"/>
          </p:nvPr>
        </p:nvSpPr>
        <p:spPr>
          <a:xfrm>
            <a:off x="376238" y="1803399"/>
            <a:ext cx="8175625" cy="4338779"/>
          </a:xfrm>
          <a:prstGeom prst="rect">
            <a:avLst/>
          </a:prstGeom>
        </p:spPr>
        <p:txBody>
          <a:bodyPr>
            <a:normAutofit/>
          </a:bodyPr>
          <a:lstStyle>
            <a:lvl1pPr>
              <a:defRPr sz="2000">
                <a:solidFill>
                  <a:schemeClr val="tx2">
                    <a:lumMod val="50000"/>
                  </a:schemeClr>
                </a:solidFill>
              </a:defRPr>
            </a:lvl1pPr>
          </a:lstStyle>
          <a:p>
            <a:pPr lvl="0"/>
            <a:r>
              <a:rPr lang="it-IT" dirty="0"/>
              <a:t>Slide Text</a:t>
            </a:r>
          </a:p>
        </p:txBody>
      </p:sp>
      <p:pic>
        <p:nvPicPr>
          <p:cNvPr id="10" name="Picture 9">
            <a:extLst>
              <a:ext uri="{FF2B5EF4-FFF2-40B4-BE49-F238E27FC236}">
                <a16:creationId xmlns:a16="http://schemas.microsoft.com/office/drawing/2014/main" id="{DB73BC00-BD90-4B53-8361-D1F94B6B092F}"/>
              </a:ext>
            </a:extLst>
          </p:cNvPr>
          <p:cNvPicPr>
            <a:picLocks noChangeAspect="1"/>
          </p:cNvPicPr>
          <p:nvPr userDrawn="1"/>
        </p:nvPicPr>
        <p:blipFill>
          <a:blip r:embed="rId3"/>
          <a:stretch>
            <a:fillRect/>
          </a:stretch>
        </p:blipFill>
        <p:spPr>
          <a:xfrm>
            <a:off x="6922625" y="6305527"/>
            <a:ext cx="1726494" cy="469222"/>
          </a:xfrm>
          <a:prstGeom prst="rect">
            <a:avLst/>
          </a:prstGeom>
        </p:spPr>
      </p:pic>
      <p:cxnSp>
        <p:nvCxnSpPr>
          <p:cNvPr id="15" name="Connettore diritto 7">
            <a:extLst>
              <a:ext uri="{FF2B5EF4-FFF2-40B4-BE49-F238E27FC236}">
                <a16:creationId xmlns:a16="http://schemas.microsoft.com/office/drawing/2014/main" id="{4595F717-8B1A-43CC-AFA7-546566130581}"/>
              </a:ext>
            </a:extLst>
          </p:cNvPr>
          <p:cNvCxnSpPr>
            <a:cxnSpLocks/>
          </p:cNvCxnSpPr>
          <p:nvPr userDrawn="1"/>
        </p:nvCxnSpPr>
        <p:spPr>
          <a:xfrm>
            <a:off x="8746374" y="362393"/>
            <a:ext cx="0" cy="6209871"/>
          </a:xfrm>
          <a:prstGeom prst="line">
            <a:avLst/>
          </a:prstGeom>
          <a:ln>
            <a:solidFill>
              <a:schemeClr val="accent1"/>
            </a:solidFill>
          </a:ln>
        </p:spPr>
        <p:style>
          <a:lnRef idx="2">
            <a:schemeClr val="accent6"/>
          </a:lnRef>
          <a:fillRef idx="0">
            <a:schemeClr val="accent6"/>
          </a:fillRef>
          <a:effectRef idx="1">
            <a:schemeClr val="accent6"/>
          </a:effectRef>
          <a:fontRef idx="minor">
            <a:schemeClr val="tx1"/>
          </a:fontRef>
        </p:style>
      </p:cxnSp>
    </p:spTree>
    <p:extLst>
      <p:ext uri="{BB962C8B-B14F-4D97-AF65-F5344CB8AC3E}">
        <p14:creationId xmlns:p14="http://schemas.microsoft.com/office/powerpoint/2010/main" val="253980629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_2">
    <p:spTree>
      <p:nvGrpSpPr>
        <p:cNvPr id="1" name=""/>
        <p:cNvGrpSpPr/>
        <p:nvPr/>
      </p:nvGrpSpPr>
      <p:grpSpPr>
        <a:xfrm>
          <a:off x="0" y="0"/>
          <a:ext cx="0" cy="0"/>
          <a:chOff x="0" y="0"/>
          <a:chExt cx="0" cy="0"/>
        </a:xfrm>
      </p:grpSpPr>
      <p:sp>
        <p:nvSpPr>
          <p:cNvPr id="27" name="Segnaposto immagine 26">
            <a:extLst>
              <a:ext uri="{FF2B5EF4-FFF2-40B4-BE49-F238E27FC236}">
                <a16:creationId xmlns:a16="http://schemas.microsoft.com/office/drawing/2014/main" id="{048AE1AA-2224-48D5-8B1E-07B9C63CACED}"/>
              </a:ext>
            </a:extLst>
          </p:cNvPr>
          <p:cNvSpPr>
            <a:spLocks noGrp="1"/>
          </p:cNvSpPr>
          <p:nvPr>
            <p:ph type="pic" sz="quarter" idx="10"/>
          </p:nvPr>
        </p:nvSpPr>
        <p:spPr>
          <a:xfrm>
            <a:off x="2189307" y="505608"/>
            <a:ext cx="6478443" cy="5343235"/>
          </a:xfrm>
          <a:prstGeom prst="rect">
            <a:avLst/>
          </a:prstGeom>
        </p:spPr>
        <p:txBody>
          <a:bodyPr/>
          <a:lstStyle/>
          <a:p>
            <a:endParaRPr lang="it-IT" dirty="0"/>
          </a:p>
        </p:txBody>
      </p:sp>
      <p:sp>
        <p:nvSpPr>
          <p:cNvPr id="28" name="Triangolo rettangolo 27">
            <a:extLst>
              <a:ext uri="{FF2B5EF4-FFF2-40B4-BE49-F238E27FC236}">
                <a16:creationId xmlns:a16="http://schemas.microsoft.com/office/drawing/2014/main" id="{17F50872-EEC5-4B29-B85E-E8DFF6845D41}"/>
              </a:ext>
            </a:extLst>
          </p:cNvPr>
          <p:cNvSpPr/>
          <p:nvPr userDrawn="1"/>
        </p:nvSpPr>
        <p:spPr>
          <a:xfrm>
            <a:off x="0" y="0"/>
            <a:ext cx="5743575" cy="6858000"/>
          </a:xfrm>
          <a:prstGeom prst="rtTriangle">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Segnaposto testo 8">
            <a:extLst>
              <a:ext uri="{FF2B5EF4-FFF2-40B4-BE49-F238E27FC236}">
                <a16:creationId xmlns:a16="http://schemas.microsoft.com/office/drawing/2014/main" id="{41479EE6-FD53-443B-AAE6-10882F5F700E}"/>
              </a:ext>
            </a:extLst>
          </p:cNvPr>
          <p:cNvSpPr>
            <a:spLocks noGrp="1"/>
          </p:cNvSpPr>
          <p:nvPr>
            <p:ph type="body" sz="quarter" idx="12" hasCustomPrompt="1"/>
          </p:nvPr>
        </p:nvSpPr>
        <p:spPr>
          <a:xfrm>
            <a:off x="476250" y="4781550"/>
            <a:ext cx="3000375" cy="1733550"/>
          </a:xfrm>
          <a:prstGeom prst="rect">
            <a:avLst/>
          </a:prstGeom>
        </p:spPr>
        <p:txBody>
          <a:bodyPr/>
          <a:lstStyle>
            <a:lvl1pPr marL="0" indent="0" algn="l">
              <a:buNone/>
              <a:defRPr sz="1800">
                <a:solidFill>
                  <a:schemeClr val="bg1"/>
                </a:solidFill>
              </a:defRPr>
            </a:lvl1pPr>
          </a:lstStyle>
          <a:p>
            <a:pPr lvl="0"/>
            <a:r>
              <a:rPr lang="it-IT" dirty="0"/>
              <a:t>Slide Text</a:t>
            </a:r>
          </a:p>
        </p:txBody>
      </p:sp>
      <p:cxnSp>
        <p:nvCxnSpPr>
          <p:cNvPr id="31" name="Connettore diritto 30">
            <a:extLst>
              <a:ext uri="{FF2B5EF4-FFF2-40B4-BE49-F238E27FC236}">
                <a16:creationId xmlns:a16="http://schemas.microsoft.com/office/drawing/2014/main" id="{C933EBBB-F978-487C-8FAA-F5F07295E0F6}"/>
              </a:ext>
            </a:extLst>
          </p:cNvPr>
          <p:cNvCxnSpPr/>
          <p:nvPr userDrawn="1"/>
        </p:nvCxnSpPr>
        <p:spPr>
          <a:xfrm>
            <a:off x="805542" y="342900"/>
            <a:ext cx="8188944" cy="0"/>
          </a:xfrm>
          <a:prstGeom prst="line">
            <a:avLst/>
          </a:prstGeom>
          <a:ln w="12700">
            <a:solidFill>
              <a:schemeClr val="accent1"/>
            </a:solidFill>
          </a:ln>
        </p:spPr>
        <p:style>
          <a:lnRef idx="3">
            <a:schemeClr val="accent6"/>
          </a:lnRef>
          <a:fillRef idx="0">
            <a:schemeClr val="accent6"/>
          </a:fillRef>
          <a:effectRef idx="2">
            <a:schemeClr val="accent6"/>
          </a:effectRef>
          <a:fontRef idx="minor">
            <a:schemeClr val="tx1"/>
          </a:fontRef>
        </p:style>
      </p:cxnSp>
      <p:cxnSp>
        <p:nvCxnSpPr>
          <p:cNvPr id="32" name="Connettore diritto 31">
            <a:extLst>
              <a:ext uri="{FF2B5EF4-FFF2-40B4-BE49-F238E27FC236}">
                <a16:creationId xmlns:a16="http://schemas.microsoft.com/office/drawing/2014/main" id="{5E22124F-EB22-4153-B436-D50B535E7BC0}"/>
              </a:ext>
            </a:extLst>
          </p:cNvPr>
          <p:cNvCxnSpPr>
            <a:cxnSpLocks/>
          </p:cNvCxnSpPr>
          <p:nvPr userDrawn="1"/>
        </p:nvCxnSpPr>
        <p:spPr>
          <a:xfrm flipV="1">
            <a:off x="8772525" y="191778"/>
            <a:ext cx="0" cy="5970897"/>
          </a:xfrm>
          <a:prstGeom prst="line">
            <a:avLst/>
          </a:prstGeom>
          <a:ln w="12700">
            <a:solidFill>
              <a:schemeClr val="accent1"/>
            </a:solidFill>
          </a:ln>
        </p:spPr>
        <p:style>
          <a:lnRef idx="3">
            <a:schemeClr val="accent6"/>
          </a:lnRef>
          <a:fillRef idx="0">
            <a:schemeClr val="accent6"/>
          </a:fillRef>
          <a:effectRef idx="2">
            <a:schemeClr val="accent6"/>
          </a:effectRef>
          <a:fontRef idx="minor">
            <a:schemeClr val="tx1"/>
          </a:fontRef>
        </p:style>
      </p:cxnSp>
      <p:pic>
        <p:nvPicPr>
          <p:cNvPr id="9" name="Picture 8">
            <a:extLst>
              <a:ext uri="{FF2B5EF4-FFF2-40B4-BE49-F238E27FC236}">
                <a16:creationId xmlns:a16="http://schemas.microsoft.com/office/drawing/2014/main" id="{139252D9-643E-46D4-9A63-A76E4DDE38B9}"/>
              </a:ext>
            </a:extLst>
          </p:cNvPr>
          <p:cNvPicPr>
            <a:picLocks noChangeAspect="1"/>
          </p:cNvPicPr>
          <p:nvPr userDrawn="1"/>
        </p:nvPicPr>
        <p:blipFill>
          <a:blip r:embed="rId2"/>
          <a:stretch>
            <a:fillRect/>
          </a:stretch>
        </p:blipFill>
        <p:spPr>
          <a:xfrm>
            <a:off x="6922625" y="6305527"/>
            <a:ext cx="1726494" cy="469222"/>
          </a:xfrm>
          <a:prstGeom prst="rect">
            <a:avLst/>
          </a:prstGeom>
        </p:spPr>
      </p:pic>
    </p:spTree>
    <p:extLst>
      <p:ext uri="{BB962C8B-B14F-4D97-AF65-F5344CB8AC3E}">
        <p14:creationId xmlns:p14="http://schemas.microsoft.com/office/powerpoint/2010/main" val="82280744"/>
      </p:ext>
    </p:extLst>
  </p:cSld>
  <p:clrMapOvr>
    <a:masterClrMapping/>
  </p:clrMapOvr>
  <p:extLst>
    <p:ext uri="{DCECCB84-F9BA-43D5-87BE-67443E8EF086}">
      <p15:sldGuideLst xmlns:p15="http://schemas.microsoft.com/office/powerpoint/2012/main">
        <p15:guide id="1" orient="horz" pos="210">
          <p15:clr>
            <a:srgbClr val="FBAE40"/>
          </p15:clr>
        </p15:guide>
        <p15:guide id="2" pos="55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over back">
    <p:bg>
      <p:bgPr>
        <a:solidFill>
          <a:schemeClr val="bg1"/>
        </a:solidFill>
        <a:effectLst/>
      </p:bgPr>
    </p:bg>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E50C7FA0-6359-44E1-8D16-B7DE1DF85A9E}"/>
              </a:ext>
            </a:extLst>
          </p:cNvPr>
          <p:cNvGrpSpPr/>
          <p:nvPr userDrawn="1"/>
        </p:nvGrpSpPr>
        <p:grpSpPr>
          <a:xfrm flipH="1" flipV="1">
            <a:off x="239485" y="638092"/>
            <a:ext cx="8188944" cy="5970897"/>
            <a:chOff x="805542" y="191778"/>
            <a:chExt cx="8188944" cy="5970897"/>
          </a:xfrm>
        </p:grpSpPr>
        <p:cxnSp>
          <p:nvCxnSpPr>
            <p:cNvPr id="3" name="Connettore diritto 2">
              <a:extLst>
                <a:ext uri="{FF2B5EF4-FFF2-40B4-BE49-F238E27FC236}">
                  <a16:creationId xmlns:a16="http://schemas.microsoft.com/office/drawing/2014/main" id="{68BA8BDA-02DE-4D5E-8A5D-0D29743D414D}"/>
                </a:ext>
              </a:extLst>
            </p:cNvPr>
            <p:cNvCxnSpPr/>
            <p:nvPr userDrawn="1"/>
          </p:nvCxnSpPr>
          <p:spPr>
            <a:xfrm>
              <a:off x="805542" y="342900"/>
              <a:ext cx="8188944" cy="0"/>
            </a:xfrm>
            <a:prstGeom prst="line">
              <a:avLst/>
            </a:prstGeom>
            <a:ln w="12700">
              <a:solidFill>
                <a:schemeClr val="accent1"/>
              </a:solidFill>
            </a:ln>
          </p:spPr>
          <p:style>
            <a:lnRef idx="3">
              <a:schemeClr val="accent6"/>
            </a:lnRef>
            <a:fillRef idx="0">
              <a:schemeClr val="accent6"/>
            </a:fillRef>
            <a:effectRef idx="2">
              <a:schemeClr val="accent6"/>
            </a:effectRef>
            <a:fontRef idx="minor">
              <a:schemeClr val="tx1"/>
            </a:fontRef>
          </p:style>
        </p:cxnSp>
        <p:cxnSp>
          <p:nvCxnSpPr>
            <p:cNvPr id="4" name="Connettore diritto 3">
              <a:extLst>
                <a:ext uri="{FF2B5EF4-FFF2-40B4-BE49-F238E27FC236}">
                  <a16:creationId xmlns:a16="http://schemas.microsoft.com/office/drawing/2014/main" id="{190A45CE-063A-45BF-8FC1-A48331121ECB}"/>
                </a:ext>
              </a:extLst>
            </p:cNvPr>
            <p:cNvCxnSpPr>
              <a:cxnSpLocks/>
            </p:cNvCxnSpPr>
            <p:nvPr userDrawn="1"/>
          </p:nvCxnSpPr>
          <p:spPr>
            <a:xfrm flipV="1">
              <a:off x="8772525" y="191778"/>
              <a:ext cx="0" cy="5970897"/>
            </a:xfrm>
            <a:prstGeom prst="line">
              <a:avLst/>
            </a:prstGeom>
            <a:ln w="12700">
              <a:solidFill>
                <a:schemeClr val="accent1"/>
              </a:solidFill>
            </a:ln>
          </p:spPr>
          <p:style>
            <a:lnRef idx="3">
              <a:schemeClr val="accent6"/>
            </a:lnRef>
            <a:fillRef idx="0">
              <a:schemeClr val="accent6"/>
            </a:fillRef>
            <a:effectRef idx="2">
              <a:schemeClr val="accent6"/>
            </a:effectRef>
            <a:fontRef idx="minor">
              <a:schemeClr val="tx1"/>
            </a:fontRef>
          </p:style>
        </p:cxnSp>
      </p:grpSp>
      <p:grpSp>
        <p:nvGrpSpPr>
          <p:cNvPr id="11" name="Gruppo 10">
            <a:extLst>
              <a:ext uri="{FF2B5EF4-FFF2-40B4-BE49-F238E27FC236}">
                <a16:creationId xmlns:a16="http://schemas.microsoft.com/office/drawing/2014/main" id="{35432C86-7298-4833-B7A1-9A6523F80F48}"/>
              </a:ext>
            </a:extLst>
          </p:cNvPr>
          <p:cNvGrpSpPr/>
          <p:nvPr userDrawn="1"/>
        </p:nvGrpSpPr>
        <p:grpSpPr>
          <a:xfrm>
            <a:off x="2842534" y="4621358"/>
            <a:ext cx="3820882" cy="407925"/>
            <a:chOff x="2797917" y="4878339"/>
            <a:chExt cx="3820882" cy="407925"/>
          </a:xfrm>
        </p:grpSpPr>
        <p:sp>
          <p:nvSpPr>
            <p:cNvPr id="7" name="CasellaDiTesto 6">
              <a:extLst>
                <a:ext uri="{FF2B5EF4-FFF2-40B4-BE49-F238E27FC236}">
                  <a16:creationId xmlns:a16="http://schemas.microsoft.com/office/drawing/2014/main" id="{2F322865-37F8-4001-9944-746B8BC5C1C1}"/>
                </a:ext>
              </a:extLst>
            </p:cNvPr>
            <p:cNvSpPr txBox="1"/>
            <p:nvPr userDrawn="1"/>
          </p:nvSpPr>
          <p:spPr>
            <a:xfrm>
              <a:off x="2797917" y="4916932"/>
              <a:ext cx="3820882" cy="369332"/>
            </a:xfrm>
            <a:prstGeom prst="rect">
              <a:avLst/>
            </a:prstGeom>
            <a:noFill/>
          </p:spPr>
          <p:txBody>
            <a:bodyPr wrap="square" rtlCol="0">
              <a:spAutoFit/>
            </a:bodyPr>
            <a:lstStyle/>
            <a:p>
              <a:pPr algn="ctr"/>
              <a:r>
                <a:rPr lang="it-IT" dirty="0">
                  <a:solidFill>
                    <a:schemeClr val="tx2"/>
                  </a:solidFill>
                </a:rPr>
                <a:t>http://5gtours.eu/</a:t>
              </a:r>
            </a:p>
          </p:txBody>
        </p:sp>
        <p:pic>
          <p:nvPicPr>
            <p:cNvPr id="10" name="Elemento grafico 9" descr="Mondo">
              <a:extLst>
                <a:ext uri="{FF2B5EF4-FFF2-40B4-BE49-F238E27FC236}">
                  <a16:creationId xmlns:a16="http://schemas.microsoft.com/office/drawing/2014/main" id="{07E5170F-F729-4B6B-9403-35C750598716}"/>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2847192" y="4878339"/>
              <a:ext cx="407925" cy="407925"/>
            </a:xfrm>
            <a:prstGeom prst="rect">
              <a:avLst/>
            </a:prstGeom>
          </p:spPr>
        </p:pic>
      </p:grpSp>
      <p:pic>
        <p:nvPicPr>
          <p:cNvPr id="12" name="Immagine 11">
            <a:extLst>
              <a:ext uri="{FF2B5EF4-FFF2-40B4-BE49-F238E27FC236}">
                <a16:creationId xmlns:a16="http://schemas.microsoft.com/office/drawing/2014/main" id="{D49FA664-6EB1-4A6F-97DF-A35F2EE5447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V="1">
            <a:off x="1380792" y="6188451"/>
            <a:ext cx="359558" cy="236589"/>
          </a:xfrm>
          <a:prstGeom prst="rect">
            <a:avLst/>
          </a:prstGeom>
          <a:ln w="3175">
            <a:solidFill>
              <a:schemeClr val="bg1"/>
            </a:solidFill>
          </a:ln>
        </p:spPr>
      </p:pic>
      <p:sp>
        <p:nvSpPr>
          <p:cNvPr id="13" name="CasellaDiTesto 12">
            <a:extLst>
              <a:ext uri="{FF2B5EF4-FFF2-40B4-BE49-F238E27FC236}">
                <a16:creationId xmlns:a16="http://schemas.microsoft.com/office/drawing/2014/main" id="{03396F44-6227-4F57-AC6C-FDFA8B8A535E}"/>
              </a:ext>
            </a:extLst>
          </p:cNvPr>
          <p:cNvSpPr txBox="1"/>
          <p:nvPr userDrawn="1"/>
        </p:nvSpPr>
        <p:spPr>
          <a:xfrm>
            <a:off x="1731000" y="6169373"/>
            <a:ext cx="6697429" cy="492443"/>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800" b="0" i="0" kern="1200" dirty="0">
                <a:solidFill>
                  <a:schemeClr val="tx1"/>
                </a:solidFill>
                <a:effectLst/>
                <a:latin typeface="+mn-lt"/>
                <a:ea typeface="+mn-ea"/>
                <a:cs typeface="+mn-cs"/>
              </a:rPr>
              <a:t>5G-Tours project has received funding from the European Union’s Horizon 2020 Research and Innovation </a:t>
            </a:r>
            <a:r>
              <a:rPr lang="en-US" sz="800" b="0" i="0" kern="1200" dirty="0" err="1">
                <a:solidFill>
                  <a:schemeClr val="tx1"/>
                </a:solidFill>
                <a:effectLst/>
                <a:latin typeface="+mn-lt"/>
                <a:ea typeface="+mn-ea"/>
                <a:cs typeface="+mn-cs"/>
              </a:rPr>
              <a:t>Programme</a:t>
            </a:r>
            <a:r>
              <a:rPr lang="en-US" sz="800" b="0" i="0" kern="1200" dirty="0">
                <a:solidFill>
                  <a:schemeClr val="tx1"/>
                </a:solidFill>
                <a:effectLst/>
                <a:latin typeface="+mn-lt"/>
                <a:ea typeface="+mn-ea"/>
                <a:cs typeface="+mn-cs"/>
              </a:rPr>
              <a:t> under Grant Agreement No 856950</a:t>
            </a:r>
            <a:endParaRPr lang="en-US" sz="800" b="0" i="0" kern="1200" baseline="0" dirty="0">
              <a:solidFill>
                <a:schemeClr val="tx1"/>
              </a:solidFill>
              <a:effectLst/>
              <a:latin typeface="+mn-lt"/>
              <a:ea typeface="+mn-ea"/>
              <a:cs typeface="+mn-cs"/>
            </a:endParaRPr>
          </a:p>
          <a:p>
            <a:endParaRPr lang="it-IT" dirty="0">
              <a:solidFill>
                <a:schemeClr val="tx1"/>
              </a:solidFill>
            </a:endParaRPr>
          </a:p>
        </p:txBody>
      </p:sp>
      <p:pic>
        <p:nvPicPr>
          <p:cNvPr id="14" name="Picture 13">
            <a:extLst>
              <a:ext uri="{FF2B5EF4-FFF2-40B4-BE49-F238E27FC236}">
                <a16:creationId xmlns:a16="http://schemas.microsoft.com/office/drawing/2014/main" id="{E10D4E38-2C97-4AC6-81D9-AC5A45B56702}"/>
              </a:ext>
            </a:extLst>
          </p:cNvPr>
          <p:cNvPicPr>
            <a:picLocks noChangeAspect="1"/>
          </p:cNvPicPr>
          <p:nvPr userDrawn="1"/>
        </p:nvPicPr>
        <p:blipFill>
          <a:blip r:embed="rId5"/>
          <a:stretch>
            <a:fillRect/>
          </a:stretch>
        </p:blipFill>
        <p:spPr>
          <a:xfrm>
            <a:off x="3300138" y="1081353"/>
            <a:ext cx="2543723" cy="2454327"/>
          </a:xfrm>
          <a:prstGeom prst="rect">
            <a:avLst/>
          </a:prstGeom>
        </p:spPr>
      </p:pic>
    </p:spTree>
    <p:extLst>
      <p:ext uri="{BB962C8B-B14F-4D97-AF65-F5344CB8AC3E}">
        <p14:creationId xmlns:p14="http://schemas.microsoft.com/office/powerpoint/2010/main" val="9181399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Cover back_custom">
    <p:bg>
      <p:bgPr>
        <a:solidFill>
          <a:schemeClr val="tx2"/>
        </a:solidFill>
        <a:effectLst/>
      </p:bgPr>
    </p:bg>
    <p:spTree>
      <p:nvGrpSpPr>
        <p:cNvPr id="1" name=""/>
        <p:cNvGrpSpPr/>
        <p:nvPr/>
      </p:nvGrpSpPr>
      <p:grpSpPr>
        <a:xfrm>
          <a:off x="0" y="0"/>
          <a:ext cx="0" cy="0"/>
          <a:chOff x="0" y="0"/>
          <a:chExt cx="0" cy="0"/>
        </a:xfrm>
      </p:grpSpPr>
      <p:grpSp>
        <p:nvGrpSpPr>
          <p:cNvPr id="5" name="Gruppo 4">
            <a:extLst>
              <a:ext uri="{FF2B5EF4-FFF2-40B4-BE49-F238E27FC236}">
                <a16:creationId xmlns:a16="http://schemas.microsoft.com/office/drawing/2014/main" id="{E50C7FA0-6359-44E1-8D16-B7DE1DF85A9E}"/>
              </a:ext>
            </a:extLst>
          </p:cNvPr>
          <p:cNvGrpSpPr/>
          <p:nvPr userDrawn="1"/>
        </p:nvGrpSpPr>
        <p:grpSpPr>
          <a:xfrm flipH="1" flipV="1">
            <a:off x="239485" y="638092"/>
            <a:ext cx="8188944" cy="5970897"/>
            <a:chOff x="805542" y="191778"/>
            <a:chExt cx="8188944" cy="5970897"/>
          </a:xfrm>
        </p:grpSpPr>
        <p:cxnSp>
          <p:nvCxnSpPr>
            <p:cNvPr id="3" name="Connettore diritto 2">
              <a:extLst>
                <a:ext uri="{FF2B5EF4-FFF2-40B4-BE49-F238E27FC236}">
                  <a16:creationId xmlns:a16="http://schemas.microsoft.com/office/drawing/2014/main" id="{68BA8BDA-02DE-4D5E-8A5D-0D29743D414D}"/>
                </a:ext>
              </a:extLst>
            </p:cNvPr>
            <p:cNvCxnSpPr/>
            <p:nvPr userDrawn="1"/>
          </p:nvCxnSpPr>
          <p:spPr>
            <a:xfrm>
              <a:off x="805542" y="342900"/>
              <a:ext cx="8188944" cy="0"/>
            </a:xfrm>
            <a:prstGeom prst="line">
              <a:avLst/>
            </a:prstGeom>
            <a:ln w="19050">
              <a:solidFill>
                <a:schemeClr val="bg1"/>
              </a:solidFill>
            </a:ln>
          </p:spPr>
          <p:style>
            <a:lnRef idx="3">
              <a:schemeClr val="accent6"/>
            </a:lnRef>
            <a:fillRef idx="0">
              <a:schemeClr val="accent6"/>
            </a:fillRef>
            <a:effectRef idx="2">
              <a:schemeClr val="accent6"/>
            </a:effectRef>
            <a:fontRef idx="minor">
              <a:schemeClr val="tx1"/>
            </a:fontRef>
          </p:style>
        </p:cxnSp>
        <p:cxnSp>
          <p:nvCxnSpPr>
            <p:cNvPr id="4" name="Connettore diritto 3">
              <a:extLst>
                <a:ext uri="{FF2B5EF4-FFF2-40B4-BE49-F238E27FC236}">
                  <a16:creationId xmlns:a16="http://schemas.microsoft.com/office/drawing/2014/main" id="{190A45CE-063A-45BF-8FC1-A48331121ECB}"/>
                </a:ext>
              </a:extLst>
            </p:cNvPr>
            <p:cNvCxnSpPr>
              <a:cxnSpLocks/>
            </p:cNvCxnSpPr>
            <p:nvPr userDrawn="1"/>
          </p:nvCxnSpPr>
          <p:spPr>
            <a:xfrm flipV="1">
              <a:off x="8772525" y="191778"/>
              <a:ext cx="0" cy="5970897"/>
            </a:xfrm>
            <a:prstGeom prst="line">
              <a:avLst/>
            </a:prstGeom>
            <a:ln w="19050">
              <a:solidFill>
                <a:schemeClr val="bg1"/>
              </a:solidFill>
            </a:ln>
          </p:spPr>
          <p:style>
            <a:lnRef idx="3">
              <a:schemeClr val="accent6"/>
            </a:lnRef>
            <a:fillRef idx="0">
              <a:schemeClr val="accent6"/>
            </a:fillRef>
            <a:effectRef idx="2">
              <a:schemeClr val="accent6"/>
            </a:effectRef>
            <a:fontRef idx="minor">
              <a:schemeClr val="tx1"/>
            </a:fontRef>
          </p:style>
        </p:cxnSp>
      </p:grpSp>
      <p:sp>
        <p:nvSpPr>
          <p:cNvPr id="7" name="CasellaDiTesto 6">
            <a:extLst>
              <a:ext uri="{FF2B5EF4-FFF2-40B4-BE49-F238E27FC236}">
                <a16:creationId xmlns:a16="http://schemas.microsoft.com/office/drawing/2014/main" id="{2F322865-37F8-4001-9944-746B8BC5C1C1}"/>
              </a:ext>
            </a:extLst>
          </p:cNvPr>
          <p:cNvSpPr txBox="1"/>
          <p:nvPr userDrawn="1"/>
        </p:nvSpPr>
        <p:spPr>
          <a:xfrm>
            <a:off x="2661559" y="5616226"/>
            <a:ext cx="3820882" cy="338554"/>
          </a:xfrm>
          <a:prstGeom prst="rect">
            <a:avLst/>
          </a:prstGeom>
          <a:noFill/>
        </p:spPr>
        <p:txBody>
          <a:bodyPr wrap="square" rtlCol="0">
            <a:spAutoFit/>
          </a:bodyPr>
          <a:lstStyle/>
          <a:p>
            <a:pPr algn="ctr"/>
            <a:r>
              <a:rPr lang="it-IT" sz="1600" dirty="0">
                <a:solidFill>
                  <a:schemeClr val="bg1"/>
                </a:solidFill>
              </a:rPr>
              <a:t>http://5gtours.eu/</a:t>
            </a:r>
          </a:p>
        </p:txBody>
      </p:sp>
      <p:pic>
        <p:nvPicPr>
          <p:cNvPr id="12" name="Immagine 11">
            <a:extLst>
              <a:ext uri="{FF2B5EF4-FFF2-40B4-BE49-F238E27FC236}">
                <a16:creationId xmlns:a16="http://schemas.microsoft.com/office/drawing/2014/main" id="{D49FA664-6EB1-4A6F-97DF-A35F2EE5447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V="1">
            <a:off x="1161103" y="6114961"/>
            <a:ext cx="359558" cy="236589"/>
          </a:xfrm>
          <a:prstGeom prst="rect">
            <a:avLst/>
          </a:prstGeom>
          <a:ln w="3175">
            <a:solidFill>
              <a:schemeClr val="bg1"/>
            </a:solidFill>
          </a:ln>
        </p:spPr>
      </p:pic>
      <p:sp>
        <p:nvSpPr>
          <p:cNvPr id="13" name="CasellaDiTesto 12">
            <a:extLst>
              <a:ext uri="{FF2B5EF4-FFF2-40B4-BE49-F238E27FC236}">
                <a16:creationId xmlns:a16="http://schemas.microsoft.com/office/drawing/2014/main" id="{03396F44-6227-4F57-AC6C-FDFA8B8A535E}"/>
              </a:ext>
            </a:extLst>
          </p:cNvPr>
          <p:cNvSpPr txBox="1"/>
          <p:nvPr userDrawn="1"/>
        </p:nvSpPr>
        <p:spPr>
          <a:xfrm>
            <a:off x="1655988" y="6114961"/>
            <a:ext cx="6697429" cy="615553"/>
          </a:xfrm>
          <a:prstGeom prst="rect">
            <a:avLst/>
          </a:prstGeom>
          <a:noFill/>
        </p:spPr>
        <p:txBody>
          <a:bodyPr wrap="square" rtlCol="0">
            <a:spAutoFit/>
          </a:bodyPr>
          <a:lstStyle/>
          <a:p>
            <a:pPr marL="0" marR="0" lvl="0" indent="0" algn="l" defTabSz="457200" rtl="0" eaLnBrk="1" fontAlgn="base" latinLnBrk="0" hangingPunct="1">
              <a:lnSpc>
                <a:spcPct val="100000"/>
              </a:lnSpc>
              <a:spcBef>
                <a:spcPts val="0"/>
              </a:spcBef>
              <a:spcAft>
                <a:spcPts val="0"/>
              </a:spcAft>
              <a:buClrTx/>
              <a:buSzTx/>
              <a:buFontTx/>
              <a:buNone/>
              <a:tabLst/>
              <a:defRPr/>
            </a:pPr>
            <a:r>
              <a:rPr lang="en-US" sz="800" b="0" i="0" kern="1200" dirty="0">
                <a:solidFill>
                  <a:schemeClr val="bg1"/>
                </a:solidFill>
                <a:effectLst/>
                <a:latin typeface="+mn-lt"/>
                <a:ea typeface="+mn-ea"/>
                <a:cs typeface="+mn-cs"/>
              </a:rPr>
              <a:t>5G-Tours project has received funding from the European Union’s Horizon 2020 Research and Innovation </a:t>
            </a:r>
            <a:r>
              <a:rPr lang="en-US" sz="800" b="0" i="0" kern="1200" dirty="0" err="1">
                <a:solidFill>
                  <a:schemeClr val="bg1"/>
                </a:solidFill>
                <a:effectLst/>
                <a:latin typeface="+mn-lt"/>
                <a:ea typeface="+mn-ea"/>
                <a:cs typeface="+mn-cs"/>
              </a:rPr>
              <a:t>Programme</a:t>
            </a:r>
            <a:r>
              <a:rPr lang="en-US" sz="800" b="0" i="0" kern="1200" dirty="0">
                <a:solidFill>
                  <a:schemeClr val="bg1"/>
                </a:solidFill>
                <a:effectLst/>
                <a:latin typeface="+mn-lt"/>
                <a:ea typeface="+mn-ea"/>
                <a:cs typeface="+mn-cs"/>
              </a:rPr>
              <a:t> under Grant Agreement No 856950</a:t>
            </a:r>
            <a:endParaRPr lang="it-IT" sz="800" b="0" kern="1200" dirty="0">
              <a:solidFill>
                <a:schemeClr val="tx1"/>
              </a:solidFill>
              <a:latin typeface="Calibri" panose="020F0502020204030204" pitchFamily="34" charset="0"/>
              <a:ea typeface="+mn-ea"/>
              <a:cs typeface="Calibri" panose="020F0502020204030204" pitchFamily="34" charset="0"/>
            </a:endParaRPr>
          </a:p>
          <a:p>
            <a:pPr fontAlgn="base"/>
            <a:endParaRPr lang="en-US" sz="800" b="0" i="0" kern="1200" baseline="0" dirty="0">
              <a:solidFill>
                <a:schemeClr val="bg1"/>
              </a:solidFill>
              <a:effectLst/>
              <a:latin typeface="+mn-lt"/>
              <a:ea typeface="+mn-ea"/>
              <a:cs typeface="+mn-cs"/>
            </a:endParaRPr>
          </a:p>
          <a:p>
            <a:endParaRPr lang="it-IT" dirty="0"/>
          </a:p>
        </p:txBody>
      </p:sp>
      <p:sp>
        <p:nvSpPr>
          <p:cNvPr id="6" name="Segnaposto immagine 5">
            <a:extLst>
              <a:ext uri="{FF2B5EF4-FFF2-40B4-BE49-F238E27FC236}">
                <a16:creationId xmlns:a16="http://schemas.microsoft.com/office/drawing/2014/main" id="{D737613D-BB1E-4BF5-A9F7-123D8D98358A}"/>
              </a:ext>
            </a:extLst>
          </p:cNvPr>
          <p:cNvSpPr>
            <a:spLocks noGrp="1"/>
          </p:cNvSpPr>
          <p:nvPr>
            <p:ph type="pic" sz="quarter" idx="10" hasCustomPrompt="1"/>
          </p:nvPr>
        </p:nvSpPr>
        <p:spPr>
          <a:xfrm>
            <a:off x="3675856" y="2708783"/>
            <a:ext cx="1792286" cy="1310999"/>
          </a:xfrm>
          <a:prstGeom prst="rect">
            <a:avLst/>
          </a:prstGeom>
        </p:spPr>
        <p:txBody>
          <a:bodyPr/>
          <a:lstStyle>
            <a:lvl1pPr>
              <a:defRPr/>
            </a:lvl1pPr>
          </a:lstStyle>
          <a:p>
            <a:r>
              <a:rPr lang="it-IT" dirty="0"/>
              <a:t>Logo </a:t>
            </a:r>
          </a:p>
        </p:txBody>
      </p:sp>
      <p:sp>
        <p:nvSpPr>
          <p:cNvPr id="16" name="Segnaposto testo 15">
            <a:extLst>
              <a:ext uri="{FF2B5EF4-FFF2-40B4-BE49-F238E27FC236}">
                <a16:creationId xmlns:a16="http://schemas.microsoft.com/office/drawing/2014/main" id="{BDBF16B5-BC69-445A-857B-333624B4A76F}"/>
              </a:ext>
            </a:extLst>
          </p:cNvPr>
          <p:cNvSpPr>
            <a:spLocks noGrp="1"/>
          </p:cNvSpPr>
          <p:nvPr>
            <p:ph type="body" sz="quarter" idx="11" hasCustomPrompt="1"/>
          </p:nvPr>
        </p:nvSpPr>
        <p:spPr>
          <a:xfrm>
            <a:off x="2495548" y="4206983"/>
            <a:ext cx="4152900" cy="987425"/>
          </a:xfrm>
          <a:prstGeom prst="rect">
            <a:avLst/>
          </a:prstGeom>
        </p:spPr>
        <p:txBody>
          <a:bodyPr/>
          <a:lstStyle>
            <a:lvl1pPr marL="0" indent="0" algn="ctr">
              <a:buNone/>
              <a:defRPr sz="1800">
                <a:solidFill>
                  <a:schemeClr val="bg1"/>
                </a:solidFill>
              </a:defRPr>
            </a:lvl1pPr>
          </a:lstStyle>
          <a:p>
            <a:pPr lvl="0"/>
            <a:r>
              <a:rPr lang="it-IT" dirty="0"/>
              <a:t>Slide text</a:t>
            </a:r>
          </a:p>
        </p:txBody>
      </p:sp>
      <p:pic>
        <p:nvPicPr>
          <p:cNvPr id="2" name="Picture 1">
            <a:extLst>
              <a:ext uri="{FF2B5EF4-FFF2-40B4-BE49-F238E27FC236}">
                <a16:creationId xmlns:a16="http://schemas.microsoft.com/office/drawing/2014/main" id="{49702B16-C7E3-4C63-94AA-C4178337D081}"/>
              </a:ext>
            </a:extLst>
          </p:cNvPr>
          <p:cNvPicPr>
            <a:picLocks noChangeAspect="1"/>
          </p:cNvPicPr>
          <p:nvPr userDrawn="1"/>
        </p:nvPicPr>
        <p:blipFill>
          <a:blip r:embed="rId3"/>
          <a:stretch>
            <a:fillRect/>
          </a:stretch>
        </p:blipFill>
        <p:spPr>
          <a:xfrm>
            <a:off x="3474569" y="346827"/>
            <a:ext cx="2194858" cy="2114066"/>
          </a:xfrm>
          <a:prstGeom prst="rect">
            <a:avLst/>
          </a:prstGeom>
        </p:spPr>
      </p:pic>
    </p:spTree>
    <p:extLst>
      <p:ext uri="{BB962C8B-B14F-4D97-AF65-F5344CB8AC3E}">
        <p14:creationId xmlns:p14="http://schemas.microsoft.com/office/powerpoint/2010/main" val="2502409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DCCA114-7002-452E-AF2D-4CDEB9D728B3}" type="datetimeFigureOut">
              <a:rPr lang="el-GR" smtClean="0"/>
              <a:t>25/10/2023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2457124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CCA114-7002-452E-AF2D-4CDEB9D728B3}" type="datetimeFigureOut">
              <a:rPr lang="el-GR" smtClean="0"/>
              <a:t>25/10/2023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18144295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DCCA114-7002-452E-AF2D-4CDEB9D728B3}" type="datetimeFigureOut">
              <a:rPr lang="el-GR" smtClean="0"/>
              <a:t>25/10/2023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308916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DCCA114-7002-452E-AF2D-4CDEB9D728B3}" type="datetimeFigureOut">
              <a:rPr lang="el-GR" smtClean="0"/>
              <a:t>25/10/2023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43193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DCCA114-7002-452E-AF2D-4CDEB9D728B3}" type="datetimeFigureOut">
              <a:rPr lang="el-GR" smtClean="0"/>
              <a:t>25/10/2023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21633882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CCA114-7002-452E-AF2D-4CDEB9D728B3}" type="datetimeFigureOut">
              <a:rPr lang="el-GR" smtClean="0"/>
              <a:t>25/10/2023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41182590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CA114-7002-452E-AF2D-4CDEB9D728B3}" type="datetimeFigureOut">
              <a:rPr lang="el-GR" smtClean="0"/>
              <a:t>25/10/2023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1624986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DCCA114-7002-452E-AF2D-4CDEB9D728B3}" type="datetimeFigureOut">
              <a:rPr lang="el-GR" smtClean="0"/>
              <a:t>25/10/2023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4310BF5A-C092-4A80-8B69-478A5A2A5C1E}" type="slidenum">
              <a:rPr lang="el-GR" smtClean="0"/>
              <a:t>‹#›</a:t>
            </a:fld>
            <a:endParaRPr lang="el-GR"/>
          </a:p>
        </p:txBody>
      </p:sp>
    </p:spTree>
    <p:extLst>
      <p:ext uri="{BB962C8B-B14F-4D97-AF65-F5344CB8AC3E}">
        <p14:creationId xmlns:p14="http://schemas.microsoft.com/office/powerpoint/2010/main" val="3474770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CCA114-7002-452E-AF2D-4CDEB9D728B3}" type="datetimeFigureOut">
              <a:rPr lang="el-GR" smtClean="0"/>
              <a:t>25/10/2023</a:t>
            </a:fld>
            <a:endParaRPr lang="el-G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10BF5A-C092-4A80-8B69-478A5A2A5C1E}" type="slidenum">
              <a:rPr lang="el-GR" smtClean="0"/>
              <a:t>‹#›</a:t>
            </a:fld>
            <a:endParaRPr lang="el-GR"/>
          </a:p>
        </p:txBody>
      </p:sp>
    </p:spTree>
    <p:extLst>
      <p:ext uri="{BB962C8B-B14F-4D97-AF65-F5344CB8AC3E}">
        <p14:creationId xmlns:p14="http://schemas.microsoft.com/office/powerpoint/2010/main" val="2126443858"/>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8" r:id="rId13"/>
    <p:sldLayoutId id="2147483678" r:id="rId14"/>
    <p:sldLayoutId id="2147483675" r:id="rId15"/>
    <p:sldLayoutId id="2147483729"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jpeg"/><Relationship Id="rId2" Type="http://schemas.openxmlformats.org/officeDocument/2006/relationships/image" Target="../media/image27.pn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32.jpeg"/><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png"/><Relationship Id="rId1" Type="http://schemas.openxmlformats.org/officeDocument/2006/relationships/slideLayout" Target="../slideLayouts/slideLayout13.xml"/><Relationship Id="rId4" Type="http://schemas.openxmlformats.org/officeDocument/2006/relationships/image" Target="../media/image37.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5.png"/><Relationship Id="rId1" Type="http://schemas.openxmlformats.org/officeDocument/2006/relationships/slideLayout" Target="../slideLayouts/slideLayout13.xml"/><Relationship Id="rId5" Type="http://schemas.openxmlformats.org/officeDocument/2006/relationships/image" Target="../media/image40.jpeg"/><Relationship Id="rId4" Type="http://schemas.openxmlformats.org/officeDocument/2006/relationships/image" Target="../media/image39.tif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13.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hyperlink" Target="https://www.fpz.unizg.hr/qoe4vr/index.php/2017/06/26/what-is-quality-of-experience-qoe/" TargetMode="External"/><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hyperlink" Target="http://www.qualinet.eu/images/stories/QoE_whitepaper_v1.2.pdf" TargetMode="Externa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13.xml"/><Relationship Id="rId1" Type="http://schemas.openxmlformats.org/officeDocument/2006/relationships/vmlDrawing" Target="../drawings/vmlDrawing1.vml"/><Relationship Id="rId5" Type="http://schemas.openxmlformats.org/officeDocument/2006/relationships/image" Target="../media/image52.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8" Type="http://schemas.openxmlformats.org/officeDocument/2006/relationships/image" Target="../media/image57.jpeg"/><Relationship Id="rId3" Type="http://schemas.openxmlformats.org/officeDocument/2006/relationships/oleObject" Target="../embeddings/oleObject2.bin"/><Relationship Id="rId7" Type="http://schemas.openxmlformats.org/officeDocument/2006/relationships/image" Target="../media/image56.png"/><Relationship Id="rId2" Type="http://schemas.openxmlformats.org/officeDocument/2006/relationships/slideLayout" Target="../slideLayouts/slideLayout13.xml"/><Relationship Id="rId1" Type="http://schemas.openxmlformats.org/officeDocument/2006/relationships/vmlDrawing" Target="../drawings/vmlDrawing2.vml"/><Relationship Id="rId6" Type="http://schemas.openxmlformats.org/officeDocument/2006/relationships/image" Target="../media/image55.wmf"/><Relationship Id="rId5" Type="http://schemas.openxmlformats.org/officeDocument/2006/relationships/oleObject" Target="../embeddings/oleObject3.bin"/><Relationship Id="rId4" Type="http://schemas.openxmlformats.org/officeDocument/2006/relationships/image" Target="../media/image54.wmf"/></Relationships>
</file>

<file path=ppt/slides/_rels/slide2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png"/><Relationship Id="rId7" Type="http://schemas.openxmlformats.org/officeDocument/2006/relationships/image" Target="../media/image65.png"/><Relationship Id="rId12" Type="http://schemas.openxmlformats.org/officeDocument/2006/relationships/image" Target="../media/image70.png"/><Relationship Id="rId17" Type="http://schemas.openxmlformats.org/officeDocument/2006/relationships/image" Target="../media/image75.png"/><Relationship Id="rId2" Type="http://schemas.openxmlformats.org/officeDocument/2006/relationships/image" Target="../media/image60.png"/><Relationship Id="rId16" Type="http://schemas.openxmlformats.org/officeDocument/2006/relationships/image" Target="../media/image74.png"/><Relationship Id="rId1" Type="http://schemas.openxmlformats.org/officeDocument/2006/relationships/slideLayout" Target="../slideLayouts/slideLayout1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5" Type="http://schemas.openxmlformats.org/officeDocument/2006/relationships/image" Target="../media/image7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 Id="rId14" Type="http://schemas.openxmlformats.org/officeDocument/2006/relationships/image" Target="../media/image72.png"/></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3.xml"/><Relationship Id="rId1" Type="http://schemas.openxmlformats.org/officeDocument/2006/relationships/vmlDrawing" Target="../drawings/vmlDrawing3.vml"/><Relationship Id="rId4" Type="http://schemas.openxmlformats.org/officeDocument/2006/relationships/image" Target="../media/image76.wmf"/></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slideLayout" Target="../slideLayouts/slideLayout13.xml"/><Relationship Id="rId1" Type="http://schemas.openxmlformats.org/officeDocument/2006/relationships/video" Target="https://www.youtube.com/embed/rbT9uEnNhiw"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3.xml"/><Relationship Id="rId4" Type="http://schemas.openxmlformats.org/officeDocument/2006/relationships/image" Target="../media/image85.png"/></Relationships>
</file>

<file path=ppt/slides/_rels/slide3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hyperlink" Target="https://www.ics.uci.edu/~alfchen/alfred_imc14.pdf" TargetMode="External"/><Relationship Id="rId7" Type="http://schemas.openxmlformats.org/officeDocument/2006/relationships/hyperlink" Target="https://www.hindawi.com/journals/ijdmb/2018/2619438/" TargetMode="External"/><Relationship Id="rId2" Type="http://schemas.openxmlformats.org/officeDocument/2006/relationships/hyperlink" Target="https://www.hindawi.com/journals/wcmc/2018/6202854/" TargetMode="External"/><Relationship Id="rId1" Type="http://schemas.openxmlformats.org/officeDocument/2006/relationships/slideLayout" Target="../slideLayouts/slideLayout13.xml"/><Relationship Id="rId6" Type="http://schemas.openxmlformats.org/officeDocument/2006/relationships/hyperlink" Target="https://play.google.com/store/apps/details?id=de.yomoapp&amp;hl=uk" TargetMode="External"/><Relationship Id="rId5" Type="http://schemas.openxmlformats.org/officeDocument/2006/relationships/hyperlink" Target="https://business.esa.int/news/quality-experience-for-telemedicine" TargetMode="External"/><Relationship Id="rId4" Type="http://schemas.openxmlformats.org/officeDocument/2006/relationships/hyperlink" Target="https://tma.ifip.org/wp-content/uploads/sites/7/2017/06/mnm2017_paper10.pdf"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hyperlink" Target="https://www.linkedin.com/company/30118784/" TargetMode="External"/><Relationship Id="rId7" Type="http://schemas.openxmlformats.org/officeDocument/2006/relationships/image" Target="../media/image92.jpeg"/><Relationship Id="rId2" Type="http://schemas.openxmlformats.org/officeDocument/2006/relationships/hyperlink" Target="http://5gtours.eu/" TargetMode="External"/><Relationship Id="rId1" Type="http://schemas.openxmlformats.org/officeDocument/2006/relationships/slideLayout" Target="../slideLayouts/slideLayout13.xml"/><Relationship Id="rId6" Type="http://schemas.openxmlformats.org/officeDocument/2006/relationships/hyperlink" Target="https://www.youtube.com/channel/UCYdXMN027pe_Nkc6Hr92-Mw" TargetMode="External"/><Relationship Id="rId11" Type="http://schemas.openxmlformats.org/officeDocument/2006/relationships/image" Target="../media/image96.jpeg"/><Relationship Id="rId5" Type="http://schemas.openxmlformats.org/officeDocument/2006/relationships/hyperlink" Target="https://twitter.com/5gtours" TargetMode="External"/><Relationship Id="rId10" Type="http://schemas.openxmlformats.org/officeDocument/2006/relationships/image" Target="../media/image95.png"/><Relationship Id="rId4" Type="http://schemas.openxmlformats.org/officeDocument/2006/relationships/hyperlink" Target="https://www.researchgate.net/project/5G-TOURS" TargetMode="External"/><Relationship Id="rId9" Type="http://schemas.openxmlformats.org/officeDocument/2006/relationships/image" Target="../media/image9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2BF67ED-B83E-4DB0-9DD9-FEA33907E367}"/>
              </a:ext>
            </a:extLst>
          </p:cNvPr>
          <p:cNvSpPr txBox="1"/>
          <p:nvPr/>
        </p:nvSpPr>
        <p:spPr>
          <a:xfrm>
            <a:off x="216310" y="119062"/>
            <a:ext cx="5243713" cy="2862322"/>
          </a:xfrm>
          <a:prstGeom prst="rect">
            <a:avLst/>
          </a:prstGeom>
          <a:noFill/>
        </p:spPr>
        <p:txBody>
          <a:bodyPr wrap="square" rtlCol="0">
            <a:spAutoFit/>
          </a:bodyPr>
          <a:lstStyle/>
          <a:p>
            <a:r>
              <a:rPr lang="en-US" sz="3600" dirty="0" smtClean="0">
                <a:solidFill>
                  <a:schemeClr val="bg1"/>
                </a:solidFill>
                <a:latin typeface="+mj-lt"/>
              </a:rPr>
              <a:t>Evaluation </a:t>
            </a:r>
            <a:r>
              <a:rPr lang="en-US" sz="3600" dirty="0">
                <a:solidFill>
                  <a:schemeClr val="bg1"/>
                </a:solidFill>
                <a:latin typeface="+mj-lt"/>
              </a:rPr>
              <a:t>and improvement of </a:t>
            </a:r>
            <a:r>
              <a:rPr lang="en-US" sz="3600" dirty="0" err="1">
                <a:solidFill>
                  <a:schemeClr val="bg1"/>
                </a:solidFill>
                <a:latin typeface="+mj-lt"/>
              </a:rPr>
              <a:t>QoE</a:t>
            </a:r>
            <a:r>
              <a:rPr lang="en-US" sz="3600" dirty="0">
                <a:solidFill>
                  <a:schemeClr val="bg1"/>
                </a:solidFill>
                <a:latin typeface="+mj-lt"/>
              </a:rPr>
              <a:t> and </a:t>
            </a:r>
            <a:r>
              <a:rPr lang="en-US" sz="3600" dirty="0" err="1">
                <a:solidFill>
                  <a:schemeClr val="bg1"/>
                </a:solidFill>
                <a:latin typeface="+mj-lt"/>
              </a:rPr>
              <a:t>QoS</a:t>
            </a:r>
            <a:r>
              <a:rPr lang="en-US" sz="3600" dirty="0">
                <a:solidFill>
                  <a:schemeClr val="bg1"/>
                </a:solidFill>
                <a:latin typeface="+mj-lt"/>
              </a:rPr>
              <a:t> parameters in commercial 5G networks: 5G-TOURS approach</a:t>
            </a:r>
            <a:endParaRPr lang="el-GR" sz="3600" dirty="0">
              <a:solidFill>
                <a:schemeClr val="bg1"/>
              </a:solidFill>
              <a:latin typeface="+mj-lt"/>
            </a:endParaRPr>
          </a:p>
        </p:txBody>
      </p:sp>
      <p:pic>
        <p:nvPicPr>
          <p:cNvPr id="6" name="Picture 2" descr="National aviation university | 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19062"/>
            <a:ext cx="1905000" cy="15335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2">
            <a:extLst>
              <a:ext uri="{FF2B5EF4-FFF2-40B4-BE49-F238E27FC236}">
                <a16:creationId xmlns:a16="http://schemas.microsoft.com/office/drawing/2014/main" id="{3F016ABB-2477-4316-9AFB-84A88FE3458B}"/>
              </a:ext>
            </a:extLst>
          </p:cNvPr>
          <p:cNvSpPr txBox="1"/>
          <p:nvPr/>
        </p:nvSpPr>
        <p:spPr>
          <a:xfrm>
            <a:off x="5894738" y="6224512"/>
            <a:ext cx="3962400"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400" dirty="0" smtClean="0">
                <a:solidFill>
                  <a:schemeClr val="bg1"/>
                </a:solidFill>
                <a:latin typeface="+mj-lt"/>
              </a:rPr>
              <a:t>October 26-27, 2023</a:t>
            </a:r>
            <a:endParaRPr lang="el-GR" sz="2400" dirty="0">
              <a:solidFill>
                <a:schemeClr val="bg1"/>
              </a:solidFill>
              <a:latin typeface="+mj-lt"/>
            </a:endParaRPr>
          </a:p>
        </p:txBody>
      </p:sp>
      <p:sp>
        <p:nvSpPr>
          <p:cNvPr id="8" name="TextBox 2">
            <a:extLst>
              <a:ext uri="{FF2B5EF4-FFF2-40B4-BE49-F238E27FC236}">
                <a16:creationId xmlns:a16="http://schemas.microsoft.com/office/drawing/2014/main" id="{9C8BF97E-D8F6-4982-B036-A1DD57E9E06A}"/>
              </a:ext>
            </a:extLst>
          </p:cNvPr>
          <p:cNvSpPr txBox="1"/>
          <p:nvPr/>
        </p:nvSpPr>
        <p:spPr>
          <a:xfrm>
            <a:off x="0" y="3115969"/>
            <a:ext cx="5595405" cy="3108543"/>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800" b="1" dirty="0">
                <a:solidFill>
                  <a:schemeClr val="bg1"/>
                </a:solidFill>
                <a:effectLst>
                  <a:outerShdw blurRad="38100" dist="38100" dir="2700000" algn="tl">
                    <a:srgbClr val="000000">
                      <a:alpha val="43137"/>
                    </a:srgbClr>
                  </a:outerShdw>
                </a:effectLst>
                <a:latin typeface="+mj-lt"/>
              </a:rPr>
              <a:t>ROMAN ODARCHENKO, </a:t>
            </a:r>
            <a:r>
              <a:rPr lang="en-US" sz="2800" b="1" dirty="0" smtClean="0">
                <a:solidFill>
                  <a:schemeClr val="bg1"/>
                </a:solidFill>
                <a:effectLst>
                  <a:outerShdw blurRad="38100" dist="38100" dir="2700000" algn="tl">
                    <a:srgbClr val="000000">
                      <a:alpha val="43137"/>
                    </a:srgbClr>
                  </a:outerShdw>
                </a:effectLst>
                <a:latin typeface="+mj-lt"/>
              </a:rPr>
              <a:t>DSc, professor</a:t>
            </a:r>
            <a:endParaRPr lang="en-US" sz="2800" b="1" dirty="0">
              <a:solidFill>
                <a:schemeClr val="bg1"/>
              </a:solidFill>
              <a:effectLst>
                <a:outerShdw blurRad="38100" dist="38100" dir="2700000" algn="tl">
                  <a:srgbClr val="000000">
                    <a:alpha val="43137"/>
                  </a:srgbClr>
                </a:outerShdw>
              </a:effectLst>
              <a:latin typeface="+mj-lt"/>
            </a:endParaRPr>
          </a:p>
          <a:p>
            <a:r>
              <a:rPr lang="en-US" sz="2400" dirty="0" smtClean="0">
                <a:solidFill>
                  <a:schemeClr val="bg1"/>
                </a:solidFill>
                <a:latin typeface="+mj-lt"/>
              </a:rPr>
              <a:t>Chair of Telecommunication and radio engineering systems academic department</a:t>
            </a:r>
          </a:p>
          <a:p>
            <a:r>
              <a:rPr lang="en-US" sz="2400" dirty="0" smtClean="0">
                <a:solidFill>
                  <a:schemeClr val="bg1"/>
                </a:solidFill>
                <a:latin typeface="+mj-lt"/>
              </a:rPr>
              <a:t>National aviation university, Kyiv, Ukraine</a:t>
            </a:r>
            <a:endParaRPr lang="uk-UA" sz="2400" dirty="0" smtClean="0">
              <a:solidFill>
                <a:schemeClr val="bg1"/>
              </a:solidFill>
              <a:latin typeface="+mj-lt"/>
            </a:endParaRPr>
          </a:p>
          <a:p>
            <a:r>
              <a:rPr lang="en-US" sz="2400" dirty="0">
                <a:solidFill>
                  <a:schemeClr val="bg1"/>
                </a:solidFill>
                <a:latin typeface="+mj-lt"/>
              </a:rPr>
              <a:t>Senior </a:t>
            </a:r>
            <a:r>
              <a:rPr lang="en-US" sz="2400" dirty="0" smtClean="0">
                <a:solidFill>
                  <a:schemeClr val="bg1"/>
                </a:solidFill>
                <a:latin typeface="+mj-lt"/>
              </a:rPr>
              <a:t>researcher, State </a:t>
            </a:r>
            <a:r>
              <a:rPr lang="en-US" sz="2400" dirty="0">
                <a:solidFill>
                  <a:schemeClr val="bg1"/>
                </a:solidFill>
                <a:latin typeface="+mj-lt"/>
              </a:rPr>
              <a:t>Research Institute of Cybersecurity </a:t>
            </a:r>
            <a:r>
              <a:rPr lang="en-US" sz="2400" dirty="0" smtClean="0">
                <a:solidFill>
                  <a:schemeClr val="bg1"/>
                </a:solidFill>
                <a:latin typeface="+mj-lt"/>
              </a:rPr>
              <a:t>Technologies</a:t>
            </a:r>
          </a:p>
          <a:p>
            <a:r>
              <a:rPr lang="en-US" sz="2400" dirty="0" smtClean="0">
                <a:solidFill>
                  <a:schemeClr val="bg1"/>
                </a:solidFill>
                <a:latin typeface="+mj-lt"/>
              </a:rPr>
              <a:t>CEO </a:t>
            </a:r>
            <a:r>
              <a:rPr lang="en-US" sz="2400" dirty="0">
                <a:solidFill>
                  <a:schemeClr val="bg1"/>
                </a:solidFill>
                <a:latin typeface="+mj-lt"/>
              </a:rPr>
              <a:t>of the Scientific Cybersecurity Association of </a:t>
            </a:r>
            <a:r>
              <a:rPr lang="en-US" sz="2400" dirty="0" smtClean="0">
                <a:solidFill>
                  <a:schemeClr val="bg1"/>
                </a:solidFill>
                <a:latin typeface="+mj-lt"/>
              </a:rPr>
              <a:t>Ukraine</a:t>
            </a:r>
            <a:endParaRPr lang="en-US" sz="2400" dirty="0">
              <a:solidFill>
                <a:schemeClr val="bg1"/>
              </a:solidFill>
              <a:latin typeface="+mj-lt"/>
            </a:endParaRPr>
          </a:p>
        </p:txBody>
      </p:sp>
    </p:spTree>
    <p:extLst>
      <p:ext uri="{BB962C8B-B14F-4D97-AF65-F5344CB8AC3E}">
        <p14:creationId xmlns:p14="http://schemas.microsoft.com/office/powerpoint/2010/main" val="1144014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376101" y="365886"/>
            <a:ext cx="6612527" cy="1107841"/>
          </a:xfrm>
        </p:spPr>
        <p:txBody>
          <a:bodyPr>
            <a:noAutofit/>
          </a:bodyPr>
          <a:lstStyle/>
          <a:p>
            <a:r>
              <a:rPr lang="en-US" sz="4000" dirty="0" err="1">
                <a:solidFill>
                  <a:schemeClr val="accent1">
                    <a:lumMod val="50000"/>
                  </a:schemeClr>
                </a:solidFill>
                <a:effectLst>
                  <a:outerShdw blurRad="38100" dist="38100" dir="2700000" algn="tl">
                    <a:srgbClr val="000000">
                      <a:alpha val="43137"/>
                    </a:srgbClr>
                  </a:outerShdw>
                </a:effectLst>
              </a:rPr>
              <a:t>Tourin</a:t>
            </a:r>
            <a:r>
              <a:rPr lang="en-US" sz="4000" dirty="0">
                <a:solidFill>
                  <a:schemeClr val="accent1">
                    <a:lumMod val="50000"/>
                  </a:schemeClr>
                </a:solidFill>
                <a:effectLst>
                  <a:outerShdw blurRad="38100" dist="38100" dir="2700000" algn="tl">
                    <a:srgbClr val="000000">
                      <a:alpha val="43137"/>
                    </a:srgbClr>
                  </a:outerShdw>
                </a:effectLst>
              </a:rPr>
              <a:t>: </a:t>
            </a:r>
            <a:r>
              <a:rPr lang="en-US" sz="4000" b="0" dirty="0">
                <a:solidFill>
                  <a:schemeClr val="accent1">
                    <a:lumMod val="50000"/>
                  </a:schemeClr>
                </a:solidFill>
                <a:effectLst>
                  <a:outerShdw blurRad="38100" dist="38100" dir="2700000" algn="tl">
                    <a:srgbClr val="000000">
                      <a:alpha val="43137"/>
                    </a:srgbClr>
                  </a:outerShdw>
                </a:effectLst>
              </a:rPr>
              <a:t>The touristic city</a:t>
            </a:r>
            <a:endParaRPr lang="en-US" sz="4000" b="0" dirty="0">
              <a:solidFill>
                <a:schemeClr val="accent1">
                  <a:lumMod val="50000"/>
                </a:schemeClr>
              </a:solidFill>
            </a:endParaRPr>
          </a:p>
        </p:txBody>
      </p:sp>
      <p:sp>
        <p:nvSpPr>
          <p:cNvPr id="4" name="Прямоугольник 3">
            <a:extLst>
              <a:ext uri="{FF2B5EF4-FFF2-40B4-BE49-F238E27FC236}">
                <a16:creationId xmlns:a16="http://schemas.microsoft.com/office/drawing/2014/main" id="{5406FC84-7368-4008-8B68-80845FCF15CB}"/>
              </a:ext>
            </a:extLst>
          </p:cNvPr>
          <p:cNvSpPr/>
          <p:nvPr/>
        </p:nvSpPr>
        <p:spPr>
          <a:xfrm>
            <a:off x="376103" y="1449819"/>
            <a:ext cx="4063376" cy="4401205"/>
          </a:xfrm>
          <a:prstGeom prst="rect">
            <a:avLst/>
          </a:prstGeom>
        </p:spPr>
        <p:txBody>
          <a:bodyPr wrap="square">
            <a:spAutoFit/>
          </a:bodyPr>
          <a:lstStyle/>
          <a:p>
            <a:pPr algn="just"/>
            <a:r>
              <a:rPr lang="en-US" sz="2000" b="1" dirty="0">
                <a:solidFill>
                  <a:schemeClr val="accent1">
                    <a:lumMod val="50000"/>
                  </a:schemeClr>
                </a:solidFill>
                <a:latin typeface="Calibri Light" panose="020F0302020204030204" pitchFamily="34" charset="0"/>
              </a:rPr>
              <a:t>The visitors of museums and outdoor attractions are provided with 5G-based applications to enhance their experience while visiting the city. This includes VR/AR applications to complement the physical visit with additional content, involving interactive tactile communications. The experience of the visitors is also enhanced with robot-assisted services, telepresence to allow for remote visits, as well as live events enabled by mobile communications such as multi-party concerts.</a:t>
            </a:r>
          </a:p>
        </p:txBody>
      </p:sp>
      <p:pic>
        <p:nvPicPr>
          <p:cNvPr id="2050" name="Picture 2">
            <a:extLst>
              <a:ext uri="{FF2B5EF4-FFF2-40B4-BE49-F238E27FC236}">
                <a16:creationId xmlns:a16="http://schemas.microsoft.com/office/drawing/2014/main" id="{19536977-0CFF-4FB3-96E8-53115D331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122" y="365886"/>
            <a:ext cx="904875" cy="90487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C63E771-A5B5-43F3-ACCE-BFBFB3BCBE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0314" y="1473727"/>
            <a:ext cx="3800683" cy="222363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Результат пошуку зображень за запитом palaza madamma">
            <a:extLst>
              <a:ext uri="{FF2B5EF4-FFF2-40B4-BE49-F238E27FC236}">
                <a16:creationId xmlns:a16="http://schemas.microsoft.com/office/drawing/2014/main" id="{CE6D32AD-5385-4436-BC4D-9CFF1DD23E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0314" y="3875278"/>
            <a:ext cx="3800682" cy="22236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654351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376101" y="365886"/>
            <a:ext cx="7260021" cy="1107841"/>
          </a:xfrm>
        </p:spPr>
        <p:txBody>
          <a:bodyPr>
            <a:noAutofit/>
          </a:bodyPr>
          <a:lstStyle/>
          <a:p>
            <a:r>
              <a:rPr lang="en-US" sz="4000" dirty="0" err="1">
                <a:solidFill>
                  <a:schemeClr val="accent1">
                    <a:lumMod val="50000"/>
                  </a:schemeClr>
                </a:solidFill>
                <a:effectLst>
                  <a:outerShdw blurRad="38100" dist="38100" dir="2700000" algn="tl">
                    <a:srgbClr val="000000">
                      <a:alpha val="43137"/>
                    </a:srgbClr>
                  </a:outerShdw>
                </a:effectLst>
              </a:rPr>
              <a:t>Tourin</a:t>
            </a:r>
            <a:r>
              <a:rPr lang="en-US" sz="4000" dirty="0">
                <a:solidFill>
                  <a:schemeClr val="accent1">
                    <a:lumMod val="50000"/>
                  </a:schemeClr>
                </a:solidFill>
                <a:effectLst>
                  <a:outerShdw blurRad="38100" dist="38100" dir="2700000" algn="tl">
                    <a:srgbClr val="000000">
                      <a:alpha val="43137"/>
                    </a:srgbClr>
                  </a:outerShdw>
                </a:effectLst>
              </a:rPr>
              <a:t>: </a:t>
            </a:r>
            <a:r>
              <a:rPr lang="en-US" sz="4000" b="0" dirty="0">
                <a:solidFill>
                  <a:schemeClr val="accent1">
                    <a:lumMod val="50000"/>
                  </a:schemeClr>
                </a:solidFill>
                <a:effectLst>
                  <a:outerShdw blurRad="38100" dist="38100" dir="2700000" algn="tl">
                    <a:srgbClr val="000000">
                      <a:alpha val="43137"/>
                    </a:srgbClr>
                  </a:outerShdw>
                </a:effectLst>
              </a:rPr>
              <a:t>The touristic </a:t>
            </a:r>
            <a:r>
              <a:rPr lang="en-US" sz="4000" b="0" dirty="0" smtClean="0">
                <a:solidFill>
                  <a:schemeClr val="accent1">
                    <a:lumMod val="50000"/>
                  </a:schemeClr>
                </a:solidFill>
                <a:effectLst>
                  <a:outerShdw blurRad="38100" dist="38100" dir="2700000" algn="tl">
                    <a:srgbClr val="000000">
                      <a:alpha val="43137"/>
                    </a:srgbClr>
                  </a:outerShdw>
                </a:effectLst>
              </a:rPr>
              <a:t>city Use Cases</a:t>
            </a:r>
            <a:endParaRPr lang="en-US" sz="4000" b="0" dirty="0">
              <a:solidFill>
                <a:schemeClr val="accent1">
                  <a:lumMod val="50000"/>
                </a:schemeClr>
              </a:solidFill>
            </a:endParaRPr>
          </a:p>
        </p:txBody>
      </p:sp>
      <p:pic>
        <p:nvPicPr>
          <p:cNvPr id="2050" name="Picture 2">
            <a:extLst>
              <a:ext uri="{FF2B5EF4-FFF2-40B4-BE49-F238E27FC236}">
                <a16:creationId xmlns:a16="http://schemas.microsoft.com/office/drawing/2014/main" id="{19536977-0CFF-4FB3-96E8-53115D331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36122" y="365886"/>
            <a:ext cx="904875" cy="9048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7352" y="1496832"/>
            <a:ext cx="2457506" cy="1843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Прямоугольник 2"/>
          <p:cNvSpPr/>
          <p:nvPr/>
        </p:nvSpPr>
        <p:spPr>
          <a:xfrm>
            <a:off x="1118517" y="3374147"/>
            <a:ext cx="1515479" cy="400110"/>
          </a:xfrm>
          <a:prstGeom prst="rect">
            <a:avLst/>
          </a:prstGeom>
        </p:spPr>
        <p:txBody>
          <a:bodyPr wrap="none">
            <a:spAutoFit/>
          </a:bodyPr>
          <a:lstStyle/>
          <a:p>
            <a:r>
              <a:rPr lang="en-GB" sz="2000" b="1" dirty="0">
                <a:solidFill>
                  <a:schemeClr val="accent1">
                    <a:lumMod val="50000"/>
                  </a:schemeClr>
                </a:solidFill>
                <a:latin typeface="Calibri Light" panose="020F0302020204030204" pitchFamily="34" charset="0"/>
              </a:rPr>
              <a:t>Telepresence</a:t>
            </a:r>
            <a:endParaRPr lang="uk-UA" sz="2000" b="1" dirty="0">
              <a:solidFill>
                <a:schemeClr val="accent1">
                  <a:lumMod val="50000"/>
                </a:schemeClr>
              </a:solidFill>
              <a:latin typeface="Calibri Light" panose="020F0302020204030204" pitchFamily="34" charset="0"/>
            </a:endParaRPr>
          </a:p>
        </p:txBody>
      </p:sp>
      <p:sp>
        <p:nvSpPr>
          <p:cNvPr id="5" name="Прямоугольник 4"/>
          <p:cNvSpPr/>
          <p:nvPr/>
        </p:nvSpPr>
        <p:spPr>
          <a:xfrm>
            <a:off x="3382264" y="3339962"/>
            <a:ext cx="2206566" cy="707886"/>
          </a:xfrm>
          <a:prstGeom prst="rect">
            <a:avLst/>
          </a:prstGeom>
        </p:spPr>
        <p:txBody>
          <a:bodyPr wrap="none">
            <a:spAutoFit/>
          </a:bodyPr>
          <a:lstStyle/>
          <a:p>
            <a:pPr algn="ctr"/>
            <a:r>
              <a:rPr lang="en-GB" sz="2000" b="1" dirty="0">
                <a:solidFill>
                  <a:schemeClr val="accent1">
                    <a:lumMod val="50000"/>
                  </a:schemeClr>
                </a:solidFill>
                <a:latin typeface="Calibri Light" panose="020F0302020204030204" pitchFamily="34" charset="0"/>
              </a:rPr>
              <a:t>Augmented tourism</a:t>
            </a:r>
          </a:p>
          <a:p>
            <a:pPr algn="ctr"/>
            <a:r>
              <a:rPr lang="en-GB" sz="2000" b="1" dirty="0">
                <a:solidFill>
                  <a:schemeClr val="accent1">
                    <a:lumMod val="50000"/>
                  </a:schemeClr>
                </a:solidFill>
                <a:latin typeface="Calibri Light" panose="020F0302020204030204" pitchFamily="34" charset="0"/>
              </a:rPr>
              <a:t> experience </a:t>
            </a:r>
            <a:endParaRPr lang="uk-UA" sz="2000" b="1" dirty="0">
              <a:solidFill>
                <a:schemeClr val="accent1">
                  <a:lumMod val="50000"/>
                </a:schemeClr>
              </a:solidFill>
              <a:latin typeface="Calibri Light" panose="020F0302020204030204" pitchFamily="34" charset="0"/>
            </a:endParaRPr>
          </a:p>
        </p:txBody>
      </p:sp>
      <p:pic>
        <p:nvPicPr>
          <p:cNvPr id="10" name="Imagen 4">
            <a:extLst>
              <a:ext uri="{FF2B5EF4-FFF2-40B4-BE49-F238E27FC236}">
                <a16:creationId xmlns:a16="http://schemas.microsoft.com/office/drawing/2014/main" id="{B85C7C60-FB1C-47E0-A511-8E5DB8343B30}"/>
              </a:ext>
            </a:extLst>
          </p:cNvPr>
          <p:cNvPicPr/>
          <p:nvPr/>
        </p:nvPicPr>
        <p:blipFill rotWithShape="1">
          <a:blip r:embed="rId4" cstate="print">
            <a:extLst>
              <a:ext uri="{28A0092B-C50C-407E-A947-70E740481C1C}">
                <a14:useLocalDpi xmlns:a14="http://schemas.microsoft.com/office/drawing/2010/main" val="0"/>
              </a:ext>
            </a:extLst>
          </a:blip>
          <a:srcRect t="9342" b="11784"/>
          <a:stretch/>
        </p:blipFill>
        <p:spPr bwMode="auto">
          <a:xfrm>
            <a:off x="3009973" y="1496832"/>
            <a:ext cx="2836052" cy="1843130"/>
          </a:xfrm>
          <a:prstGeom prst="rect">
            <a:avLst/>
          </a:prstGeom>
          <a:noFill/>
          <a:ln>
            <a:noFill/>
          </a:ln>
          <a:extLst>
            <a:ext uri="{53640926-AAD7-44D8-BBD7-CCE9431645EC}">
              <a14:shadowObscured xmlns:a14="http://schemas.microsoft.com/office/drawing/2010/main"/>
            </a:ext>
          </a:extLst>
        </p:spPr>
      </p:pic>
      <p:pic>
        <p:nvPicPr>
          <p:cNvPr id="1027" name="Picture 3" descr="r1_newsletter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21101" y="1443620"/>
            <a:ext cx="2468625" cy="192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Прямоугольник 5"/>
          <p:cNvSpPr/>
          <p:nvPr/>
        </p:nvSpPr>
        <p:spPr>
          <a:xfrm>
            <a:off x="6500883" y="3370070"/>
            <a:ext cx="1709059" cy="707886"/>
          </a:xfrm>
          <a:prstGeom prst="rect">
            <a:avLst/>
          </a:prstGeom>
        </p:spPr>
        <p:txBody>
          <a:bodyPr wrap="none">
            <a:spAutoFit/>
          </a:bodyPr>
          <a:lstStyle/>
          <a:p>
            <a:pPr algn="ctr"/>
            <a:r>
              <a:rPr lang="en-GB" sz="2000" b="1" dirty="0">
                <a:solidFill>
                  <a:schemeClr val="accent1">
                    <a:lumMod val="50000"/>
                  </a:schemeClr>
                </a:solidFill>
                <a:latin typeface="Calibri Light" panose="020F0302020204030204" pitchFamily="34" charset="0"/>
              </a:rPr>
              <a:t>Robot assisted </a:t>
            </a:r>
          </a:p>
          <a:p>
            <a:pPr algn="ctr"/>
            <a:r>
              <a:rPr lang="en-GB" sz="2000" b="1" dirty="0">
                <a:solidFill>
                  <a:schemeClr val="accent1">
                    <a:lumMod val="50000"/>
                  </a:schemeClr>
                </a:solidFill>
                <a:latin typeface="Calibri Light" panose="020F0302020204030204" pitchFamily="34" charset="0"/>
              </a:rPr>
              <a:t>museum guide</a:t>
            </a:r>
            <a:endParaRPr lang="uk-UA" sz="2000" b="1" dirty="0">
              <a:solidFill>
                <a:schemeClr val="accent1">
                  <a:lumMod val="50000"/>
                </a:schemeClr>
              </a:solidFill>
              <a:latin typeface="Calibri Light" panose="020F0302020204030204" pitchFamily="34" charset="0"/>
            </a:endParaRPr>
          </a:p>
        </p:txBody>
      </p:sp>
      <p:pic>
        <p:nvPicPr>
          <p:cNvPr id="13" name="Imagen 4" descr="Imagen que contiene objeto, reloj, monitor, tabla&#10;&#10;Descripción generada automáticamente"/>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6101" y="4016401"/>
            <a:ext cx="4013019" cy="1642121"/>
          </a:xfrm>
          <a:prstGeom prst="rect">
            <a:avLst/>
          </a:prstGeom>
          <a:noFill/>
          <a:ln>
            <a:noFill/>
          </a:ln>
        </p:spPr>
      </p:pic>
      <p:sp>
        <p:nvSpPr>
          <p:cNvPr id="7" name="Прямоугольник 6"/>
          <p:cNvSpPr/>
          <p:nvPr/>
        </p:nvSpPr>
        <p:spPr>
          <a:xfrm>
            <a:off x="272772" y="5746778"/>
            <a:ext cx="4101764" cy="400110"/>
          </a:xfrm>
          <a:prstGeom prst="rect">
            <a:avLst/>
          </a:prstGeom>
        </p:spPr>
        <p:txBody>
          <a:bodyPr wrap="none">
            <a:spAutoFit/>
          </a:bodyPr>
          <a:lstStyle/>
          <a:p>
            <a:pPr algn="ctr"/>
            <a:r>
              <a:rPr lang="en-GB" sz="2000" b="1" dirty="0">
                <a:solidFill>
                  <a:schemeClr val="accent1">
                    <a:lumMod val="50000"/>
                  </a:schemeClr>
                </a:solidFill>
                <a:latin typeface="Calibri Light" panose="020F0302020204030204" pitchFamily="34" charset="0"/>
              </a:rPr>
              <a:t>High quality video services distribution</a:t>
            </a:r>
            <a:endParaRPr lang="uk-UA" sz="2000" b="1" dirty="0">
              <a:solidFill>
                <a:schemeClr val="accent1">
                  <a:lumMod val="50000"/>
                </a:schemeClr>
              </a:solidFill>
              <a:latin typeface="Calibri Light" panose="020F0302020204030204" pitchFamily="34" charset="0"/>
            </a:endParaRPr>
          </a:p>
        </p:txBody>
      </p:sp>
      <p:sp>
        <p:nvSpPr>
          <p:cNvPr id="8" name="Прямоугольник 7"/>
          <p:cNvSpPr/>
          <p:nvPr/>
        </p:nvSpPr>
        <p:spPr>
          <a:xfrm>
            <a:off x="4409927" y="5728077"/>
            <a:ext cx="4367992" cy="400110"/>
          </a:xfrm>
          <a:prstGeom prst="rect">
            <a:avLst/>
          </a:prstGeom>
        </p:spPr>
        <p:txBody>
          <a:bodyPr wrap="none">
            <a:spAutoFit/>
          </a:bodyPr>
          <a:lstStyle/>
          <a:p>
            <a:pPr algn="ctr"/>
            <a:r>
              <a:rPr lang="en-US" sz="2000" b="1" dirty="0">
                <a:solidFill>
                  <a:schemeClr val="accent1">
                    <a:lumMod val="50000"/>
                  </a:schemeClr>
                </a:solidFill>
                <a:latin typeface="Calibri Light" panose="020F0302020204030204" pitchFamily="34" charset="0"/>
              </a:rPr>
              <a:t>Remote and distributed video production</a:t>
            </a:r>
            <a:endParaRPr lang="uk-UA" sz="2000" b="1" dirty="0">
              <a:solidFill>
                <a:schemeClr val="accent1">
                  <a:lumMod val="50000"/>
                </a:schemeClr>
              </a:solidFill>
              <a:latin typeface="Calibri Light" panose="020F0302020204030204" pitchFamily="34" charset="0"/>
            </a:endParaRPr>
          </a:p>
        </p:txBody>
      </p:sp>
      <p:pic>
        <p:nvPicPr>
          <p:cNvPr id="16" name="Immagine 6"/>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61761" y="4130214"/>
            <a:ext cx="2564009" cy="1567755"/>
          </a:xfrm>
          <a:prstGeom prst="rect">
            <a:avLst/>
          </a:prstGeom>
          <a:noFill/>
          <a:ln>
            <a:noFill/>
          </a:ln>
        </p:spPr>
      </p:pic>
    </p:spTree>
    <p:extLst>
      <p:ext uri="{BB962C8B-B14F-4D97-AF65-F5344CB8AC3E}">
        <p14:creationId xmlns:p14="http://schemas.microsoft.com/office/powerpoint/2010/main" val="4283789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376102" y="557346"/>
            <a:ext cx="7151962" cy="1107841"/>
          </a:xfrm>
        </p:spPr>
        <p:txBody>
          <a:bodyPr>
            <a:noAutofit/>
          </a:bodyPr>
          <a:lstStyle/>
          <a:p>
            <a:r>
              <a:rPr lang="en-US" sz="4000" dirty="0">
                <a:solidFill>
                  <a:schemeClr val="accent1">
                    <a:lumMod val="50000"/>
                  </a:schemeClr>
                </a:solidFill>
                <a:effectLst>
                  <a:outerShdw blurRad="38100" dist="38100" dir="2700000" algn="tl">
                    <a:srgbClr val="000000">
                      <a:alpha val="43137"/>
                    </a:srgbClr>
                  </a:outerShdw>
                </a:effectLst>
              </a:rPr>
              <a:t>Athens: </a:t>
            </a:r>
            <a:r>
              <a:rPr lang="en-US" sz="4000" b="0" dirty="0">
                <a:solidFill>
                  <a:schemeClr val="accent1">
                    <a:lumMod val="50000"/>
                  </a:schemeClr>
                </a:solidFill>
                <a:effectLst>
                  <a:outerShdw blurRad="38100" dist="38100" dir="2700000" algn="tl">
                    <a:srgbClr val="000000">
                      <a:alpha val="43137"/>
                    </a:srgbClr>
                  </a:outerShdw>
                </a:effectLst>
              </a:rPr>
              <a:t>The mobility-efficient city</a:t>
            </a:r>
            <a:r>
              <a:rPr lang="en-US" sz="4000" dirty="0">
                <a:solidFill>
                  <a:schemeClr val="accent1">
                    <a:lumMod val="50000"/>
                  </a:schemeClr>
                </a:solidFill>
                <a:effectLst>
                  <a:outerShdw blurRad="38100" dist="38100" dir="2700000" algn="tl">
                    <a:srgbClr val="000000">
                      <a:alpha val="43137"/>
                    </a:srgbClr>
                  </a:outerShdw>
                </a:effectLst>
              </a:rPr>
              <a:t/>
            </a:r>
            <a:br>
              <a:rPr lang="en-US" sz="4000" dirty="0">
                <a:solidFill>
                  <a:schemeClr val="accent1">
                    <a:lumMod val="50000"/>
                  </a:schemeClr>
                </a:solidFill>
                <a:effectLst>
                  <a:outerShdw blurRad="38100" dist="38100" dir="2700000" algn="tl">
                    <a:srgbClr val="000000">
                      <a:alpha val="43137"/>
                    </a:srgbClr>
                  </a:outerShdw>
                </a:effectLst>
              </a:rPr>
            </a:br>
            <a:endParaRPr lang="en-US" sz="4000" dirty="0">
              <a:solidFill>
                <a:schemeClr val="accent1">
                  <a:lumMod val="50000"/>
                </a:schemeClr>
              </a:solidFill>
              <a:effectLst>
                <a:outerShdw blurRad="38100" dist="38100" dir="2700000" algn="tl">
                  <a:srgbClr val="000000">
                    <a:alpha val="43137"/>
                  </a:srgbClr>
                </a:outerShdw>
              </a:effectLst>
            </a:endParaRPr>
          </a:p>
        </p:txBody>
      </p:sp>
      <p:sp>
        <p:nvSpPr>
          <p:cNvPr id="4" name="Прямоугольник 3">
            <a:extLst>
              <a:ext uri="{FF2B5EF4-FFF2-40B4-BE49-F238E27FC236}">
                <a16:creationId xmlns:a16="http://schemas.microsoft.com/office/drawing/2014/main" id="{5406FC84-7368-4008-8B68-80845FCF15CB}"/>
              </a:ext>
            </a:extLst>
          </p:cNvPr>
          <p:cNvSpPr/>
          <p:nvPr/>
        </p:nvSpPr>
        <p:spPr>
          <a:xfrm>
            <a:off x="4200939" y="1381671"/>
            <a:ext cx="4279625" cy="4893647"/>
          </a:xfrm>
          <a:prstGeom prst="rect">
            <a:avLst/>
          </a:prstGeom>
        </p:spPr>
        <p:txBody>
          <a:bodyPr wrap="square">
            <a:spAutoFit/>
          </a:bodyPr>
          <a:lstStyle/>
          <a:p>
            <a:pPr algn="just"/>
            <a:r>
              <a:rPr lang="en-US" sz="2400" b="1" dirty="0">
                <a:solidFill>
                  <a:schemeClr val="accent1">
                    <a:lumMod val="50000"/>
                  </a:schemeClr>
                </a:solidFill>
                <a:effectLst>
                  <a:outerShdw blurRad="38100" dist="38100" dir="2700000" algn="tl">
                    <a:srgbClr val="000000">
                      <a:alpha val="43137"/>
                    </a:srgbClr>
                  </a:outerShdw>
                </a:effectLst>
                <a:latin typeface="+mj-lt"/>
              </a:rPr>
              <a:t>Mobility to reach and move inside the city is made more efficient and comfortable. This involves smarter cities, gathering information about the city and using it to improve navigation systems as well as parking. Traveling is also made more enjoyable, providing AR/VR services to passengers, and airports become logistically more efficient by relying on 5G for their operation.</a:t>
            </a:r>
          </a:p>
        </p:txBody>
      </p:sp>
      <p:pic>
        <p:nvPicPr>
          <p:cNvPr id="5122" name="Picture 2">
            <a:extLst>
              <a:ext uri="{FF2B5EF4-FFF2-40B4-BE49-F238E27FC236}">
                <a16:creationId xmlns:a16="http://schemas.microsoft.com/office/drawing/2014/main" id="{BFA344C2-E3D7-4D51-AC97-5219731A8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064" y="309718"/>
            <a:ext cx="952500" cy="9810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a:extLst>
              <a:ext uri="{FF2B5EF4-FFF2-40B4-BE49-F238E27FC236}">
                <a16:creationId xmlns:a16="http://schemas.microsoft.com/office/drawing/2014/main" id="{710482BD-D660-41D0-8258-0D5C3AC521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102" y="1480737"/>
            <a:ext cx="3525077" cy="2347757"/>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Результат пошуку зображень за запитом ayhens airport">
            <a:extLst>
              <a:ext uri="{FF2B5EF4-FFF2-40B4-BE49-F238E27FC236}">
                <a16:creationId xmlns:a16="http://schemas.microsoft.com/office/drawing/2014/main" id="{C237A89E-2A79-480F-BAC8-A8FAF1D89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102" y="3964918"/>
            <a:ext cx="3536058" cy="2091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55270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376102" y="557346"/>
            <a:ext cx="7151962" cy="1107841"/>
          </a:xfrm>
        </p:spPr>
        <p:txBody>
          <a:bodyPr>
            <a:noAutofit/>
          </a:bodyPr>
          <a:lstStyle/>
          <a:p>
            <a:r>
              <a:rPr lang="en-US" sz="4000" dirty="0">
                <a:solidFill>
                  <a:schemeClr val="accent1">
                    <a:lumMod val="50000"/>
                  </a:schemeClr>
                </a:solidFill>
                <a:effectLst>
                  <a:outerShdw blurRad="38100" dist="38100" dir="2700000" algn="tl">
                    <a:srgbClr val="000000">
                      <a:alpha val="43137"/>
                    </a:srgbClr>
                  </a:outerShdw>
                </a:effectLst>
              </a:rPr>
              <a:t>Athens: </a:t>
            </a:r>
            <a:r>
              <a:rPr lang="en-US" sz="4000" b="0" dirty="0">
                <a:solidFill>
                  <a:schemeClr val="accent1">
                    <a:lumMod val="50000"/>
                  </a:schemeClr>
                </a:solidFill>
                <a:effectLst>
                  <a:outerShdw blurRad="38100" dist="38100" dir="2700000" algn="tl">
                    <a:srgbClr val="000000">
                      <a:alpha val="43137"/>
                    </a:srgbClr>
                  </a:outerShdw>
                </a:effectLst>
              </a:rPr>
              <a:t>The mobility-efficient </a:t>
            </a:r>
            <a:r>
              <a:rPr lang="en-US" sz="4000" b="0" dirty="0" smtClean="0">
                <a:solidFill>
                  <a:schemeClr val="accent1">
                    <a:lumMod val="50000"/>
                  </a:schemeClr>
                </a:solidFill>
                <a:effectLst>
                  <a:outerShdw blurRad="38100" dist="38100" dir="2700000" algn="tl">
                    <a:srgbClr val="000000">
                      <a:alpha val="43137"/>
                    </a:srgbClr>
                  </a:outerShdw>
                </a:effectLst>
              </a:rPr>
              <a:t>city Use Cases</a:t>
            </a:r>
            <a:r>
              <a:rPr lang="en-US" sz="4000" dirty="0">
                <a:solidFill>
                  <a:schemeClr val="accent1">
                    <a:lumMod val="50000"/>
                  </a:schemeClr>
                </a:solidFill>
                <a:effectLst>
                  <a:outerShdw blurRad="38100" dist="38100" dir="2700000" algn="tl">
                    <a:srgbClr val="000000">
                      <a:alpha val="43137"/>
                    </a:srgbClr>
                  </a:outerShdw>
                </a:effectLst>
              </a:rPr>
              <a:t/>
            </a:r>
            <a:br>
              <a:rPr lang="en-US" sz="4000" dirty="0">
                <a:solidFill>
                  <a:schemeClr val="accent1">
                    <a:lumMod val="50000"/>
                  </a:schemeClr>
                </a:solidFill>
                <a:effectLst>
                  <a:outerShdw blurRad="38100" dist="38100" dir="2700000" algn="tl">
                    <a:srgbClr val="000000">
                      <a:alpha val="43137"/>
                    </a:srgbClr>
                  </a:outerShdw>
                </a:effectLst>
              </a:rPr>
            </a:br>
            <a:endParaRPr lang="en-US" sz="4000" dirty="0">
              <a:solidFill>
                <a:schemeClr val="accent1">
                  <a:lumMod val="50000"/>
                </a:schemeClr>
              </a:solidFill>
              <a:effectLst>
                <a:outerShdw blurRad="38100" dist="38100" dir="2700000" algn="tl">
                  <a:srgbClr val="000000">
                    <a:alpha val="43137"/>
                  </a:srgbClr>
                </a:outerShdw>
              </a:effectLst>
            </a:endParaRPr>
          </a:p>
        </p:txBody>
      </p:sp>
      <p:pic>
        <p:nvPicPr>
          <p:cNvPr id="5122" name="Picture 2">
            <a:extLst>
              <a:ext uri="{FF2B5EF4-FFF2-40B4-BE49-F238E27FC236}">
                <a16:creationId xmlns:a16="http://schemas.microsoft.com/office/drawing/2014/main" id="{BFA344C2-E3D7-4D51-AC97-5219731A8C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8064" y="309718"/>
            <a:ext cx="952500" cy="9810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 group of people on a beach&#10;&#10;Description automatically generated">
            <a:extLst>
              <a:ext uri="{FF2B5EF4-FFF2-40B4-BE49-F238E27FC236}">
                <a16:creationId xmlns:a16="http://schemas.microsoft.com/office/drawing/2014/main" id="{E8EA2F4E-A1C3-4663-8AAE-2C8488CBFFA5}"/>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2880" y="1473798"/>
            <a:ext cx="3606501" cy="1725873"/>
          </a:xfrm>
          <a:prstGeom prst="rect">
            <a:avLst/>
          </a:prstGeom>
        </p:spPr>
      </p:pic>
      <p:sp>
        <p:nvSpPr>
          <p:cNvPr id="3" name="Прямоугольник 2"/>
          <p:cNvSpPr/>
          <p:nvPr/>
        </p:nvSpPr>
        <p:spPr>
          <a:xfrm>
            <a:off x="182880" y="3199671"/>
            <a:ext cx="3386761" cy="369332"/>
          </a:xfrm>
          <a:prstGeom prst="rect">
            <a:avLst/>
          </a:prstGeom>
        </p:spPr>
        <p:txBody>
          <a:bodyPr wrap="none">
            <a:spAutoFit/>
          </a:bodyPr>
          <a:lstStyle/>
          <a:p>
            <a:r>
              <a:rPr lang="en-US" b="1" dirty="0">
                <a:solidFill>
                  <a:srgbClr val="1F497D"/>
                </a:solidFill>
                <a:latin typeface="Calibri Light" panose="020F0302020204030204" pitchFamily="34" charset="0"/>
                <a:ea typeface="Arial Unicode MS" panose="020B0604020202020204" pitchFamily="34" charset="-128"/>
              </a:rPr>
              <a:t>Smart airport parking management</a:t>
            </a:r>
            <a:endParaRPr lang="uk-UA" dirty="0">
              <a:latin typeface="Calibri Light" panose="020F0302020204030204" pitchFamily="34" charset="0"/>
            </a:endParaRPr>
          </a:p>
        </p:txBody>
      </p:sp>
      <p:pic>
        <p:nvPicPr>
          <p:cNvPr id="9" name="Picture 4">
            <a:extLst>
              <a:ext uri="{FF2B5EF4-FFF2-40B4-BE49-F238E27FC236}">
                <a16:creationId xmlns:a16="http://schemas.microsoft.com/office/drawing/2014/main" id="{98BC18EA-C32F-8F46-83DC-BFC322640402}"/>
              </a:ext>
            </a:extLst>
          </p:cNvPr>
          <p:cNvPicPr/>
          <p:nvPr/>
        </p:nvPicPr>
        <p:blipFill rotWithShape="1">
          <a:blip r:embed="rId4" cstate="screen">
            <a:extLst>
              <a:ext uri="{28A0092B-C50C-407E-A947-70E740481C1C}">
                <a14:useLocalDpi xmlns:a14="http://schemas.microsoft.com/office/drawing/2010/main"/>
              </a:ext>
            </a:extLst>
          </a:blip>
          <a:srcRect l="3866" t="14186" r="4094" b="6792"/>
          <a:stretch/>
        </p:blipFill>
        <p:spPr bwMode="auto">
          <a:xfrm>
            <a:off x="4916245" y="1460792"/>
            <a:ext cx="3236202" cy="1968649"/>
          </a:xfrm>
          <a:prstGeom prst="rect">
            <a:avLst/>
          </a:prstGeom>
          <a:ln>
            <a:noFill/>
          </a:ln>
          <a:extLst>
            <a:ext uri="{53640926-AAD7-44D8-BBD7-CCE9431645EC}">
              <a14:shadowObscured xmlns:a14="http://schemas.microsoft.com/office/drawing/2010/main"/>
            </a:ext>
          </a:extLst>
        </p:spPr>
      </p:pic>
      <p:pic>
        <p:nvPicPr>
          <p:cNvPr id="2050" name="Picture 2" descr="E.E.M.A. (Emergency Evacuation Management Application) | Devpos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04565" y="3970402"/>
            <a:ext cx="2687544" cy="1910283"/>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3055964" y="5843834"/>
            <a:ext cx="2557816" cy="369332"/>
          </a:xfrm>
          <a:prstGeom prst="rect">
            <a:avLst/>
          </a:prstGeom>
        </p:spPr>
        <p:txBody>
          <a:bodyPr wrap="none">
            <a:spAutoFit/>
          </a:bodyPr>
          <a:lstStyle/>
          <a:p>
            <a:r>
              <a:rPr lang="en-US" b="1" dirty="0" err="1">
                <a:solidFill>
                  <a:srgbClr val="1F497D"/>
                </a:solidFill>
                <a:latin typeface="Calibri Light" panose="020F0302020204030204" pitchFamily="34" charset="0"/>
                <a:ea typeface="Arial Unicode MS" panose="020B0604020202020204" pitchFamily="34" charset="-128"/>
              </a:rPr>
              <a:t>A</a:t>
            </a:r>
            <a:r>
              <a:rPr lang="uk-UA" b="1" dirty="0" err="1" smtClean="0">
                <a:solidFill>
                  <a:srgbClr val="1F497D"/>
                </a:solidFill>
                <a:latin typeface="Calibri Light" panose="020F0302020204030204" pitchFamily="34" charset="0"/>
                <a:ea typeface="Arial Unicode MS" panose="020B0604020202020204" pitchFamily="34" charset="-128"/>
              </a:rPr>
              <a:t>pplication</a:t>
            </a:r>
            <a:r>
              <a:rPr lang="uk-UA" b="1" dirty="0" smtClean="0">
                <a:solidFill>
                  <a:srgbClr val="1F497D"/>
                </a:solidFill>
                <a:latin typeface="Calibri Light" panose="020F0302020204030204" pitchFamily="34" charset="0"/>
                <a:ea typeface="Arial Unicode MS" panose="020B0604020202020204" pitchFamily="34" charset="-128"/>
              </a:rPr>
              <a:t> </a:t>
            </a:r>
            <a:r>
              <a:rPr lang="uk-UA" b="1" dirty="0" err="1">
                <a:solidFill>
                  <a:srgbClr val="1F497D"/>
                </a:solidFill>
                <a:latin typeface="Calibri Light" panose="020F0302020204030204" pitchFamily="34" charset="0"/>
                <a:ea typeface="Arial Unicode MS" panose="020B0604020202020204" pitchFamily="34" charset="-128"/>
              </a:rPr>
              <a:t>for</a:t>
            </a:r>
            <a:r>
              <a:rPr lang="uk-UA" b="1" dirty="0">
                <a:solidFill>
                  <a:srgbClr val="1F497D"/>
                </a:solidFill>
                <a:latin typeface="Calibri Light" panose="020F0302020204030204" pitchFamily="34" charset="0"/>
                <a:ea typeface="Arial Unicode MS" panose="020B0604020202020204" pitchFamily="34" charset="-128"/>
              </a:rPr>
              <a:t> </a:t>
            </a:r>
            <a:r>
              <a:rPr lang="uk-UA" b="1" dirty="0" err="1">
                <a:solidFill>
                  <a:srgbClr val="1F497D"/>
                </a:solidFill>
                <a:latin typeface="Calibri Light" panose="020F0302020204030204" pitchFamily="34" charset="0"/>
                <a:ea typeface="Arial Unicode MS" panose="020B0604020202020204" pitchFamily="34" charset="-128"/>
              </a:rPr>
              <a:t>evacuation</a:t>
            </a:r>
            <a:endParaRPr lang="uk-UA" b="1" dirty="0">
              <a:solidFill>
                <a:srgbClr val="1F497D"/>
              </a:solidFill>
              <a:latin typeface="Calibri Light" panose="020F0302020204030204" pitchFamily="34" charset="0"/>
              <a:ea typeface="Arial Unicode MS" panose="020B0604020202020204" pitchFamily="34" charset="-128"/>
            </a:endParaRPr>
          </a:p>
        </p:txBody>
      </p:sp>
      <p:sp>
        <p:nvSpPr>
          <p:cNvPr id="12" name="Прямоугольник 11"/>
          <p:cNvSpPr/>
          <p:nvPr/>
        </p:nvSpPr>
        <p:spPr>
          <a:xfrm>
            <a:off x="5765225" y="3429441"/>
            <a:ext cx="1538242" cy="369332"/>
          </a:xfrm>
          <a:prstGeom prst="rect">
            <a:avLst/>
          </a:prstGeom>
        </p:spPr>
        <p:txBody>
          <a:bodyPr wrap="none">
            <a:spAutoFit/>
          </a:bodyPr>
          <a:lstStyle/>
          <a:p>
            <a:r>
              <a:rPr lang="en-US" b="1" dirty="0">
                <a:solidFill>
                  <a:srgbClr val="1F497D"/>
                </a:solidFill>
                <a:latin typeface="Calibri Light" panose="020F0302020204030204" pitchFamily="34" charset="0"/>
                <a:ea typeface="Arial Unicode MS" panose="020B0604020202020204" pitchFamily="34" charset="-128"/>
              </a:rPr>
              <a:t>AR/VR services</a:t>
            </a:r>
            <a:endParaRPr lang="uk-UA" b="1" dirty="0">
              <a:solidFill>
                <a:srgbClr val="1F497D"/>
              </a:solidFill>
              <a:latin typeface="Calibri Light" panose="020F0302020204030204" pitchFamily="34" charset="0"/>
              <a:ea typeface="Arial Unicode MS" panose="020B0604020202020204" pitchFamily="34" charset="-128"/>
            </a:endParaRPr>
          </a:p>
        </p:txBody>
      </p:sp>
    </p:spTree>
    <p:extLst>
      <p:ext uri="{BB962C8B-B14F-4D97-AF65-F5344CB8AC3E}">
        <p14:creationId xmlns:p14="http://schemas.microsoft.com/office/powerpoint/2010/main" val="162513993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376102" y="276773"/>
            <a:ext cx="6612527" cy="1107841"/>
          </a:xfrm>
        </p:spPr>
        <p:txBody>
          <a:bodyPr>
            <a:normAutofit/>
          </a:bodyPr>
          <a:lstStyle/>
          <a:p>
            <a:r>
              <a:rPr lang="en-US" sz="4000" dirty="0">
                <a:solidFill>
                  <a:schemeClr val="accent1">
                    <a:lumMod val="50000"/>
                  </a:schemeClr>
                </a:solidFill>
                <a:effectLst>
                  <a:outerShdw blurRad="38100" dist="38100" dir="2700000" algn="tl">
                    <a:srgbClr val="000000">
                      <a:alpha val="43137"/>
                    </a:srgbClr>
                  </a:outerShdw>
                </a:effectLst>
              </a:rPr>
              <a:t>Rennes: </a:t>
            </a:r>
            <a:r>
              <a:rPr lang="en-US" sz="4000" b="0" dirty="0">
                <a:solidFill>
                  <a:schemeClr val="accent1">
                    <a:lumMod val="50000"/>
                  </a:schemeClr>
                </a:solidFill>
                <a:effectLst>
                  <a:outerShdw blurRad="38100" dist="38100" dir="2700000" algn="tl">
                    <a:srgbClr val="000000">
                      <a:alpha val="43137"/>
                    </a:srgbClr>
                  </a:outerShdw>
                </a:effectLst>
              </a:rPr>
              <a:t>The safe city</a:t>
            </a:r>
          </a:p>
        </p:txBody>
      </p:sp>
      <p:pic>
        <p:nvPicPr>
          <p:cNvPr id="4098" name="Picture 2">
            <a:extLst>
              <a:ext uri="{FF2B5EF4-FFF2-40B4-BE49-F238E27FC236}">
                <a16:creationId xmlns:a16="http://schemas.microsoft.com/office/drawing/2014/main" id="{82FF6182-3097-4731-8343-330E8B34B6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2554" y="108211"/>
            <a:ext cx="1030941" cy="1276403"/>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A52F4DF0-7DFF-4D57-BA67-8E12DFD22FF0}"/>
              </a:ext>
            </a:extLst>
          </p:cNvPr>
          <p:cNvSpPr/>
          <p:nvPr/>
        </p:nvSpPr>
        <p:spPr>
          <a:xfrm>
            <a:off x="411846" y="1384614"/>
            <a:ext cx="3487049" cy="4401205"/>
          </a:xfrm>
          <a:prstGeom prst="rect">
            <a:avLst/>
          </a:prstGeom>
        </p:spPr>
        <p:txBody>
          <a:bodyPr wrap="square">
            <a:spAutoFit/>
          </a:bodyPr>
          <a:lstStyle/>
          <a:p>
            <a:pPr algn="just"/>
            <a:r>
              <a:rPr lang="en-US" sz="2000" b="1" dirty="0">
                <a:solidFill>
                  <a:schemeClr val="accent1">
                    <a:lumMod val="50000"/>
                  </a:schemeClr>
                </a:solidFill>
                <a:effectLst>
                  <a:outerShdw blurRad="38100" dist="38100" dir="2700000" algn="tl">
                    <a:srgbClr val="000000">
                      <a:alpha val="43137"/>
                    </a:srgbClr>
                  </a:outerShdw>
                </a:effectLst>
                <a:latin typeface="+mj-lt"/>
                <a:ea typeface="+mj-ea"/>
                <a:cs typeface="+mj-cs"/>
              </a:rPr>
              <a:t>5G technology greatly improves the safety in the city by providing means to better assist health-related care in all the phases of an incident, ranging from the health monitoring for prevention and early detection, to diagnosis and intervention at the ambulance, and surgery at the wireless operation room in the hospital. Also, 5G enables monitoring and remote assistance to tourists from their home country.</a:t>
            </a:r>
          </a:p>
        </p:txBody>
      </p:sp>
      <p:pic>
        <p:nvPicPr>
          <p:cNvPr id="4100" name="Picture 4">
            <a:extLst>
              <a:ext uri="{FF2B5EF4-FFF2-40B4-BE49-F238E27FC236}">
                <a16:creationId xmlns:a16="http://schemas.microsoft.com/office/drawing/2014/main" id="{F68A0C54-05BE-4AA4-99E6-0B03763EE7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98674" y="1556892"/>
            <a:ext cx="3886200" cy="2181225"/>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Результат пошуку зображень за запитом rennes hospital">
            <a:extLst>
              <a:ext uri="{FF2B5EF4-FFF2-40B4-BE49-F238E27FC236}">
                <a16:creationId xmlns:a16="http://schemas.microsoft.com/office/drawing/2014/main" id="{E7836976-C47A-4260-BA7B-509138D9E9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98674" y="3955118"/>
            <a:ext cx="3886200" cy="20402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06903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p:nvPr/>
        </p:nvPicPr>
        <p:blipFill>
          <a:blip r:embed="rId2">
            <a:extLst>
              <a:ext uri="{28A0092B-C50C-407E-A947-70E740481C1C}">
                <a14:useLocalDpi xmlns:a14="http://schemas.microsoft.com/office/drawing/2010/main" val="0"/>
              </a:ext>
            </a:extLst>
          </a:blip>
          <a:stretch>
            <a:fillRect/>
          </a:stretch>
        </p:blipFill>
        <p:spPr>
          <a:xfrm>
            <a:off x="1839558" y="3893325"/>
            <a:ext cx="4704976" cy="1812858"/>
          </a:xfrm>
          <a:prstGeom prst="rect">
            <a:avLst/>
          </a:prstGeom>
        </p:spPr>
      </p:pic>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376102" y="276773"/>
            <a:ext cx="6612527" cy="1107841"/>
          </a:xfrm>
        </p:spPr>
        <p:txBody>
          <a:bodyPr>
            <a:normAutofit/>
          </a:bodyPr>
          <a:lstStyle/>
          <a:p>
            <a:r>
              <a:rPr lang="en-US" sz="4000" dirty="0">
                <a:solidFill>
                  <a:schemeClr val="accent1">
                    <a:lumMod val="50000"/>
                  </a:schemeClr>
                </a:solidFill>
                <a:effectLst>
                  <a:outerShdw blurRad="38100" dist="38100" dir="2700000" algn="tl">
                    <a:srgbClr val="000000">
                      <a:alpha val="43137"/>
                    </a:srgbClr>
                  </a:outerShdw>
                </a:effectLst>
              </a:rPr>
              <a:t>Rennes: </a:t>
            </a:r>
            <a:r>
              <a:rPr lang="en-US" sz="4000" b="0" dirty="0">
                <a:solidFill>
                  <a:schemeClr val="accent1">
                    <a:lumMod val="50000"/>
                  </a:schemeClr>
                </a:solidFill>
                <a:effectLst>
                  <a:outerShdw blurRad="38100" dist="38100" dir="2700000" algn="tl">
                    <a:srgbClr val="000000">
                      <a:alpha val="43137"/>
                    </a:srgbClr>
                  </a:outerShdw>
                </a:effectLst>
              </a:rPr>
              <a:t>The safe </a:t>
            </a:r>
            <a:r>
              <a:rPr lang="en-US" sz="4000" b="0" dirty="0" smtClean="0">
                <a:solidFill>
                  <a:schemeClr val="accent1">
                    <a:lumMod val="50000"/>
                  </a:schemeClr>
                </a:solidFill>
                <a:effectLst>
                  <a:outerShdw blurRad="38100" dist="38100" dir="2700000" algn="tl">
                    <a:srgbClr val="000000">
                      <a:alpha val="43137"/>
                    </a:srgbClr>
                  </a:outerShdw>
                </a:effectLst>
              </a:rPr>
              <a:t>city Use Cases</a:t>
            </a:r>
            <a:endParaRPr lang="en-US" sz="4000" b="0" dirty="0">
              <a:solidFill>
                <a:schemeClr val="accent1">
                  <a:lumMod val="50000"/>
                </a:schemeClr>
              </a:solidFill>
              <a:effectLst>
                <a:outerShdw blurRad="38100" dist="38100" dir="2700000" algn="tl">
                  <a:srgbClr val="000000">
                    <a:alpha val="43137"/>
                  </a:srgbClr>
                </a:outerShdw>
              </a:effectLst>
            </a:endParaRPr>
          </a:p>
        </p:txBody>
      </p:sp>
      <p:pic>
        <p:nvPicPr>
          <p:cNvPr id="8"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236668" y="1384614"/>
            <a:ext cx="4071676" cy="1862380"/>
          </a:xfrm>
          <a:prstGeom prst="rect">
            <a:avLst/>
          </a:prstGeom>
          <a:noFill/>
          <a:ln>
            <a:noFill/>
          </a:ln>
        </p:spPr>
      </p:pic>
      <p:sp>
        <p:nvSpPr>
          <p:cNvPr id="5" name="Прямоугольник 4"/>
          <p:cNvSpPr/>
          <p:nvPr/>
        </p:nvSpPr>
        <p:spPr>
          <a:xfrm>
            <a:off x="236668" y="3246994"/>
            <a:ext cx="4572000" cy="707886"/>
          </a:xfrm>
          <a:prstGeom prst="rect">
            <a:avLst/>
          </a:prstGeom>
        </p:spPr>
        <p:txBody>
          <a:bodyPr>
            <a:spAutoFit/>
          </a:bodyPr>
          <a:lstStyle/>
          <a:p>
            <a:pPr algn="ctr"/>
            <a:r>
              <a:rPr lang="en-US" sz="2000" b="1" dirty="0">
                <a:solidFill>
                  <a:schemeClr val="accent1">
                    <a:lumMod val="50000"/>
                  </a:schemeClr>
                </a:solidFill>
                <a:effectLst>
                  <a:outerShdw blurRad="38100" dist="38100" dir="2700000" algn="tl">
                    <a:srgbClr val="000000">
                      <a:alpha val="43137"/>
                    </a:srgbClr>
                  </a:outerShdw>
                </a:effectLst>
                <a:latin typeface="+mj-lt"/>
                <a:ea typeface="+mj-ea"/>
                <a:cs typeface="+mj-cs"/>
              </a:rPr>
              <a:t>Remote Health Monitoring and Emergency Situation notification</a:t>
            </a:r>
            <a:endParaRPr lang="uk-UA" sz="2000" b="1" dirty="0">
              <a:solidFill>
                <a:schemeClr val="accent1">
                  <a:lumMod val="50000"/>
                </a:schemeClr>
              </a:solidFill>
              <a:effectLst>
                <a:outerShdw blurRad="38100" dist="38100" dir="2700000" algn="tl">
                  <a:srgbClr val="000000">
                    <a:alpha val="43137"/>
                  </a:srgbClr>
                </a:outerShdw>
              </a:effectLst>
              <a:latin typeface="+mj-lt"/>
              <a:ea typeface="+mj-ea"/>
              <a:cs typeface="+mj-cs"/>
            </a:endParaRPr>
          </a:p>
        </p:txBody>
      </p:sp>
      <p:pic>
        <p:nvPicPr>
          <p:cNvPr id="10" name="Image 16"/>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8102" y="1189748"/>
            <a:ext cx="3783016" cy="2263458"/>
          </a:xfrm>
          <a:prstGeom prst="rect">
            <a:avLst/>
          </a:prstGeom>
          <a:noFill/>
          <a:ln>
            <a:noFill/>
          </a:ln>
        </p:spPr>
      </p:pic>
      <p:pic>
        <p:nvPicPr>
          <p:cNvPr id="4098" name="Picture 2">
            <a:extLst>
              <a:ext uri="{FF2B5EF4-FFF2-40B4-BE49-F238E27FC236}">
                <a16:creationId xmlns:a16="http://schemas.microsoft.com/office/drawing/2014/main" id="{82FF6182-3097-4731-8343-330E8B34B6E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02554" y="108211"/>
            <a:ext cx="1030941" cy="1276403"/>
          </a:xfrm>
          <a:prstGeom prst="rect">
            <a:avLst/>
          </a:prstGeom>
          <a:noFill/>
          <a:extLst>
            <a:ext uri="{909E8E84-426E-40DD-AFC4-6F175D3DCCD1}">
              <a14:hiddenFill xmlns:a14="http://schemas.microsoft.com/office/drawing/2010/main">
                <a:solidFill>
                  <a:srgbClr val="FFFFFF"/>
                </a:solidFill>
              </a14:hiddenFill>
            </a:ext>
          </a:extLst>
        </p:spPr>
      </p:pic>
      <p:sp>
        <p:nvSpPr>
          <p:cNvPr id="6" name="Прямоугольник 5"/>
          <p:cNvSpPr/>
          <p:nvPr/>
        </p:nvSpPr>
        <p:spPr>
          <a:xfrm>
            <a:off x="4572000" y="3453206"/>
            <a:ext cx="4572000" cy="707886"/>
          </a:xfrm>
          <a:prstGeom prst="rect">
            <a:avLst/>
          </a:prstGeom>
        </p:spPr>
        <p:txBody>
          <a:bodyPr>
            <a:spAutoFit/>
          </a:bodyPr>
          <a:lstStyle/>
          <a:p>
            <a:pPr algn="ctr">
              <a:spcAft>
                <a:spcPts val="0"/>
              </a:spcAft>
            </a:pPr>
            <a:r>
              <a:rPr lang="en-US" sz="2000" b="1" dirty="0" err="1">
                <a:solidFill>
                  <a:schemeClr val="accent1">
                    <a:lumMod val="50000"/>
                  </a:schemeClr>
                </a:solidFill>
                <a:effectLst>
                  <a:outerShdw blurRad="38100" dist="38100" dir="2700000" algn="tl">
                    <a:srgbClr val="000000">
                      <a:alpha val="43137"/>
                    </a:srgbClr>
                  </a:outerShdw>
                </a:effectLst>
                <a:latin typeface="+mj-lt"/>
                <a:ea typeface="+mj-ea"/>
                <a:cs typeface="+mj-cs"/>
              </a:rPr>
              <a:t>Teleguidance</a:t>
            </a:r>
            <a:r>
              <a:rPr lang="en-US" sz="2000" b="1" dirty="0">
                <a:solidFill>
                  <a:schemeClr val="accent1">
                    <a:lumMod val="50000"/>
                  </a:schemeClr>
                </a:solidFill>
                <a:effectLst>
                  <a:outerShdw blurRad="38100" dist="38100" dir="2700000" algn="tl">
                    <a:srgbClr val="000000">
                      <a:alpha val="43137"/>
                    </a:srgbClr>
                  </a:outerShdw>
                </a:effectLst>
                <a:latin typeface="+mj-lt"/>
                <a:ea typeface="+mj-ea"/>
                <a:cs typeface="+mj-cs"/>
              </a:rPr>
              <a:t> for diagnostics an</a:t>
            </a:r>
          </a:p>
          <a:p>
            <a:pPr algn="ctr">
              <a:spcAft>
                <a:spcPts val="0"/>
              </a:spcAft>
            </a:pPr>
            <a:r>
              <a:rPr lang="en-US" sz="2000" b="1" dirty="0">
                <a:solidFill>
                  <a:schemeClr val="accent1">
                    <a:lumMod val="50000"/>
                  </a:schemeClr>
                </a:solidFill>
                <a:effectLst>
                  <a:outerShdw blurRad="38100" dist="38100" dir="2700000" algn="tl">
                    <a:srgbClr val="000000">
                      <a:alpha val="43137"/>
                    </a:srgbClr>
                  </a:outerShdw>
                </a:effectLst>
                <a:latin typeface="+mj-lt"/>
                <a:ea typeface="+mj-ea"/>
                <a:cs typeface="+mj-cs"/>
              </a:rPr>
              <a:t> intervention support</a:t>
            </a:r>
            <a:endParaRPr lang="uk-UA" sz="2000" b="1" dirty="0">
              <a:solidFill>
                <a:schemeClr val="accent1">
                  <a:lumMod val="50000"/>
                </a:schemeClr>
              </a:solidFill>
              <a:effectLst>
                <a:outerShdw blurRad="38100" dist="38100" dir="2700000" algn="tl">
                  <a:srgbClr val="000000">
                    <a:alpha val="43137"/>
                  </a:srgbClr>
                </a:outerShdw>
              </a:effectLst>
              <a:latin typeface="+mj-lt"/>
              <a:ea typeface="+mj-ea"/>
              <a:cs typeface="+mj-cs"/>
            </a:endParaRPr>
          </a:p>
        </p:txBody>
      </p:sp>
      <p:sp>
        <p:nvSpPr>
          <p:cNvPr id="7" name="Прямоугольник 6"/>
          <p:cNvSpPr/>
          <p:nvPr/>
        </p:nvSpPr>
        <p:spPr>
          <a:xfrm>
            <a:off x="3091403" y="5885423"/>
            <a:ext cx="2961195" cy="400110"/>
          </a:xfrm>
          <a:prstGeom prst="rect">
            <a:avLst/>
          </a:prstGeom>
        </p:spPr>
        <p:txBody>
          <a:bodyPr wrap="none">
            <a:spAutoFit/>
          </a:bodyPr>
          <a:lstStyle/>
          <a:p>
            <a:pPr algn="ctr"/>
            <a:r>
              <a:rPr lang="en-GB" sz="2000" b="1" dirty="0">
                <a:solidFill>
                  <a:schemeClr val="accent1">
                    <a:lumMod val="50000"/>
                  </a:schemeClr>
                </a:solidFill>
                <a:effectLst>
                  <a:outerShdw blurRad="38100" dist="38100" dir="2700000" algn="tl">
                    <a:srgbClr val="000000">
                      <a:alpha val="43137"/>
                    </a:srgbClr>
                  </a:outerShdw>
                </a:effectLst>
                <a:latin typeface="+mj-lt"/>
                <a:ea typeface="+mj-ea"/>
                <a:cs typeface="+mj-cs"/>
              </a:rPr>
              <a:t>Optimal ambulance routing</a:t>
            </a:r>
            <a:endParaRPr lang="uk-UA" sz="2000" b="1" dirty="0">
              <a:solidFill>
                <a:schemeClr val="accent1">
                  <a:lumMod val="50000"/>
                </a:schemeClr>
              </a:solidFill>
              <a:effectLst>
                <a:outerShdw blurRad="38100" dist="38100" dir="2700000" algn="tl">
                  <a:srgbClr val="000000">
                    <a:alpha val="43137"/>
                  </a:srgbClr>
                </a:outerShdw>
              </a:effectLst>
              <a:latin typeface="+mj-lt"/>
              <a:ea typeface="+mj-ea"/>
              <a:cs typeface="+mj-cs"/>
            </a:endParaRPr>
          </a:p>
        </p:txBody>
      </p:sp>
    </p:spTree>
    <p:extLst>
      <p:ext uri="{BB962C8B-B14F-4D97-AF65-F5344CB8AC3E}">
        <p14:creationId xmlns:p14="http://schemas.microsoft.com/office/powerpoint/2010/main" val="23901337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494421" y="858521"/>
            <a:ext cx="7977929" cy="567674"/>
          </a:xfrm>
        </p:spPr>
        <p:txBody>
          <a:bodyPr>
            <a:normAutofit fontScale="90000"/>
          </a:bodyPr>
          <a:lstStyle/>
          <a:p>
            <a:pPr marL="228600" lvl="1">
              <a:spcBef>
                <a:spcPts val="1000"/>
              </a:spcBef>
            </a:pPr>
            <a:r>
              <a:rPr lang="en-US" sz="3200" b="1" kern="1200" dirty="0">
                <a:solidFill>
                  <a:schemeClr val="tx2">
                    <a:lumMod val="60000"/>
                    <a:lumOff val="40000"/>
                  </a:schemeClr>
                </a:solidFill>
                <a:latin typeface="+mj-lt"/>
                <a:ea typeface="+mj-ea"/>
                <a:cs typeface="+mj-cs"/>
              </a:rPr>
              <a:t>General information regarding </a:t>
            </a:r>
            <a:r>
              <a:rPr lang="en-US" sz="3200" b="1" kern="1200" dirty="0" err="1">
                <a:solidFill>
                  <a:schemeClr val="tx2">
                    <a:lumMod val="60000"/>
                    <a:lumOff val="40000"/>
                  </a:schemeClr>
                </a:solidFill>
                <a:latin typeface="+mj-lt"/>
                <a:ea typeface="+mj-ea"/>
                <a:cs typeface="+mj-cs"/>
              </a:rPr>
              <a:t>QoE</a:t>
            </a:r>
            <a:r>
              <a:rPr lang="en-US" sz="3200" b="1" kern="1200" dirty="0">
                <a:solidFill>
                  <a:schemeClr val="tx2">
                    <a:lumMod val="60000"/>
                    <a:lumOff val="40000"/>
                  </a:schemeClr>
                </a:solidFill>
                <a:latin typeface="+mj-lt"/>
                <a:ea typeface="+mj-ea"/>
                <a:cs typeface="+mj-cs"/>
              </a:rPr>
              <a:t> and QoS estimation – </a:t>
            </a:r>
            <a:r>
              <a:rPr lang="en-US" sz="3200" b="1" kern="1200" dirty="0" err="1">
                <a:solidFill>
                  <a:schemeClr val="tx2">
                    <a:lumMod val="60000"/>
                    <a:lumOff val="40000"/>
                  </a:schemeClr>
                </a:solidFill>
                <a:latin typeface="+mj-lt"/>
                <a:ea typeface="+mj-ea"/>
                <a:cs typeface="+mj-cs"/>
              </a:rPr>
              <a:t>QoE</a:t>
            </a:r>
            <a:r>
              <a:rPr lang="en-US" sz="3200" b="1" kern="1200" dirty="0">
                <a:solidFill>
                  <a:schemeClr val="tx2">
                    <a:lumMod val="60000"/>
                    <a:lumOff val="40000"/>
                  </a:schemeClr>
                </a:solidFill>
                <a:latin typeface="+mj-lt"/>
                <a:ea typeface="+mj-ea"/>
                <a:cs typeface="+mj-cs"/>
              </a:rPr>
              <a:t> vs QoS (1)</a:t>
            </a:r>
          </a:p>
        </p:txBody>
      </p:sp>
      <p:sp>
        <p:nvSpPr>
          <p:cNvPr id="29" name="Text Placeholder 2">
            <a:extLst>
              <a:ext uri="{FF2B5EF4-FFF2-40B4-BE49-F238E27FC236}">
                <a16:creationId xmlns:a16="http://schemas.microsoft.com/office/drawing/2014/main" id="{736BCCFD-83A2-4EE5-9926-B0A0485B98D1}"/>
              </a:ext>
            </a:extLst>
          </p:cNvPr>
          <p:cNvSpPr>
            <a:spLocks noGrp="1"/>
          </p:cNvSpPr>
          <p:nvPr>
            <p:ph type="body" sz="quarter" idx="10"/>
          </p:nvPr>
        </p:nvSpPr>
        <p:spPr>
          <a:xfrm>
            <a:off x="296725" y="2162635"/>
            <a:ext cx="8175625" cy="1362443"/>
          </a:xfrm>
        </p:spPr>
        <p:txBody>
          <a:bodyPr>
            <a:noAutofit/>
          </a:bodyPr>
          <a:lstStyle/>
          <a:p>
            <a:r>
              <a:rPr lang="en-US" b="1" dirty="0">
                <a:solidFill>
                  <a:srgbClr val="002060"/>
                </a:solidFill>
              </a:rPr>
              <a:t>QoS – Quality of Service: </a:t>
            </a:r>
          </a:p>
          <a:p>
            <a:pPr lvl="1">
              <a:buFontTx/>
              <a:buChar char="-"/>
            </a:pPr>
            <a:r>
              <a:rPr lang="en-US" dirty="0">
                <a:solidFill>
                  <a:srgbClr val="002060"/>
                </a:solidFill>
              </a:rPr>
              <a:t>network characteristics/behavior </a:t>
            </a:r>
          </a:p>
          <a:p>
            <a:pPr lvl="1">
              <a:buFontTx/>
              <a:buChar char="-"/>
            </a:pPr>
            <a:r>
              <a:rPr lang="en-US" dirty="0">
                <a:solidFill>
                  <a:srgbClr val="002060"/>
                </a:solidFill>
              </a:rPr>
              <a:t>performance guarantees given by network provider based on measurements </a:t>
            </a:r>
          </a:p>
          <a:p>
            <a:r>
              <a:rPr lang="en-US" b="1" dirty="0" err="1">
                <a:solidFill>
                  <a:srgbClr val="002060"/>
                </a:solidFill>
              </a:rPr>
              <a:t>QoE</a:t>
            </a:r>
            <a:r>
              <a:rPr lang="en-US" b="1" dirty="0">
                <a:solidFill>
                  <a:srgbClr val="002060"/>
                </a:solidFill>
              </a:rPr>
              <a:t> – Quality of Experience: </a:t>
            </a:r>
          </a:p>
          <a:p>
            <a:pPr marL="400050" lvl="1" indent="0">
              <a:buNone/>
            </a:pPr>
            <a:r>
              <a:rPr lang="en-US" dirty="0">
                <a:solidFill>
                  <a:srgbClr val="002060"/>
                </a:solidFill>
              </a:rPr>
              <a:t>- impact of network behavior on end user </a:t>
            </a:r>
          </a:p>
          <a:p>
            <a:pPr marL="400050" lvl="1" indent="0">
              <a:buNone/>
            </a:pPr>
            <a:r>
              <a:rPr lang="en-US" dirty="0">
                <a:solidFill>
                  <a:srgbClr val="002060"/>
                </a:solidFill>
              </a:rPr>
              <a:t>-  some imperfections may go unnoticed </a:t>
            </a:r>
          </a:p>
          <a:p>
            <a:pPr marL="400050" lvl="1" indent="0">
              <a:buNone/>
            </a:pPr>
            <a:r>
              <a:rPr lang="en-US" dirty="0">
                <a:solidFill>
                  <a:srgbClr val="002060"/>
                </a:solidFill>
              </a:rPr>
              <a:t>- some imperfections may render application useless </a:t>
            </a:r>
          </a:p>
          <a:p>
            <a:pPr marL="400050" lvl="1" indent="0">
              <a:buNone/>
            </a:pPr>
            <a:r>
              <a:rPr lang="en-US" dirty="0">
                <a:solidFill>
                  <a:srgbClr val="002060"/>
                </a:solidFill>
              </a:rPr>
              <a:t>- not captured by network measurements </a:t>
            </a:r>
          </a:p>
          <a:p>
            <a:pPr marL="0" indent="0">
              <a:buNone/>
            </a:pPr>
            <a:r>
              <a:rPr lang="en-US" sz="1800" dirty="0">
                <a:solidFill>
                  <a:srgbClr val="002060"/>
                </a:solidFill>
              </a:rPr>
              <a:t/>
            </a:r>
            <a:br>
              <a:rPr lang="en-US" sz="1800" dirty="0">
                <a:solidFill>
                  <a:srgbClr val="002060"/>
                </a:solidFill>
              </a:rPr>
            </a:br>
            <a:endParaRPr lang="en-GB" sz="1800" dirty="0">
              <a:solidFill>
                <a:srgbClr val="002060"/>
              </a:solidFill>
            </a:endParaRPr>
          </a:p>
          <a:p>
            <a:pPr marL="0" indent="0">
              <a:buNone/>
            </a:pPr>
            <a:endParaRPr lang="en-GB" sz="1800" dirty="0">
              <a:solidFill>
                <a:srgbClr val="002060"/>
              </a:solidFill>
            </a:endParaRPr>
          </a:p>
        </p:txBody>
      </p:sp>
    </p:spTree>
    <p:extLst>
      <p:ext uri="{BB962C8B-B14F-4D97-AF65-F5344CB8AC3E}">
        <p14:creationId xmlns:p14="http://schemas.microsoft.com/office/powerpoint/2010/main" val="135987970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Ð ÐµÐ·ÑÐ»ÑÑÐ°Ñ Ð¿Ð¾ÑÑÐºÑ Ð·Ð¾Ð±ÑÐ°Ð¶ÐµÐ½Ñ Ð·Ð° Ð·Ð°Ð¿Ð¸ÑÐ¾Ð¼ &quot;qoe qos&quot;">
            <a:extLst>
              <a:ext uri="{FF2B5EF4-FFF2-40B4-BE49-F238E27FC236}">
                <a16:creationId xmlns:a16="http://schemas.microsoft.com/office/drawing/2014/main" id="{EB26D1AF-7CE2-4427-965A-D16F2733C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700" y="1350131"/>
            <a:ext cx="8080742" cy="48768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583035" y="782457"/>
            <a:ext cx="7977929" cy="567674"/>
          </a:xfrm>
        </p:spPr>
        <p:txBody>
          <a:bodyPr>
            <a:normAutofit fontScale="90000"/>
          </a:bodyPr>
          <a:lstStyle/>
          <a:p>
            <a:pPr marL="228600" lvl="1">
              <a:spcBef>
                <a:spcPts val="1000"/>
              </a:spcBef>
            </a:pPr>
            <a:r>
              <a:rPr lang="en-US" sz="3200" b="1" kern="1200" dirty="0">
                <a:solidFill>
                  <a:schemeClr val="tx2">
                    <a:lumMod val="60000"/>
                    <a:lumOff val="40000"/>
                  </a:schemeClr>
                </a:solidFill>
                <a:latin typeface="+mj-lt"/>
                <a:ea typeface="+mj-ea"/>
                <a:cs typeface="+mj-cs"/>
              </a:rPr>
              <a:t>General information regarding </a:t>
            </a:r>
            <a:r>
              <a:rPr lang="en-US" sz="3200" b="1" kern="1200" dirty="0" err="1">
                <a:solidFill>
                  <a:schemeClr val="tx2">
                    <a:lumMod val="60000"/>
                    <a:lumOff val="40000"/>
                  </a:schemeClr>
                </a:solidFill>
                <a:latin typeface="+mj-lt"/>
                <a:ea typeface="+mj-ea"/>
                <a:cs typeface="+mj-cs"/>
              </a:rPr>
              <a:t>QoE</a:t>
            </a:r>
            <a:r>
              <a:rPr lang="en-US" sz="3200" b="1" kern="1200" dirty="0">
                <a:solidFill>
                  <a:schemeClr val="tx2">
                    <a:lumMod val="60000"/>
                    <a:lumOff val="40000"/>
                  </a:schemeClr>
                </a:solidFill>
                <a:latin typeface="+mj-lt"/>
                <a:ea typeface="+mj-ea"/>
                <a:cs typeface="+mj-cs"/>
              </a:rPr>
              <a:t> and QoS estimation – </a:t>
            </a:r>
            <a:r>
              <a:rPr lang="en-US" sz="3200" b="1" kern="1200" dirty="0" err="1">
                <a:solidFill>
                  <a:schemeClr val="tx2">
                    <a:lumMod val="60000"/>
                    <a:lumOff val="40000"/>
                  </a:schemeClr>
                </a:solidFill>
                <a:latin typeface="+mj-lt"/>
                <a:ea typeface="+mj-ea"/>
                <a:cs typeface="+mj-cs"/>
              </a:rPr>
              <a:t>QoE</a:t>
            </a:r>
            <a:r>
              <a:rPr lang="en-US" sz="3200" b="1" kern="1200" dirty="0">
                <a:solidFill>
                  <a:schemeClr val="tx2">
                    <a:lumMod val="60000"/>
                    <a:lumOff val="40000"/>
                  </a:schemeClr>
                </a:solidFill>
                <a:latin typeface="+mj-lt"/>
                <a:ea typeface="+mj-ea"/>
                <a:cs typeface="+mj-cs"/>
              </a:rPr>
              <a:t> vs QoS (2)</a:t>
            </a:r>
          </a:p>
        </p:txBody>
      </p:sp>
    </p:spTree>
    <p:extLst>
      <p:ext uri="{BB962C8B-B14F-4D97-AF65-F5344CB8AC3E}">
        <p14:creationId xmlns:p14="http://schemas.microsoft.com/office/powerpoint/2010/main" val="139754249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607271" y="712747"/>
            <a:ext cx="7977929" cy="567674"/>
          </a:xfrm>
        </p:spPr>
        <p:txBody>
          <a:bodyPr>
            <a:normAutofit fontScale="90000"/>
          </a:bodyPr>
          <a:lstStyle/>
          <a:p>
            <a:pPr marL="228600" lvl="1">
              <a:spcBef>
                <a:spcPts val="1000"/>
              </a:spcBef>
            </a:pPr>
            <a:r>
              <a:rPr lang="en-US" sz="3200" b="1" kern="1200" dirty="0">
                <a:solidFill>
                  <a:schemeClr val="tx2">
                    <a:lumMod val="60000"/>
                    <a:lumOff val="40000"/>
                  </a:schemeClr>
                </a:solidFill>
                <a:latin typeface="+mj-lt"/>
                <a:ea typeface="+mj-ea"/>
                <a:cs typeface="+mj-cs"/>
              </a:rPr>
              <a:t>General information regarding </a:t>
            </a:r>
            <a:r>
              <a:rPr lang="en-US" sz="3200" b="1" kern="1200" dirty="0" err="1">
                <a:solidFill>
                  <a:schemeClr val="tx2">
                    <a:lumMod val="60000"/>
                    <a:lumOff val="40000"/>
                  </a:schemeClr>
                </a:solidFill>
                <a:latin typeface="+mj-lt"/>
                <a:ea typeface="+mj-ea"/>
                <a:cs typeface="+mj-cs"/>
              </a:rPr>
              <a:t>QoE</a:t>
            </a:r>
            <a:r>
              <a:rPr lang="en-US" sz="3200" b="1" kern="1200" dirty="0">
                <a:solidFill>
                  <a:schemeClr val="tx2">
                    <a:lumMod val="60000"/>
                    <a:lumOff val="40000"/>
                  </a:schemeClr>
                </a:solidFill>
                <a:latin typeface="+mj-lt"/>
                <a:ea typeface="+mj-ea"/>
                <a:cs typeface="+mj-cs"/>
              </a:rPr>
              <a:t> and QoS estimation (3)</a:t>
            </a:r>
          </a:p>
        </p:txBody>
      </p:sp>
      <p:sp>
        <p:nvSpPr>
          <p:cNvPr id="29" name="Text Placeholder 2">
            <a:extLst>
              <a:ext uri="{FF2B5EF4-FFF2-40B4-BE49-F238E27FC236}">
                <a16:creationId xmlns:a16="http://schemas.microsoft.com/office/drawing/2014/main" id="{736BCCFD-83A2-4EE5-9926-B0A0485B98D1}"/>
              </a:ext>
            </a:extLst>
          </p:cNvPr>
          <p:cNvSpPr>
            <a:spLocks noGrp="1"/>
          </p:cNvSpPr>
          <p:nvPr>
            <p:ph type="body" sz="quarter" idx="10"/>
          </p:nvPr>
        </p:nvSpPr>
        <p:spPr>
          <a:xfrm>
            <a:off x="409575" y="1818078"/>
            <a:ext cx="8175625" cy="1362443"/>
          </a:xfrm>
        </p:spPr>
        <p:txBody>
          <a:bodyPr>
            <a:noAutofit/>
          </a:bodyPr>
          <a:lstStyle/>
          <a:p>
            <a:pPr marL="0" indent="0">
              <a:buNone/>
            </a:pPr>
            <a:r>
              <a:rPr lang="en-US" b="1" dirty="0" err="1">
                <a:solidFill>
                  <a:srgbClr val="002060"/>
                </a:solidFill>
              </a:rPr>
              <a:t>QoE</a:t>
            </a:r>
            <a:r>
              <a:rPr lang="en-US" b="1" dirty="0">
                <a:solidFill>
                  <a:srgbClr val="002060"/>
                </a:solidFill>
              </a:rPr>
              <a:t> is not directly depending of radio technology, but the expectation will increase with higher performance. Increasing expectation changes </a:t>
            </a:r>
            <a:r>
              <a:rPr lang="en-US" b="1" dirty="0" err="1">
                <a:solidFill>
                  <a:srgbClr val="002060"/>
                </a:solidFill>
              </a:rPr>
              <a:t>QoE</a:t>
            </a:r>
            <a:r>
              <a:rPr lang="en-US" b="1" dirty="0">
                <a:solidFill>
                  <a:srgbClr val="002060"/>
                </a:solidFill>
              </a:rPr>
              <a:t> but it happens for all technologies then.</a:t>
            </a:r>
            <a:r>
              <a:rPr lang="en-US" sz="1800" b="1" dirty="0">
                <a:solidFill>
                  <a:srgbClr val="002060"/>
                </a:solidFill>
              </a:rPr>
              <a:t> </a:t>
            </a:r>
          </a:p>
          <a:p>
            <a:pPr marL="0" indent="0">
              <a:buNone/>
            </a:pPr>
            <a:r>
              <a:rPr lang="en-US" b="1" dirty="0" err="1">
                <a:solidFill>
                  <a:srgbClr val="002060"/>
                </a:solidFill>
              </a:rPr>
              <a:t>QoE</a:t>
            </a:r>
            <a:r>
              <a:rPr lang="en-US" b="1" dirty="0">
                <a:solidFill>
                  <a:srgbClr val="002060"/>
                </a:solidFill>
              </a:rPr>
              <a:t> considers a user’s expectation, QoS is more rational based on technical measurements</a:t>
            </a:r>
            <a:r>
              <a:rPr lang="en-US" sz="1800" b="1" dirty="0">
                <a:solidFill>
                  <a:srgbClr val="002060"/>
                </a:solidFill>
              </a:rPr>
              <a:t> </a:t>
            </a:r>
            <a:br>
              <a:rPr lang="en-US" sz="1800" b="1" dirty="0">
                <a:solidFill>
                  <a:srgbClr val="002060"/>
                </a:solidFill>
              </a:rPr>
            </a:br>
            <a:r>
              <a:rPr lang="en-US" sz="1800" b="1" dirty="0">
                <a:solidFill>
                  <a:srgbClr val="002060"/>
                </a:solidFill>
              </a:rPr>
              <a:t/>
            </a:r>
            <a:br>
              <a:rPr lang="en-US" sz="1800" b="1" dirty="0">
                <a:solidFill>
                  <a:srgbClr val="002060"/>
                </a:solidFill>
              </a:rPr>
            </a:br>
            <a:endParaRPr lang="en-GB" sz="1800" b="1" dirty="0">
              <a:solidFill>
                <a:srgbClr val="002060"/>
              </a:solidFill>
            </a:endParaRPr>
          </a:p>
          <a:p>
            <a:pPr marL="0" indent="0">
              <a:buNone/>
            </a:pPr>
            <a:endParaRPr lang="en-GB" sz="1800" b="1" dirty="0">
              <a:solidFill>
                <a:srgbClr val="002060"/>
              </a:solidFill>
            </a:endParaRPr>
          </a:p>
        </p:txBody>
      </p:sp>
      <p:pic>
        <p:nvPicPr>
          <p:cNvPr id="4" name="Рисунок 3">
            <a:extLst>
              <a:ext uri="{FF2B5EF4-FFF2-40B4-BE49-F238E27FC236}">
                <a16:creationId xmlns:a16="http://schemas.microsoft.com/office/drawing/2014/main" id="{A278A2F3-D522-4B66-BDBA-6497A096C40A}"/>
              </a:ext>
            </a:extLst>
          </p:cNvPr>
          <p:cNvPicPr>
            <a:picLocks noChangeAspect="1"/>
          </p:cNvPicPr>
          <p:nvPr/>
        </p:nvPicPr>
        <p:blipFill>
          <a:blip r:embed="rId2"/>
          <a:stretch>
            <a:fillRect/>
          </a:stretch>
        </p:blipFill>
        <p:spPr>
          <a:xfrm>
            <a:off x="484291" y="3429000"/>
            <a:ext cx="7623963" cy="2822713"/>
          </a:xfrm>
          <a:prstGeom prst="rect">
            <a:avLst/>
          </a:prstGeom>
        </p:spPr>
      </p:pic>
    </p:spTree>
    <p:extLst>
      <p:ext uri="{BB962C8B-B14F-4D97-AF65-F5344CB8AC3E}">
        <p14:creationId xmlns:p14="http://schemas.microsoft.com/office/powerpoint/2010/main" val="11717805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8D9E37-FD1C-4514-9FB4-1DA8A713C74B}"/>
              </a:ext>
            </a:extLst>
          </p:cNvPr>
          <p:cNvSpPr>
            <a:spLocks noGrp="1"/>
          </p:cNvSpPr>
          <p:nvPr>
            <p:ph type="title"/>
          </p:nvPr>
        </p:nvSpPr>
        <p:spPr>
          <a:xfrm>
            <a:off x="393687" y="249615"/>
            <a:ext cx="6612527" cy="1107841"/>
          </a:xfrm>
        </p:spPr>
        <p:txBody>
          <a:bodyPr/>
          <a:lstStyle/>
          <a:p>
            <a:r>
              <a:rPr lang="en-US" dirty="0" err="1"/>
              <a:t>QoE</a:t>
            </a:r>
            <a:r>
              <a:rPr lang="en-US" dirty="0"/>
              <a:t> framework</a:t>
            </a:r>
          </a:p>
        </p:txBody>
      </p:sp>
      <p:pic>
        <p:nvPicPr>
          <p:cNvPr id="7170" name="Picture 2">
            <a:extLst>
              <a:ext uri="{FF2B5EF4-FFF2-40B4-BE49-F238E27FC236}">
                <a16:creationId xmlns:a16="http://schemas.microsoft.com/office/drawing/2014/main" id="{2B432B37-6A84-4A03-8B1A-B6115ACA4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696" y="1177136"/>
            <a:ext cx="7050155" cy="456424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B62983E3-78DD-4702-915C-B191E120CFFA}"/>
              </a:ext>
            </a:extLst>
          </p:cNvPr>
          <p:cNvSpPr/>
          <p:nvPr/>
        </p:nvSpPr>
        <p:spPr>
          <a:xfrm>
            <a:off x="247981" y="5604087"/>
            <a:ext cx="9649590" cy="646331"/>
          </a:xfrm>
          <a:prstGeom prst="rect">
            <a:avLst/>
          </a:prstGeom>
        </p:spPr>
        <p:txBody>
          <a:bodyPr wrap="square">
            <a:spAutoFit/>
          </a:bodyPr>
          <a:lstStyle/>
          <a:p>
            <a:r>
              <a:rPr lang="en-US" dirty="0">
                <a:solidFill>
                  <a:srgbClr val="FF0000"/>
                </a:solidFill>
                <a:hlinkClick r:id="rId3">
                  <a:extLst>
                    <a:ext uri="{A12FA001-AC4F-418D-AE19-62706E023703}">
                      <ahyp:hlinkClr xmlns="" xmlns:ahyp="http://schemas.microsoft.com/office/drawing/2018/hyperlinkcolor" val="tx"/>
                    </a:ext>
                  </a:extLst>
                </a:hlinkClick>
              </a:rPr>
              <a:t/>
            </a:r>
            <a:br>
              <a:rPr lang="en-US" dirty="0">
                <a:solidFill>
                  <a:srgbClr val="FF0000"/>
                </a:solidFill>
                <a:hlinkClick r:id="rId3">
                  <a:extLst>
                    <a:ext uri="{A12FA001-AC4F-418D-AE19-62706E023703}">
                      <ahyp:hlinkClr xmlns="" xmlns:ahyp="http://schemas.microsoft.com/office/drawing/2018/hyperlinkcolor" val="tx"/>
                    </a:ext>
                  </a:extLst>
                </a:hlinkClick>
              </a:rPr>
            </a:br>
            <a:r>
              <a:rPr lang="en-US" dirty="0" err="1">
                <a:solidFill>
                  <a:srgbClr val="FF0000"/>
                </a:solidFill>
                <a:hlinkClick r:id="rId3">
                  <a:extLst>
                    <a:ext uri="{A12FA001-AC4F-418D-AE19-62706E023703}">
                      <ahyp:hlinkClr xmlns="" xmlns:ahyp="http://schemas.microsoft.com/office/drawing/2018/hyperlinkcolor" val="tx"/>
                    </a:ext>
                  </a:extLst>
                </a:hlinkClick>
              </a:rPr>
              <a:t>Sourse</a:t>
            </a:r>
            <a:r>
              <a:rPr lang="en-US" dirty="0">
                <a:solidFill>
                  <a:srgbClr val="FF0000"/>
                </a:solidFill>
                <a:hlinkClick r:id="rId3">
                  <a:extLst>
                    <a:ext uri="{A12FA001-AC4F-418D-AE19-62706E023703}">
                      <ahyp:hlinkClr xmlns="" xmlns:ahyp="http://schemas.microsoft.com/office/drawing/2018/hyperlinkcolor" val="tx"/>
                    </a:ext>
                  </a:extLst>
                </a:hlinkClick>
              </a:rPr>
              <a:t>: </a:t>
            </a:r>
            <a:r>
              <a:rPr lang="en-US" sz="1600" b="1" cap="all" dirty="0">
                <a:solidFill>
                  <a:srgbClr val="FF0000"/>
                </a:solidFill>
                <a:latin typeface="Libre Franklin"/>
                <a:hlinkClick r:id="rId3">
                  <a:extLst>
                    <a:ext uri="{A12FA001-AC4F-418D-AE19-62706E023703}">
                      <ahyp:hlinkClr xmlns="" xmlns:ahyp="http://schemas.microsoft.com/office/drawing/2018/hyperlinkcolor" val="tx"/>
                    </a:ext>
                  </a:extLst>
                </a:hlinkClick>
              </a:rPr>
              <a:t>QOE4VR: QUALITY OF EXPERIENCE FOR VIRTUAL REALITY APPLICATIONS</a:t>
            </a:r>
            <a:endParaRPr lang="en-US" sz="1600" dirty="0">
              <a:solidFill>
                <a:srgbClr val="FF0000"/>
              </a:solidFill>
            </a:endParaRPr>
          </a:p>
        </p:txBody>
      </p:sp>
    </p:spTree>
    <p:extLst>
      <p:ext uri="{BB962C8B-B14F-4D97-AF65-F5344CB8AC3E}">
        <p14:creationId xmlns:p14="http://schemas.microsoft.com/office/powerpoint/2010/main" val="2794726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594019" y="676668"/>
            <a:ext cx="6612527" cy="567674"/>
          </a:xfrm>
        </p:spPr>
        <p:txBody>
          <a:bodyPr/>
          <a:lstStyle/>
          <a:p>
            <a:r>
              <a:rPr lang="en-GB" dirty="0" smtClean="0"/>
              <a:t>Plan</a:t>
            </a:r>
            <a:endParaRPr lang="en-GB" dirty="0"/>
          </a:p>
        </p:txBody>
      </p:sp>
      <p:sp>
        <p:nvSpPr>
          <p:cNvPr id="14" name="Text Placeholder 2">
            <a:extLst>
              <a:ext uri="{FF2B5EF4-FFF2-40B4-BE49-F238E27FC236}">
                <a16:creationId xmlns:a16="http://schemas.microsoft.com/office/drawing/2014/main" id="{0F4665F0-CD9A-4D6F-BC62-7AB72C7BEF96}"/>
              </a:ext>
            </a:extLst>
          </p:cNvPr>
          <p:cNvSpPr>
            <a:spLocks noGrp="1"/>
          </p:cNvSpPr>
          <p:nvPr>
            <p:ph type="body" sz="quarter" idx="10"/>
          </p:nvPr>
        </p:nvSpPr>
        <p:spPr>
          <a:xfrm>
            <a:off x="337033" y="1558716"/>
            <a:ext cx="8175625" cy="4338779"/>
          </a:xfrm>
        </p:spPr>
        <p:txBody>
          <a:bodyPr>
            <a:noAutofit/>
          </a:bodyPr>
          <a:lstStyle/>
          <a:p>
            <a:pPr marL="228600" lvl="1">
              <a:spcBef>
                <a:spcPts val="1000"/>
              </a:spcBef>
            </a:pPr>
            <a:r>
              <a:rPr lang="en-US" sz="1800" b="1" dirty="0" smtClean="0">
                <a:solidFill>
                  <a:srgbClr val="002060"/>
                </a:solidFill>
              </a:rPr>
              <a:t>Introduction</a:t>
            </a:r>
          </a:p>
          <a:p>
            <a:pPr marL="228600" lvl="1">
              <a:spcBef>
                <a:spcPts val="1000"/>
              </a:spcBef>
            </a:pPr>
            <a:r>
              <a:rPr lang="en-US" sz="1800" b="1" dirty="0" smtClean="0">
                <a:solidFill>
                  <a:srgbClr val="002060"/>
                </a:solidFill>
              </a:rPr>
              <a:t>General information about 5G-TOURS project</a:t>
            </a:r>
          </a:p>
          <a:p>
            <a:pPr marL="228600" lvl="1">
              <a:spcBef>
                <a:spcPts val="1000"/>
              </a:spcBef>
            </a:pPr>
            <a:r>
              <a:rPr lang="en-US" sz="1800" b="1" dirty="0" smtClean="0">
                <a:solidFill>
                  <a:srgbClr val="002060"/>
                </a:solidFill>
              </a:rPr>
              <a:t>General </a:t>
            </a:r>
            <a:r>
              <a:rPr lang="en-US" sz="1800" b="1" dirty="0">
                <a:solidFill>
                  <a:srgbClr val="002060"/>
                </a:solidFill>
              </a:rPr>
              <a:t>information regarding </a:t>
            </a:r>
            <a:r>
              <a:rPr lang="en-US" sz="1800" b="1" dirty="0" err="1">
                <a:solidFill>
                  <a:srgbClr val="002060"/>
                </a:solidFill>
              </a:rPr>
              <a:t>QoE</a:t>
            </a:r>
            <a:r>
              <a:rPr lang="en-US" sz="1800" b="1" dirty="0">
                <a:solidFill>
                  <a:srgbClr val="002060"/>
                </a:solidFill>
              </a:rPr>
              <a:t> and QoS estimation</a:t>
            </a:r>
          </a:p>
          <a:p>
            <a:pPr marL="228600" lvl="1">
              <a:spcBef>
                <a:spcPts val="1000"/>
              </a:spcBef>
            </a:pPr>
            <a:r>
              <a:rPr lang="en-US" sz="1800" b="1" dirty="0" err="1">
                <a:solidFill>
                  <a:srgbClr val="002060"/>
                </a:solidFill>
              </a:rPr>
              <a:t>QoE</a:t>
            </a:r>
            <a:r>
              <a:rPr lang="en-US" sz="1800" b="1" dirty="0">
                <a:solidFill>
                  <a:srgbClr val="002060"/>
                </a:solidFill>
              </a:rPr>
              <a:t> and QoS mapping</a:t>
            </a:r>
          </a:p>
          <a:p>
            <a:r>
              <a:rPr lang="en-GB" sz="1800" b="1" dirty="0">
                <a:solidFill>
                  <a:srgbClr val="002060"/>
                </a:solidFill>
              </a:rPr>
              <a:t>Proposed methodology</a:t>
            </a:r>
          </a:p>
        </p:txBody>
      </p:sp>
    </p:spTree>
    <p:extLst>
      <p:ext uri="{BB962C8B-B14F-4D97-AF65-F5344CB8AC3E}">
        <p14:creationId xmlns:p14="http://schemas.microsoft.com/office/powerpoint/2010/main" val="44309639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49B0D68F-3B24-4E8B-9F75-CD33D12C196E}"/>
              </a:ext>
            </a:extLst>
          </p:cNvPr>
          <p:cNvSpPr>
            <a:spLocks noGrp="1"/>
          </p:cNvSpPr>
          <p:nvPr>
            <p:ph type="title"/>
          </p:nvPr>
        </p:nvSpPr>
        <p:spPr>
          <a:xfrm>
            <a:off x="278245" y="435843"/>
            <a:ext cx="7977929" cy="567674"/>
          </a:xfrm>
        </p:spPr>
        <p:txBody>
          <a:bodyPr>
            <a:normAutofit fontScale="90000"/>
          </a:bodyPr>
          <a:lstStyle/>
          <a:p>
            <a:pPr marL="228600" lvl="1">
              <a:spcBef>
                <a:spcPts val="1000"/>
              </a:spcBef>
            </a:pPr>
            <a:r>
              <a:rPr lang="en-US" sz="3200" b="1" kern="1200" dirty="0" err="1">
                <a:solidFill>
                  <a:schemeClr val="tx2">
                    <a:lumMod val="60000"/>
                    <a:lumOff val="40000"/>
                  </a:schemeClr>
                </a:solidFill>
                <a:latin typeface="+mj-lt"/>
                <a:ea typeface="+mj-ea"/>
                <a:cs typeface="+mj-cs"/>
              </a:rPr>
              <a:t>QoE</a:t>
            </a:r>
            <a:r>
              <a:rPr lang="en-US" sz="3200" b="1" kern="1200" dirty="0">
                <a:solidFill>
                  <a:schemeClr val="tx2">
                    <a:lumMod val="60000"/>
                    <a:lumOff val="40000"/>
                  </a:schemeClr>
                </a:solidFill>
                <a:latin typeface="+mj-lt"/>
                <a:ea typeface="+mj-ea"/>
                <a:cs typeface="+mj-cs"/>
              </a:rPr>
              <a:t>-QoS-KPIs mapping</a:t>
            </a:r>
          </a:p>
        </p:txBody>
      </p:sp>
      <p:pic>
        <p:nvPicPr>
          <p:cNvPr id="7" name="Picture 3">
            <a:extLst>
              <a:ext uri="{FF2B5EF4-FFF2-40B4-BE49-F238E27FC236}">
                <a16:creationId xmlns:a16="http://schemas.microsoft.com/office/drawing/2014/main" id="{ACD85DF7-B1CB-4837-9E0B-9962733512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8676" y="1139600"/>
            <a:ext cx="7887498" cy="4998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0025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245473" y="661646"/>
            <a:ext cx="8090144" cy="567674"/>
          </a:xfrm>
        </p:spPr>
        <p:txBody>
          <a:bodyPr>
            <a:normAutofit fontScale="90000"/>
          </a:bodyPr>
          <a:lstStyle/>
          <a:p>
            <a:pPr marL="228600" lvl="1">
              <a:spcBef>
                <a:spcPts val="1000"/>
              </a:spcBef>
            </a:pPr>
            <a:r>
              <a:rPr lang="en-US" sz="2900" b="1" kern="1200" dirty="0">
                <a:solidFill>
                  <a:schemeClr val="tx2">
                    <a:lumMod val="60000"/>
                    <a:lumOff val="40000"/>
                  </a:schemeClr>
                </a:solidFill>
                <a:latin typeface="+mj-lt"/>
                <a:ea typeface="+mj-ea"/>
                <a:cs typeface="+mj-cs"/>
              </a:rPr>
              <a:t>What drives subscriber’s </a:t>
            </a:r>
            <a:r>
              <a:rPr lang="en-US" sz="2900" b="1" kern="1200" dirty="0" err="1">
                <a:solidFill>
                  <a:schemeClr val="tx2">
                    <a:lumMod val="60000"/>
                    <a:lumOff val="40000"/>
                  </a:schemeClr>
                </a:solidFill>
                <a:latin typeface="+mj-lt"/>
                <a:ea typeface="+mj-ea"/>
                <a:cs typeface="+mj-cs"/>
              </a:rPr>
              <a:t>QoE</a:t>
            </a:r>
            <a:r>
              <a:rPr lang="en-US" sz="2900" b="1" kern="1200" dirty="0">
                <a:solidFill>
                  <a:schemeClr val="tx2">
                    <a:lumMod val="60000"/>
                    <a:lumOff val="40000"/>
                  </a:schemeClr>
                </a:solidFill>
                <a:latin typeface="+mj-lt"/>
                <a:ea typeface="+mj-ea"/>
                <a:cs typeface="+mj-cs"/>
              </a:rPr>
              <a:t> and satisfaction in general? </a:t>
            </a:r>
            <a:r>
              <a:rPr lang="en-US" sz="3200" dirty="0"/>
              <a:t/>
            </a:r>
            <a:br>
              <a:rPr lang="en-US" sz="3200" dirty="0"/>
            </a:br>
            <a:endParaRPr lang="en-US" sz="2900" b="1" kern="1200" dirty="0">
              <a:solidFill>
                <a:schemeClr val="tx2">
                  <a:lumMod val="60000"/>
                  <a:lumOff val="40000"/>
                </a:schemeClr>
              </a:solidFill>
              <a:latin typeface="+mj-lt"/>
              <a:ea typeface="+mj-ea"/>
              <a:cs typeface="+mj-cs"/>
            </a:endParaRPr>
          </a:p>
        </p:txBody>
      </p:sp>
      <p:sp>
        <p:nvSpPr>
          <p:cNvPr id="3" name="Прямоугольник 2">
            <a:extLst>
              <a:ext uri="{FF2B5EF4-FFF2-40B4-BE49-F238E27FC236}">
                <a16:creationId xmlns:a16="http://schemas.microsoft.com/office/drawing/2014/main" id="{285CC000-4872-4083-AF28-CCE1E8C1FD0F}"/>
              </a:ext>
            </a:extLst>
          </p:cNvPr>
          <p:cNvSpPr/>
          <p:nvPr/>
        </p:nvSpPr>
        <p:spPr>
          <a:xfrm>
            <a:off x="245473" y="1393427"/>
            <a:ext cx="5254179" cy="4955203"/>
          </a:xfrm>
          <a:prstGeom prst="rect">
            <a:avLst/>
          </a:prstGeom>
        </p:spPr>
        <p:txBody>
          <a:bodyPr wrap="square">
            <a:spAutoFit/>
          </a:bodyPr>
          <a:lstStyle/>
          <a:p>
            <a:pPr marL="342900" indent="-342900">
              <a:buFont typeface="Wingdings" panose="05000000000000000000" pitchFamily="2" charset="2"/>
              <a:buChar char="ü"/>
            </a:pPr>
            <a:r>
              <a:rPr lang="en-US" sz="2000" b="1" dirty="0">
                <a:solidFill>
                  <a:schemeClr val="accent1">
                    <a:lumMod val="50000"/>
                  </a:schemeClr>
                </a:solidFill>
                <a:effectLst>
                  <a:outerShdw blurRad="38100" dist="38100" dir="2700000" algn="tl">
                    <a:srgbClr val="000000">
                      <a:alpha val="43137"/>
                    </a:srgbClr>
                  </a:outerShdw>
                </a:effectLst>
                <a:latin typeface="Helvetica" panose="020B0604020202020204" pitchFamily="34" charset="0"/>
              </a:rPr>
              <a:t>Accessibility and sustainability</a:t>
            </a:r>
            <a:r>
              <a:rPr lang="en-US" sz="2000" dirty="0">
                <a:solidFill>
                  <a:schemeClr val="accent1">
                    <a:lumMod val="50000"/>
                  </a:schemeClr>
                </a:solidFill>
                <a:latin typeface="Helvetica" panose="020B0604020202020204" pitchFamily="34" charset="0"/>
              </a:rPr>
              <a:t/>
            </a:r>
            <a:br>
              <a:rPr lang="en-US" sz="2000" dirty="0">
                <a:solidFill>
                  <a:schemeClr val="accent1">
                    <a:lumMod val="50000"/>
                  </a:schemeClr>
                </a:solidFill>
                <a:latin typeface="Helvetica" panose="020B0604020202020204" pitchFamily="34" charset="0"/>
              </a:rPr>
            </a:br>
            <a:r>
              <a:rPr lang="en-US" sz="1100" dirty="0">
                <a:solidFill>
                  <a:schemeClr val="accent1">
                    <a:lumMod val="50000"/>
                  </a:schemeClr>
                </a:solidFill>
                <a:latin typeface="Wingdings-Regular"/>
              </a:rPr>
              <a:t> </a:t>
            </a:r>
            <a:r>
              <a:rPr lang="en-US" dirty="0">
                <a:solidFill>
                  <a:schemeClr val="accent1">
                    <a:lumMod val="50000"/>
                  </a:schemeClr>
                </a:solidFill>
                <a:latin typeface="Helvetica" panose="020B0604020202020204" pitchFamily="34" charset="0"/>
              </a:rPr>
              <a:t>Do I have access to the ‘service’ at all and is it ‘technically’ kept?</a:t>
            </a:r>
            <a:br>
              <a:rPr lang="en-US" dirty="0">
                <a:solidFill>
                  <a:schemeClr val="accent1">
                    <a:lumMod val="50000"/>
                  </a:schemeClr>
                </a:solidFill>
                <a:latin typeface="Helvetica" panose="020B0604020202020204" pitchFamily="34" charset="0"/>
              </a:rPr>
            </a:br>
            <a:r>
              <a:rPr lang="en-US" sz="1100" dirty="0">
                <a:solidFill>
                  <a:schemeClr val="accent1">
                    <a:lumMod val="50000"/>
                  </a:schemeClr>
                </a:solidFill>
                <a:latin typeface="Wingdings-Regular"/>
              </a:rPr>
              <a:t> </a:t>
            </a:r>
            <a:r>
              <a:rPr lang="en-US" dirty="0">
                <a:solidFill>
                  <a:schemeClr val="accent1">
                    <a:lumMod val="50000"/>
                  </a:schemeClr>
                </a:solidFill>
                <a:latin typeface="Helvetica" panose="020B0604020202020204" pitchFamily="34" charset="0"/>
              </a:rPr>
              <a:t>(Do I stop waiting because of too long waiting times?)</a:t>
            </a:r>
            <a:br>
              <a:rPr lang="en-US" dirty="0">
                <a:solidFill>
                  <a:schemeClr val="accent1">
                    <a:lumMod val="50000"/>
                  </a:schemeClr>
                </a:solidFill>
                <a:latin typeface="Helvetica" panose="020B0604020202020204" pitchFamily="34" charset="0"/>
              </a:rPr>
            </a:br>
            <a:r>
              <a:rPr lang="en-US" sz="1100" dirty="0">
                <a:solidFill>
                  <a:schemeClr val="accent1">
                    <a:lumMod val="50000"/>
                  </a:schemeClr>
                </a:solidFill>
                <a:latin typeface="Wingdings-Regular"/>
              </a:rPr>
              <a:t> </a:t>
            </a:r>
            <a:r>
              <a:rPr lang="en-US" dirty="0">
                <a:solidFill>
                  <a:schemeClr val="accent1">
                    <a:lumMod val="50000"/>
                  </a:schemeClr>
                </a:solidFill>
                <a:latin typeface="Helvetica" panose="020B0604020202020204" pitchFamily="34" charset="0"/>
              </a:rPr>
              <a:t>(Do I stop because of bad quality or limited functionality?)</a:t>
            </a:r>
          </a:p>
          <a:p>
            <a:pPr marL="342900" indent="-342900">
              <a:buFont typeface="Wingdings" panose="05000000000000000000" pitchFamily="2" charset="2"/>
              <a:buChar char="ü"/>
            </a:pPr>
            <a:r>
              <a:rPr lang="en-US" sz="2000" b="1" dirty="0">
                <a:solidFill>
                  <a:schemeClr val="accent1">
                    <a:lumMod val="50000"/>
                  </a:schemeClr>
                </a:solidFill>
                <a:effectLst>
                  <a:outerShdw blurRad="38100" dist="38100" dir="2700000" algn="tl">
                    <a:srgbClr val="000000">
                      <a:alpha val="43137"/>
                    </a:srgbClr>
                  </a:outerShdw>
                </a:effectLst>
                <a:latin typeface="Helvetica" panose="020B0604020202020204" pitchFamily="34" charset="0"/>
              </a:rPr>
              <a:t>Waiting time for ‘action’ (task being started and/or completed)</a:t>
            </a:r>
            <a:r>
              <a:rPr lang="en-US" sz="2000" dirty="0">
                <a:solidFill>
                  <a:schemeClr val="accent1">
                    <a:lumMod val="50000"/>
                  </a:schemeClr>
                </a:solidFill>
                <a:latin typeface="Helvetica" panose="020B0604020202020204" pitchFamily="34" charset="0"/>
              </a:rPr>
              <a:t/>
            </a:r>
            <a:br>
              <a:rPr lang="en-US" sz="2000" dirty="0">
                <a:solidFill>
                  <a:schemeClr val="accent1">
                    <a:lumMod val="50000"/>
                  </a:schemeClr>
                </a:solidFill>
                <a:latin typeface="Helvetica" panose="020B0604020202020204" pitchFamily="34" charset="0"/>
              </a:rPr>
            </a:br>
            <a:r>
              <a:rPr lang="en-US" sz="1100" dirty="0">
                <a:solidFill>
                  <a:schemeClr val="accent1">
                    <a:lumMod val="50000"/>
                  </a:schemeClr>
                </a:solidFill>
                <a:latin typeface="Wingdings-Regular"/>
              </a:rPr>
              <a:t> </a:t>
            </a:r>
            <a:r>
              <a:rPr lang="en-US" dirty="0">
                <a:solidFill>
                  <a:schemeClr val="accent1">
                    <a:lumMod val="50000"/>
                  </a:schemeClr>
                </a:solidFill>
                <a:latin typeface="Helvetica" panose="020B0604020202020204" pitchFamily="34" charset="0"/>
              </a:rPr>
              <a:t>How long the access takes (e.g. Call Setup Time, Video Access Time)</a:t>
            </a:r>
          </a:p>
          <a:p>
            <a:pPr marL="342900" indent="-342900">
              <a:buFont typeface="Wingdings" panose="05000000000000000000" pitchFamily="2" charset="2"/>
              <a:buChar char="ü"/>
            </a:pPr>
            <a:r>
              <a:rPr lang="en-US" sz="2000" b="1" dirty="0">
                <a:solidFill>
                  <a:schemeClr val="accent1">
                    <a:lumMod val="50000"/>
                  </a:schemeClr>
                </a:solidFill>
                <a:latin typeface="Helvetica" panose="020B0604020202020204" pitchFamily="34" charset="0"/>
              </a:rPr>
              <a:t>How is the quality / experience during active use</a:t>
            </a:r>
            <a:r>
              <a:rPr lang="en-US" sz="2000" dirty="0">
                <a:solidFill>
                  <a:schemeClr val="accent1">
                    <a:lumMod val="50000"/>
                  </a:schemeClr>
                </a:solidFill>
                <a:latin typeface="Helvetica" panose="020B0604020202020204" pitchFamily="34" charset="0"/>
              </a:rPr>
              <a:t/>
            </a:r>
            <a:br>
              <a:rPr lang="en-US" sz="2000" dirty="0">
                <a:solidFill>
                  <a:schemeClr val="accent1">
                    <a:lumMod val="50000"/>
                  </a:schemeClr>
                </a:solidFill>
                <a:latin typeface="Helvetica" panose="020B0604020202020204" pitchFamily="34" charset="0"/>
              </a:rPr>
            </a:br>
            <a:r>
              <a:rPr lang="en-US" sz="1100" dirty="0">
                <a:solidFill>
                  <a:schemeClr val="accent1">
                    <a:lumMod val="50000"/>
                  </a:schemeClr>
                </a:solidFill>
                <a:latin typeface="Wingdings-Regular"/>
              </a:rPr>
              <a:t> </a:t>
            </a:r>
            <a:r>
              <a:rPr lang="en-US" dirty="0">
                <a:solidFill>
                  <a:schemeClr val="accent1">
                    <a:lumMod val="50000"/>
                  </a:schemeClr>
                </a:solidFill>
                <a:latin typeface="Helvetica" panose="020B0604020202020204" pitchFamily="34" charset="0"/>
              </a:rPr>
              <a:t>How is ‘quality’ (e.g. video quality)</a:t>
            </a:r>
            <a:br>
              <a:rPr lang="en-US" dirty="0">
                <a:solidFill>
                  <a:schemeClr val="accent1">
                    <a:lumMod val="50000"/>
                  </a:schemeClr>
                </a:solidFill>
                <a:latin typeface="Helvetica" panose="020B0604020202020204" pitchFamily="34" charset="0"/>
              </a:rPr>
            </a:br>
            <a:r>
              <a:rPr lang="en-US" sz="1100" dirty="0">
                <a:solidFill>
                  <a:schemeClr val="accent1">
                    <a:lumMod val="50000"/>
                  </a:schemeClr>
                </a:solidFill>
                <a:latin typeface="Wingdings-Regular"/>
              </a:rPr>
              <a:t> </a:t>
            </a:r>
            <a:r>
              <a:rPr lang="en-US" dirty="0">
                <a:solidFill>
                  <a:schemeClr val="accent1">
                    <a:lumMod val="50000"/>
                  </a:schemeClr>
                </a:solidFill>
                <a:latin typeface="Helvetica" panose="020B0604020202020204" pitchFamily="34" charset="0"/>
              </a:rPr>
              <a:t>How is interaction, ‘fluentness’, response time,…</a:t>
            </a:r>
            <a:r>
              <a:rPr lang="en-US" dirty="0">
                <a:solidFill>
                  <a:schemeClr val="accent1">
                    <a:lumMod val="50000"/>
                  </a:schemeClr>
                </a:solidFill>
              </a:rPr>
              <a:t> </a:t>
            </a:r>
            <a:br>
              <a:rPr lang="en-US" dirty="0">
                <a:solidFill>
                  <a:schemeClr val="accent1">
                    <a:lumMod val="50000"/>
                  </a:schemeClr>
                </a:solidFill>
              </a:rPr>
            </a:br>
            <a:endParaRPr lang="en-US" dirty="0">
              <a:solidFill>
                <a:schemeClr val="accent1">
                  <a:lumMod val="50000"/>
                </a:schemeClr>
              </a:solidFill>
            </a:endParaRPr>
          </a:p>
        </p:txBody>
      </p:sp>
      <p:pic>
        <p:nvPicPr>
          <p:cNvPr id="7" name="Рисунок 6">
            <a:extLst>
              <a:ext uri="{FF2B5EF4-FFF2-40B4-BE49-F238E27FC236}">
                <a16:creationId xmlns:a16="http://schemas.microsoft.com/office/drawing/2014/main" id="{3680EECE-9788-4CF8-9923-F1BA70FE901D}"/>
              </a:ext>
            </a:extLst>
          </p:cNvPr>
          <p:cNvPicPr>
            <a:picLocks noChangeAspect="1"/>
          </p:cNvPicPr>
          <p:nvPr/>
        </p:nvPicPr>
        <p:blipFill>
          <a:blip r:embed="rId2"/>
          <a:stretch>
            <a:fillRect/>
          </a:stretch>
        </p:blipFill>
        <p:spPr>
          <a:xfrm>
            <a:off x="5284672" y="2289315"/>
            <a:ext cx="3265925" cy="2720008"/>
          </a:xfrm>
          <a:prstGeom prst="rect">
            <a:avLst/>
          </a:prstGeom>
        </p:spPr>
      </p:pic>
    </p:spTree>
    <p:extLst>
      <p:ext uri="{BB962C8B-B14F-4D97-AF65-F5344CB8AC3E}">
        <p14:creationId xmlns:p14="http://schemas.microsoft.com/office/powerpoint/2010/main" val="23312148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BA98009-95E0-4602-BB5C-1797B0B8AC70}"/>
              </a:ext>
            </a:extLst>
          </p:cNvPr>
          <p:cNvSpPr>
            <a:spLocks noGrp="1"/>
          </p:cNvSpPr>
          <p:nvPr>
            <p:ph type="title"/>
          </p:nvPr>
        </p:nvSpPr>
        <p:spPr/>
        <p:txBody>
          <a:bodyPr/>
          <a:lstStyle/>
          <a:p>
            <a:r>
              <a:rPr lang="en-US" dirty="0" err="1"/>
              <a:t>QoE</a:t>
            </a:r>
            <a:r>
              <a:rPr lang="en-US" dirty="0"/>
              <a:t> levels</a:t>
            </a:r>
          </a:p>
        </p:txBody>
      </p:sp>
      <p:sp>
        <p:nvSpPr>
          <p:cNvPr id="4" name="Прямоугольник 3">
            <a:extLst>
              <a:ext uri="{FF2B5EF4-FFF2-40B4-BE49-F238E27FC236}">
                <a16:creationId xmlns:a16="http://schemas.microsoft.com/office/drawing/2014/main" id="{81EA71BD-F421-46F5-91F5-4EFC542D8361}"/>
              </a:ext>
            </a:extLst>
          </p:cNvPr>
          <p:cNvSpPr/>
          <p:nvPr/>
        </p:nvSpPr>
        <p:spPr>
          <a:xfrm>
            <a:off x="119270" y="1536174"/>
            <a:ext cx="8648628" cy="3785652"/>
          </a:xfrm>
          <a:prstGeom prst="rect">
            <a:avLst/>
          </a:prstGeom>
        </p:spPr>
        <p:txBody>
          <a:bodyPr wrap="square">
            <a:spAutoFit/>
          </a:bodyPr>
          <a:lstStyle/>
          <a:p>
            <a:pPr marL="342900" indent="-342900" algn="just">
              <a:buFont typeface="Wingdings" panose="05000000000000000000" pitchFamily="2" charset="2"/>
              <a:buChar char="q"/>
            </a:pPr>
            <a:r>
              <a:rPr lang="en-US" sz="2000" b="1" dirty="0">
                <a:solidFill>
                  <a:schemeClr val="accent1">
                    <a:lumMod val="50000"/>
                  </a:schemeClr>
                </a:solidFill>
                <a:effectLst>
                  <a:outerShdw blurRad="38100" dist="38100" dir="2700000" algn="tl">
                    <a:srgbClr val="000000">
                      <a:alpha val="43137"/>
                    </a:srgbClr>
                  </a:outerShdw>
                </a:effectLst>
              </a:rPr>
              <a:t>Level of direct perception. </a:t>
            </a:r>
            <a:r>
              <a:rPr lang="en-US" sz="2000" dirty="0">
                <a:solidFill>
                  <a:schemeClr val="accent1">
                    <a:lumMod val="50000"/>
                  </a:schemeClr>
                </a:solidFill>
              </a:rPr>
              <a:t>In this category all </a:t>
            </a:r>
            <a:r>
              <a:rPr lang="en-US" sz="2000" dirty="0" err="1">
                <a:solidFill>
                  <a:schemeClr val="accent1">
                    <a:lumMod val="50000"/>
                  </a:schemeClr>
                </a:solidFill>
              </a:rPr>
              <a:t>QoE</a:t>
            </a:r>
            <a:r>
              <a:rPr lang="en-US" sz="2000" dirty="0">
                <a:solidFill>
                  <a:schemeClr val="accent1">
                    <a:lumMod val="50000"/>
                  </a:schemeClr>
                </a:solidFill>
              </a:rPr>
              <a:t> features related to the perceptual information created immediately and spontaneously during the media consumption can be included. </a:t>
            </a:r>
          </a:p>
          <a:p>
            <a:pPr marL="342900" indent="-342900" algn="just">
              <a:buFont typeface="Wingdings" panose="05000000000000000000" pitchFamily="2" charset="2"/>
              <a:buChar char="q"/>
            </a:pPr>
            <a:r>
              <a:rPr lang="en-US" sz="2000" b="1" dirty="0">
                <a:solidFill>
                  <a:schemeClr val="accent1">
                    <a:lumMod val="50000"/>
                  </a:schemeClr>
                </a:solidFill>
                <a:effectLst>
                  <a:outerShdw blurRad="38100" dist="38100" dir="2700000" algn="tl">
                    <a:srgbClr val="000000">
                      <a:alpha val="43137"/>
                    </a:srgbClr>
                  </a:outerShdw>
                </a:effectLst>
              </a:rPr>
              <a:t>Level of interaction</a:t>
            </a:r>
            <a:r>
              <a:rPr lang="en-US" sz="2000" dirty="0">
                <a:solidFill>
                  <a:schemeClr val="accent1">
                    <a:lumMod val="50000"/>
                  </a:schemeClr>
                </a:solidFill>
              </a:rPr>
              <a:t>, i.e. the level that includes human-to-human and human-to-machine interaction. Features include responsiveness, naturalness of interaction, communication efficiency, and conversation effectiveness. </a:t>
            </a:r>
          </a:p>
          <a:p>
            <a:pPr marL="342900" indent="-342900" algn="just">
              <a:buFont typeface="Wingdings" panose="05000000000000000000" pitchFamily="2" charset="2"/>
              <a:buChar char="q"/>
            </a:pPr>
            <a:r>
              <a:rPr lang="en-US" sz="2000" b="1" dirty="0">
                <a:solidFill>
                  <a:schemeClr val="accent1">
                    <a:lumMod val="50000"/>
                  </a:schemeClr>
                </a:solidFill>
                <a:effectLst>
                  <a:outerShdw blurRad="38100" dist="38100" dir="2700000" algn="tl">
                    <a:srgbClr val="000000">
                      <a:alpha val="43137"/>
                    </a:srgbClr>
                  </a:outerShdw>
                </a:effectLst>
              </a:rPr>
              <a:t>Level of the usage situation of the service</a:t>
            </a:r>
            <a:r>
              <a:rPr lang="en-US" sz="2000" dirty="0">
                <a:solidFill>
                  <a:schemeClr val="accent1">
                    <a:lumMod val="50000"/>
                  </a:schemeClr>
                </a:solidFill>
              </a:rPr>
              <a:t>, i.e. the physical and social situation. Examples of such features are the accessibility and the stability during a usage instance and can be categorized at the situational level. </a:t>
            </a:r>
          </a:p>
          <a:p>
            <a:pPr marL="342900" indent="-342900" algn="just">
              <a:buFont typeface="Wingdings" panose="05000000000000000000" pitchFamily="2" charset="2"/>
              <a:buChar char="q"/>
            </a:pPr>
            <a:r>
              <a:rPr lang="en-US" sz="2000" b="1" dirty="0">
                <a:solidFill>
                  <a:schemeClr val="accent1">
                    <a:lumMod val="50000"/>
                  </a:schemeClr>
                </a:solidFill>
                <a:effectLst>
                  <a:outerShdw blurRad="38100" dist="38100" dir="2700000" algn="tl">
                    <a:srgbClr val="000000">
                      <a:alpha val="43137"/>
                    </a:srgbClr>
                  </a:outerShdw>
                </a:effectLst>
              </a:rPr>
              <a:t>Level of service</a:t>
            </a:r>
            <a:r>
              <a:rPr lang="en-US" sz="2000" dirty="0">
                <a:solidFill>
                  <a:schemeClr val="accent1">
                    <a:lumMod val="50000"/>
                  </a:schemeClr>
                </a:solidFill>
              </a:rPr>
              <a:t>, which is related to the usage of the service beyond a particular instance. Aesthetic feeling, usability, usefulness, joy and ease of use, long-term stability are examples of features included in this category.</a:t>
            </a:r>
          </a:p>
        </p:txBody>
      </p:sp>
      <p:sp>
        <p:nvSpPr>
          <p:cNvPr id="3" name="Прямоугольник 2">
            <a:extLst>
              <a:ext uri="{FF2B5EF4-FFF2-40B4-BE49-F238E27FC236}">
                <a16:creationId xmlns:a16="http://schemas.microsoft.com/office/drawing/2014/main" id="{3848E8CE-856D-42AE-ABF8-663765D8E1AA}"/>
              </a:ext>
            </a:extLst>
          </p:cNvPr>
          <p:cNvSpPr/>
          <p:nvPr/>
        </p:nvSpPr>
        <p:spPr>
          <a:xfrm>
            <a:off x="976478" y="5632756"/>
            <a:ext cx="7191044" cy="369332"/>
          </a:xfrm>
          <a:prstGeom prst="rect">
            <a:avLst/>
          </a:prstGeom>
        </p:spPr>
        <p:txBody>
          <a:bodyPr wrap="square">
            <a:spAutoFit/>
          </a:bodyPr>
          <a:lstStyle/>
          <a:p>
            <a:r>
              <a:rPr lang="en-US" b="1" dirty="0">
                <a:solidFill>
                  <a:srgbClr val="FF0000"/>
                </a:solidFill>
                <a:hlinkClick r:id="rId2">
                  <a:extLst>
                    <a:ext uri="{A12FA001-AC4F-418D-AE19-62706E023703}">
                      <ahyp:hlinkClr xmlns="" xmlns:ahyp="http://schemas.microsoft.com/office/drawing/2018/hyperlinkcolor" val="tx"/>
                    </a:ext>
                  </a:extLst>
                </a:hlinkClick>
              </a:rPr>
              <a:t>Source: </a:t>
            </a:r>
            <a:r>
              <a:rPr lang="en-US" b="1" dirty="0" err="1">
                <a:solidFill>
                  <a:srgbClr val="FF0000"/>
                </a:solidFill>
                <a:hlinkClick r:id="rId2">
                  <a:extLst>
                    <a:ext uri="{A12FA001-AC4F-418D-AE19-62706E023703}">
                      <ahyp:hlinkClr xmlns="" xmlns:ahyp="http://schemas.microsoft.com/office/drawing/2018/hyperlinkcolor" val="tx"/>
                    </a:ext>
                  </a:extLst>
                </a:hlinkClick>
              </a:rPr>
              <a:t>Qualinet</a:t>
            </a:r>
            <a:r>
              <a:rPr lang="en-US" b="1" dirty="0">
                <a:solidFill>
                  <a:srgbClr val="FF0000"/>
                </a:solidFill>
                <a:hlinkClick r:id="rId2">
                  <a:extLst>
                    <a:ext uri="{A12FA001-AC4F-418D-AE19-62706E023703}">
                      <ahyp:hlinkClr xmlns="" xmlns:ahyp="http://schemas.microsoft.com/office/drawing/2018/hyperlinkcolor" val="tx"/>
                    </a:ext>
                  </a:extLst>
                </a:hlinkClick>
              </a:rPr>
              <a:t> White Paper on Definitions of Quality of Experience</a:t>
            </a:r>
            <a:endParaRPr lang="en-US" b="1" dirty="0">
              <a:solidFill>
                <a:srgbClr val="FF0000"/>
              </a:solidFill>
            </a:endParaRPr>
          </a:p>
        </p:txBody>
      </p:sp>
    </p:spTree>
    <p:extLst>
      <p:ext uri="{BB962C8B-B14F-4D97-AF65-F5344CB8AC3E}">
        <p14:creationId xmlns:p14="http://schemas.microsoft.com/office/powerpoint/2010/main" val="16819401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611560" y="636293"/>
            <a:ext cx="6612527" cy="567674"/>
          </a:xfrm>
        </p:spPr>
        <p:txBody>
          <a:bodyPr>
            <a:normAutofit/>
          </a:bodyPr>
          <a:lstStyle/>
          <a:p>
            <a:r>
              <a:rPr lang="en-US" dirty="0" err="1"/>
              <a:t>QoE</a:t>
            </a:r>
            <a:r>
              <a:rPr lang="en-US" dirty="0"/>
              <a:t>-QoS estimation model (1)</a:t>
            </a:r>
            <a:endParaRPr lang="en-GB" dirty="0"/>
          </a:p>
        </p:txBody>
      </p:sp>
      <p:pic>
        <p:nvPicPr>
          <p:cNvPr id="6" name="Picture 12">
            <a:extLst>
              <a:ext uri="{FF2B5EF4-FFF2-40B4-BE49-F238E27FC236}">
                <a16:creationId xmlns:a16="http://schemas.microsoft.com/office/drawing/2014/main" id="{157273AE-8BB7-43FE-8991-55A0350E56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1933034"/>
            <a:ext cx="4242152" cy="1026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Прямоугольник 7">
            <a:extLst>
              <a:ext uri="{FF2B5EF4-FFF2-40B4-BE49-F238E27FC236}">
                <a16:creationId xmlns:a16="http://schemas.microsoft.com/office/drawing/2014/main" id="{341C6E8A-0E57-4A62-A62E-0D1B8D093F34}"/>
              </a:ext>
            </a:extLst>
          </p:cNvPr>
          <p:cNvSpPr/>
          <p:nvPr/>
        </p:nvSpPr>
        <p:spPr>
          <a:xfrm>
            <a:off x="611560" y="1491630"/>
            <a:ext cx="4258473" cy="369332"/>
          </a:xfrm>
          <a:prstGeom prst="rect">
            <a:avLst/>
          </a:prstGeom>
        </p:spPr>
        <p:txBody>
          <a:bodyPr wrap="none">
            <a:spAutoFit/>
          </a:bodyPr>
          <a:lstStyle/>
          <a:p>
            <a:r>
              <a:rPr lang="en-US" b="1" dirty="0">
                <a:solidFill>
                  <a:schemeClr val="accent1">
                    <a:lumMod val="50000"/>
                  </a:schemeClr>
                </a:solidFill>
                <a:effectLst>
                  <a:outerShdw blurRad="38100" dist="38100" dir="2700000" algn="tl">
                    <a:srgbClr val="000000">
                      <a:alpha val="43137"/>
                    </a:srgbClr>
                  </a:outerShdw>
                </a:effectLst>
              </a:rPr>
              <a:t>Each service has most valuable KQIs (</a:t>
            </a:r>
            <a:r>
              <a:rPr lang="en-US" b="1" dirty="0" err="1">
                <a:solidFill>
                  <a:schemeClr val="accent1">
                    <a:lumMod val="50000"/>
                  </a:schemeClr>
                </a:solidFill>
                <a:effectLst>
                  <a:outerShdw blurRad="38100" dist="38100" dir="2700000" algn="tl">
                    <a:srgbClr val="000000">
                      <a:alpha val="43137"/>
                    </a:srgbClr>
                  </a:outerShdw>
                </a:effectLst>
              </a:rPr>
              <a:t>QoE</a:t>
            </a:r>
            <a:r>
              <a:rPr lang="en-US" b="1" dirty="0">
                <a:solidFill>
                  <a:schemeClr val="accent1">
                    <a:lumMod val="50000"/>
                  </a:schemeClr>
                </a:solidFill>
                <a:effectLst>
                  <a:outerShdw blurRad="38100" dist="38100" dir="2700000" algn="tl">
                    <a:srgbClr val="000000">
                      <a:alpha val="43137"/>
                    </a:srgbClr>
                  </a:outerShdw>
                </a:effectLst>
              </a:rPr>
              <a:t>):</a:t>
            </a:r>
          </a:p>
        </p:txBody>
      </p:sp>
      <p:graphicFrame>
        <p:nvGraphicFramePr>
          <p:cNvPr id="9" name="Объект 8">
            <a:extLst>
              <a:ext uri="{FF2B5EF4-FFF2-40B4-BE49-F238E27FC236}">
                <a16:creationId xmlns:a16="http://schemas.microsoft.com/office/drawing/2014/main" id="{68155B55-FCD7-41FB-990F-13432A9B5D5F}"/>
              </a:ext>
            </a:extLst>
          </p:cNvPr>
          <p:cNvGraphicFramePr>
            <a:graphicFrameLocks noChangeAspect="1"/>
          </p:cNvGraphicFramePr>
          <p:nvPr>
            <p:extLst>
              <p:ext uri="{D42A27DB-BD31-4B8C-83A1-F6EECF244321}">
                <p14:modId xmlns:p14="http://schemas.microsoft.com/office/powerpoint/2010/main" val="3448393766"/>
              </p:ext>
            </p:extLst>
          </p:nvPr>
        </p:nvGraphicFramePr>
        <p:xfrm>
          <a:off x="611560" y="3429000"/>
          <a:ext cx="6908212" cy="2461547"/>
        </p:xfrm>
        <a:graphic>
          <a:graphicData uri="http://schemas.openxmlformats.org/presentationml/2006/ole">
            <mc:AlternateContent xmlns:mc="http://schemas.openxmlformats.org/markup-compatibility/2006">
              <mc:Choice xmlns:v="urn:schemas-microsoft-com:vml" Requires="v">
                <p:oleObj spid="_x0000_s1074" name="Equation" r:id="rId4" imgW="4127500" imgH="1473200" progId="Equation.DSMT4">
                  <p:embed/>
                </p:oleObj>
              </mc:Choice>
              <mc:Fallback>
                <p:oleObj name="Equation" r:id="rId4" imgW="4127500" imgH="1473200" progId="Equation.DSMT4">
                  <p:embed/>
                  <p:pic>
                    <p:nvPicPr>
                      <p:cNvPr id="18" name="Объект 1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3429000"/>
                        <a:ext cx="6908212" cy="2461547"/>
                      </a:xfrm>
                      <a:prstGeom prst="rect">
                        <a:avLst/>
                      </a:prstGeom>
                      <a:noFill/>
                    </p:spPr>
                  </p:pic>
                </p:oleObj>
              </mc:Fallback>
            </mc:AlternateContent>
          </a:graphicData>
        </a:graphic>
      </p:graphicFrame>
      <p:sp>
        <p:nvSpPr>
          <p:cNvPr id="10" name="Прямоугольник 9">
            <a:extLst>
              <a:ext uri="{FF2B5EF4-FFF2-40B4-BE49-F238E27FC236}">
                <a16:creationId xmlns:a16="http://schemas.microsoft.com/office/drawing/2014/main" id="{E9B74B60-CD20-4DDC-93D5-A34EE63B8981}"/>
              </a:ext>
            </a:extLst>
          </p:cNvPr>
          <p:cNvSpPr/>
          <p:nvPr/>
        </p:nvSpPr>
        <p:spPr>
          <a:xfrm>
            <a:off x="573042" y="2942267"/>
            <a:ext cx="4881914" cy="369332"/>
          </a:xfrm>
          <a:prstGeom prst="rect">
            <a:avLst/>
          </a:prstGeom>
        </p:spPr>
        <p:txBody>
          <a:bodyPr wrap="none">
            <a:spAutoFit/>
          </a:bodyPr>
          <a:lstStyle/>
          <a:p>
            <a:r>
              <a:rPr lang="en-US" b="1" dirty="0">
                <a:solidFill>
                  <a:schemeClr val="accent1">
                    <a:lumMod val="50000"/>
                  </a:schemeClr>
                </a:solidFill>
                <a:effectLst>
                  <a:outerShdw blurRad="38100" dist="38100" dir="2700000" algn="tl">
                    <a:srgbClr val="000000">
                      <a:alpha val="43137"/>
                    </a:srgbClr>
                  </a:outerShdw>
                </a:effectLst>
              </a:rPr>
              <a:t>For set of services there are subset of KQIs (</a:t>
            </a:r>
            <a:r>
              <a:rPr lang="en-US" b="1" dirty="0" err="1">
                <a:solidFill>
                  <a:schemeClr val="accent1">
                    <a:lumMod val="50000"/>
                  </a:schemeClr>
                </a:solidFill>
                <a:effectLst>
                  <a:outerShdw blurRad="38100" dist="38100" dir="2700000" algn="tl">
                    <a:srgbClr val="000000">
                      <a:alpha val="43137"/>
                    </a:srgbClr>
                  </a:outerShdw>
                </a:effectLst>
              </a:rPr>
              <a:t>QoE</a:t>
            </a:r>
            <a:r>
              <a:rPr lang="en-US" b="1" dirty="0">
                <a:solidFill>
                  <a:schemeClr val="accent1">
                    <a:lumMod val="50000"/>
                  </a:schemeClr>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141416603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416789" y="390966"/>
            <a:ext cx="6612527" cy="567674"/>
          </a:xfrm>
        </p:spPr>
        <p:txBody>
          <a:bodyPr>
            <a:normAutofit/>
          </a:bodyPr>
          <a:lstStyle/>
          <a:p>
            <a:r>
              <a:rPr lang="en-US" dirty="0" err="1"/>
              <a:t>QoE</a:t>
            </a:r>
            <a:r>
              <a:rPr lang="en-US" dirty="0"/>
              <a:t>-QoS estimation model (2)</a:t>
            </a:r>
            <a:endParaRPr lang="en-GB" dirty="0"/>
          </a:p>
        </p:txBody>
      </p:sp>
      <p:sp>
        <p:nvSpPr>
          <p:cNvPr id="7" name="Прямоугольник 6">
            <a:extLst>
              <a:ext uri="{FF2B5EF4-FFF2-40B4-BE49-F238E27FC236}">
                <a16:creationId xmlns:a16="http://schemas.microsoft.com/office/drawing/2014/main" id="{9426CBEF-8B26-403C-B8DB-47FB28CCFF53}"/>
              </a:ext>
            </a:extLst>
          </p:cNvPr>
          <p:cNvSpPr/>
          <p:nvPr/>
        </p:nvSpPr>
        <p:spPr>
          <a:xfrm>
            <a:off x="375429" y="1410110"/>
            <a:ext cx="2039213" cy="369332"/>
          </a:xfrm>
          <a:prstGeom prst="rect">
            <a:avLst/>
          </a:prstGeom>
        </p:spPr>
        <p:txBody>
          <a:bodyPr wrap="none">
            <a:spAutoFit/>
          </a:bodyPr>
          <a:lstStyle/>
          <a:p>
            <a:r>
              <a:rPr lang="en-US" b="1" dirty="0">
                <a:solidFill>
                  <a:srgbClr val="002060"/>
                </a:solidFill>
              </a:rPr>
              <a:t>For each KQI (</a:t>
            </a:r>
            <a:r>
              <a:rPr lang="en-US" b="1" dirty="0" err="1">
                <a:solidFill>
                  <a:srgbClr val="002060"/>
                </a:solidFill>
              </a:rPr>
              <a:t>QoE</a:t>
            </a:r>
            <a:r>
              <a:rPr lang="en-US" b="1" dirty="0">
                <a:solidFill>
                  <a:srgbClr val="002060"/>
                </a:solidFill>
              </a:rPr>
              <a:t>):</a:t>
            </a:r>
          </a:p>
        </p:txBody>
      </p:sp>
      <p:sp>
        <p:nvSpPr>
          <p:cNvPr id="11" name="Прямоугольник 10">
            <a:extLst>
              <a:ext uri="{FF2B5EF4-FFF2-40B4-BE49-F238E27FC236}">
                <a16:creationId xmlns:a16="http://schemas.microsoft.com/office/drawing/2014/main" id="{74D24989-2822-479E-91BD-92D76C39C16E}"/>
              </a:ext>
            </a:extLst>
          </p:cNvPr>
          <p:cNvSpPr/>
          <p:nvPr/>
        </p:nvSpPr>
        <p:spPr>
          <a:xfrm>
            <a:off x="2877617" y="1379658"/>
            <a:ext cx="1690872" cy="369332"/>
          </a:xfrm>
          <a:prstGeom prst="rect">
            <a:avLst/>
          </a:prstGeom>
          <a:ln w="28575">
            <a:solidFill>
              <a:srgbClr val="FF0000"/>
            </a:solidFill>
          </a:ln>
        </p:spPr>
        <p:txBody>
          <a:bodyPr wrap="square">
            <a:spAutoFit/>
          </a:bodyPr>
          <a:lstStyle/>
          <a:p>
            <a:r>
              <a:rPr lang="en-US" i="1" dirty="0">
                <a:solidFill>
                  <a:srgbClr val="002060"/>
                </a:solidFill>
              </a:rPr>
              <a:t>KQI=f(KPIs)</a:t>
            </a:r>
          </a:p>
        </p:txBody>
      </p:sp>
      <p:graphicFrame>
        <p:nvGraphicFramePr>
          <p:cNvPr id="12" name="Объект 11">
            <a:extLst>
              <a:ext uri="{FF2B5EF4-FFF2-40B4-BE49-F238E27FC236}">
                <a16:creationId xmlns:a16="http://schemas.microsoft.com/office/drawing/2014/main" id="{B3202DB4-84FE-40A3-B795-4C6666F9BA01}"/>
              </a:ext>
            </a:extLst>
          </p:cNvPr>
          <p:cNvGraphicFramePr>
            <a:graphicFrameLocks noChangeAspect="1"/>
          </p:cNvGraphicFramePr>
          <p:nvPr>
            <p:extLst>
              <p:ext uri="{D42A27DB-BD31-4B8C-83A1-F6EECF244321}">
                <p14:modId xmlns:p14="http://schemas.microsoft.com/office/powerpoint/2010/main" val="3576154402"/>
              </p:ext>
            </p:extLst>
          </p:nvPr>
        </p:nvGraphicFramePr>
        <p:xfrm>
          <a:off x="5031464" y="1379658"/>
          <a:ext cx="2160239" cy="383726"/>
        </p:xfrm>
        <a:graphic>
          <a:graphicData uri="http://schemas.openxmlformats.org/presentationml/2006/ole">
            <mc:AlternateContent xmlns:mc="http://schemas.openxmlformats.org/markup-compatibility/2006">
              <mc:Choice xmlns:v="urn:schemas-microsoft-com:vml" Requires="v">
                <p:oleObj spid="_x0000_s2152" name="Equation" r:id="rId3" imgW="1435100" imgH="254000" progId="Equation.DSMT4">
                  <p:embed/>
                </p:oleObj>
              </mc:Choice>
              <mc:Fallback>
                <p:oleObj name="Equation" r:id="rId3" imgW="1435100" imgH="254000" progId="Equation.DSMT4">
                  <p:embed/>
                  <p:pic>
                    <p:nvPicPr>
                      <p:cNvPr id="23" name="Объект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1464" y="1379658"/>
                        <a:ext cx="2160239" cy="383726"/>
                      </a:xfrm>
                      <a:prstGeom prst="rect">
                        <a:avLst/>
                      </a:prstGeom>
                      <a:noFill/>
                      <a:ln w="28575">
                        <a:solidFill>
                          <a:srgbClr val="FF0000"/>
                        </a:solidFill>
                      </a:ln>
                    </p:spPr>
                  </p:pic>
                </p:oleObj>
              </mc:Fallback>
            </mc:AlternateContent>
          </a:graphicData>
        </a:graphic>
      </p:graphicFrame>
      <p:sp>
        <p:nvSpPr>
          <p:cNvPr id="13" name="Прямоугольник 12">
            <a:extLst>
              <a:ext uri="{FF2B5EF4-FFF2-40B4-BE49-F238E27FC236}">
                <a16:creationId xmlns:a16="http://schemas.microsoft.com/office/drawing/2014/main" id="{000FFEDE-0EE1-4956-831C-263B1F97D051}"/>
              </a:ext>
            </a:extLst>
          </p:cNvPr>
          <p:cNvSpPr/>
          <p:nvPr/>
        </p:nvSpPr>
        <p:spPr>
          <a:xfrm>
            <a:off x="375429" y="5252940"/>
            <a:ext cx="6051875" cy="923330"/>
          </a:xfrm>
          <a:prstGeom prst="rect">
            <a:avLst/>
          </a:prstGeom>
        </p:spPr>
        <p:txBody>
          <a:bodyPr wrap="square">
            <a:spAutoFit/>
          </a:bodyPr>
          <a:lstStyle/>
          <a:p>
            <a:pPr algn="just"/>
            <a:r>
              <a:rPr lang="en-US" b="1" dirty="0">
                <a:solidFill>
                  <a:srgbClr val="002060"/>
                </a:solidFill>
              </a:rPr>
              <a:t>The coefficient of multiple correlation R, which is the main indicator of the density of the correlation connection of the generalized factor KQI (</a:t>
            </a:r>
            <a:r>
              <a:rPr lang="en-US" b="1" dirty="0" err="1">
                <a:solidFill>
                  <a:srgbClr val="002060"/>
                </a:solidFill>
              </a:rPr>
              <a:t>QoE</a:t>
            </a:r>
            <a:r>
              <a:rPr lang="en-US" b="1" dirty="0">
                <a:solidFill>
                  <a:srgbClr val="002060"/>
                </a:solidFill>
              </a:rPr>
              <a:t>) with the factors KPIs (QoS):</a:t>
            </a:r>
            <a:endParaRPr lang="uk-UA" b="1" dirty="0">
              <a:solidFill>
                <a:srgbClr val="002060"/>
              </a:solidFill>
            </a:endParaRPr>
          </a:p>
        </p:txBody>
      </p:sp>
      <p:graphicFrame>
        <p:nvGraphicFramePr>
          <p:cNvPr id="14" name="Объект 13">
            <a:extLst>
              <a:ext uri="{FF2B5EF4-FFF2-40B4-BE49-F238E27FC236}">
                <a16:creationId xmlns:a16="http://schemas.microsoft.com/office/drawing/2014/main" id="{AA35AA56-5A99-4CEE-99FC-032ADFB90E99}"/>
              </a:ext>
            </a:extLst>
          </p:cNvPr>
          <p:cNvGraphicFramePr>
            <a:graphicFrameLocks noChangeAspect="1"/>
          </p:cNvGraphicFramePr>
          <p:nvPr>
            <p:extLst>
              <p:ext uri="{D42A27DB-BD31-4B8C-83A1-F6EECF244321}">
                <p14:modId xmlns:p14="http://schemas.microsoft.com/office/powerpoint/2010/main" val="1588626606"/>
              </p:ext>
            </p:extLst>
          </p:nvPr>
        </p:nvGraphicFramePr>
        <p:xfrm>
          <a:off x="6570673" y="5112304"/>
          <a:ext cx="1749633" cy="1063966"/>
        </p:xfrm>
        <a:graphic>
          <a:graphicData uri="http://schemas.openxmlformats.org/presentationml/2006/ole">
            <mc:AlternateContent xmlns:mc="http://schemas.openxmlformats.org/markup-compatibility/2006">
              <mc:Choice xmlns:v="urn:schemas-microsoft-com:vml" Requires="v">
                <p:oleObj spid="_x0000_s2153" name="Equation" r:id="rId5" imgW="1397000" imgH="876300" progId="Equation.DSMT4">
                  <p:embed/>
                </p:oleObj>
              </mc:Choice>
              <mc:Fallback>
                <p:oleObj name="Equation" r:id="rId5" imgW="1397000" imgH="876300" progId="Equation.DSMT4">
                  <p:embed/>
                  <p:pic>
                    <p:nvPicPr>
                      <p:cNvPr id="26" name="Объект 2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0673" y="5112304"/>
                        <a:ext cx="1749633" cy="1063966"/>
                      </a:xfrm>
                      <a:prstGeom prst="rect">
                        <a:avLst/>
                      </a:prstGeom>
                      <a:noFill/>
                      <a:ln w="28575">
                        <a:solidFill>
                          <a:srgbClr val="FF0000"/>
                        </a:solidFill>
                      </a:ln>
                    </p:spPr>
                  </p:pic>
                </p:oleObj>
              </mc:Fallback>
            </mc:AlternateContent>
          </a:graphicData>
        </a:graphic>
      </p:graphicFrame>
      <p:pic>
        <p:nvPicPr>
          <p:cNvPr id="2073" name="Picture 25">
            <a:extLst>
              <a:ext uri="{FF2B5EF4-FFF2-40B4-BE49-F238E27FC236}">
                <a16:creationId xmlns:a16="http://schemas.microsoft.com/office/drawing/2014/main" id="{91902E91-0612-4A2A-B08B-17A17DCEED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26551" y="1809190"/>
            <a:ext cx="2409825" cy="838200"/>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a:extLst>
              <a:ext uri="{FF2B5EF4-FFF2-40B4-BE49-F238E27FC236}">
                <a16:creationId xmlns:a16="http://schemas.microsoft.com/office/drawing/2014/main" id="{477A1A2A-F52D-406A-95D2-F07FBC640B6E}"/>
              </a:ext>
            </a:extLst>
          </p:cNvPr>
          <p:cNvSpPr/>
          <p:nvPr/>
        </p:nvSpPr>
        <p:spPr>
          <a:xfrm>
            <a:off x="375429" y="1929566"/>
            <a:ext cx="4572000" cy="646331"/>
          </a:xfrm>
          <a:prstGeom prst="rect">
            <a:avLst/>
          </a:prstGeom>
        </p:spPr>
        <p:txBody>
          <a:bodyPr>
            <a:spAutoFit/>
          </a:bodyPr>
          <a:lstStyle/>
          <a:p>
            <a:r>
              <a:rPr lang="en-US" b="1" dirty="0">
                <a:solidFill>
                  <a:srgbClr val="002060"/>
                </a:solidFill>
                <a:latin typeface="Roboto"/>
              </a:rPr>
              <a:t>Normal Equation is a follows :</a:t>
            </a:r>
            <a:r>
              <a:rPr lang="en-US" dirty="0">
                <a:solidFill>
                  <a:srgbClr val="002060"/>
                </a:solidFill>
              </a:rPr>
              <a:t/>
            </a:r>
            <a:br>
              <a:rPr lang="en-US" dirty="0">
                <a:solidFill>
                  <a:srgbClr val="002060"/>
                </a:solidFill>
              </a:rPr>
            </a:br>
            <a:endParaRPr lang="en-US" dirty="0">
              <a:solidFill>
                <a:srgbClr val="002060"/>
              </a:solidFill>
            </a:endParaRPr>
          </a:p>
        </p:txBody>
      </p:sp>
      <p:sp>
        <p:nvSpPr>
          <p:cNvPr id="4" name="Прямоугольник 3">
            <a:extLst>
              <a:ext uri="{FF2B5EF4-FFF2-40B4-BE49-F238E27FC236}">
                <a16:creationId xmlns:a16="http://schemas.microsoft.com/office/drawing/2014/main" id="{9F406454-AA0A-44D2-8994-595E436BCA06}"/>
              </a:ext>
            </a:extLst>
          </p:cNvPr>
          <p:cNvSpPr/>
          <p:nvPr/>
        </p:nvSpPr>
        <p:spPr>
          <a:xfrm>
            <a:off x="375429" y="2340530"/>
            <a:ext cx="6482571" cy="1200329"/>
          </a:xfrm>
          <a:prstGeom prst="rect">
            <a:avLst/>
          </a:prstGeom>
        </p:spPr>
        <p:txBody>
          <a:bodyPr wrap="square">
            <a:spAutoFit/>
          </a:bodyPr>
          <a:lstStyle/>
          <a:p>
            <a:r>
              <a:rPr lang="en-US" dirty="0">
                <a:solidFill>
                  <a:srgbClr val="002060"/>
                </a:solidFill>
                <a:latin typeface="Roboto"/>
              </a:rPr>
              <a:t>In the above equation,</a:t>
            </a:r>
            <a:r>
              <a:rPr lang="en-US" dirty="0">
                <a:solidFill>
                  <a:srgbClr val="002060"/>
                </a:solidFill>
              </a:rPr>
              <a:t/>
            </a:r>
            <a:br>
              <a:rPr lang="en-US" dirty="0">
                <a:solidFill>
                  <a:srgbClr val="002060"/>
                </a:solidFill>
              </a:rPr>
            </a:br>
            <a:r>
              <a:rPr lang="en-US" b="1" dirty="0">
                <a:solidFill>
                  <a:srgbClr val="002060"/>
                </a:solidFill>
                <a:latin typeface="Roboto"/>
              </a:rPr>
              <a:t>θ :</a:t>
            </a:r>
            <a:r>
              <a:rPr lang="en-US" dirty="0">
                <a:solidFill>
                  <a:srgbClr val="002060"/>
                </a:solidFill>
                <a:latin typeface="Roboto"/>
              </a:rPr>
              <a:t> hypothesis parameters that define it the best.</a:t>
            </a:r>
            <a:r>
              <a:rPr lang="en-US" dirty="0">
                <a:solidFill>
                  <a:srgbClr val="002060"/>
                </a:solidFill>
              </a:rPr>
              <a:t/>
            </a:r>
            <a:br>
              <a:rPr lang="en-US" dirty="0">
                <a:solidFill>
                  <a:srgbClr val="002060"/>
                </a:solidFill>
              </a:rPr>
            </a:br>
            <a:r>
              <a:rPr lang="en-US" b="1" dirty="0">
                <a:solidFill>
                  <a:srgbClr val="002060"/>
                </a:solidFill>
                <a:latin typeface="Roboto"/>
              </a:rPr>
              <a:t>X :</a:t>
            </a:r>
            <a:r>
              <a:rPr lang="en-US" dirty="0">
                <a:solidFill>
                  <a:srgbClr val="002060"/>
                </a:solidFill>
                <a:latin typeface="Roboto"/>
              </a:rPr>
              <a:t> Input feature value of each instance.</a:t>
            </a:r>
            <a:r>
              <a:rPr lang="en-US" dirty="0">
                <a:solidFill>
                  <a:srgbClr val="002060"/>
                </a:solidFill>
              </a:rPr>
              <a:t/>
            </a:r>
            <a:br>
              <a:rPr lang="en-US" dirty="0">
                <a:solidFill>
                  <a:srgbClr val="002060"/>
                </a:solidFill>
              </a:rPr>
            </a:br>
            <a:r>
              <a:rPr lang="en-US" b="1" dirty="0">
                <a:solidFill>
                  <a:srgbClr val="002060"/>
                </a:solidFill>
                <a:latin typeface="Roboto"/>
              </a:rPr>
              <a:t>Y :</a:t>
            </a:r>
            <a:r>
              <a:rPr lang="en-US" dirty="0">
                <a:solidFill>
                  <a:srgbClr val="002060"/>
                </a:solidFill>
                <a:latin typeface="Roboto"/>
              </a:rPr>
              <a:t> Output value of each instance.</a:t>
            </a:r>
            <a:endParaRPr lang="en-US" dirty="0">
              <a:solidFill>
                <a:srgbClr val="002060"/>
              </a:solidFill>
            </a:endParaRPr>
          </a:p>
        </p:txBody>
      </p:sp>
      <p:pic>
        <p:nvPicPr>
          <p:cNvPr id="2075" name="Picture 27">
            <a:extLst>
              <a:ext uri="{FF2B5EF4-FFF2-40B4-BE49-F238E27FC236}">
                <a16:creationId xmlns:a16="http://schemas.microsoft.com/office/drawing/2014/main" id="{4434080E-D00D-41AB-9B35-2C72682766A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85662" y="3570823"/>
            <a:ext cx="2638425" cy="381000"/>
          </a:xfrm>
          <a:prstGeom prst="rect">
            <a:avLst/>
          </a:prstGeom>
          <a:noFill/>
          <a:ln w="28575">
            <a:solidFill>
              <a:srgbClr val="FF0000"/>
            </a:solidFill>
          </a:ln>
          <a:extLst>
            <a:ext uri="{909E8E84-426E-40DD-AFC4-6F175D3DCCD1}">
              <a14:hiddenFill xmlns:a14="http://schemas.microsoft.com/office/drawing/2010/main">
                <a:solidFill>
                  <a:srgbClr val="FFFFFF"/>
                </a:solidFill>
              </a14:hiddenFill>
            </a:ext>
          </a:extLst>
        </p:spPr>
      </p:pic>
      <p:sp>
        <p:nvSpPr>
          <p:cNvPr id="5" name="Прямоугольник 4">
            <a:extLst>
              <a:ext uri="{FF2B5EF4-FFF2-40B4-BE49-F238E27FC236}">
                <a16:creationId xmlns:a16="http://schemas.microsoft.com/office/drawing/2014/main" id="{6DC0219A-093F-4746-B173-70B24D801688}"/>
              </a:ext>
            </a:extLst>
          </p:cNvPr>
          <p:cNvSpPr/>
          <p:nvPr/>
        </p:nvSpPr>
        <p:spPr>
          <a:xfrm>
            <a:off x="375429" y="3601059"/>
            <a:ext cx="3570208" cy="369332"/>
          </a:xfrm>
          <a:prstGeom prst="rect">
            <a:avLst/>
          </a:prstGeom>
        </p:spPr>
        <p:txBody>
          <a:bodyPr wrap="none">
            <a:spAutoFit/>
          </a:bodyPr>
          <a:lstStyle/>
          <a:p>
            <a:r>
              <a:rPr lang="en-US" b="1" dirty="0">
                <a:solidFill>
                  <a:srgbClr val="002060"/>
                </a:solidFill>
                <a:latin typeface="Roboto"/>
              </a:rPr>
              <a:t>Given the hypothesis function:</a:t>
            </a:r>
            <a:endParaRPr lang="en-US" b="1" dirty="0">
              <a:solidFill>
                <a:srgbClr val="002060"/>
              </a:solidFill>
            </a:endParaRPr>
          </a:p>
        </p:txBody>
      </p:sp>
      <p:sp>
        <p:nvSpPr>
          <p:cNvPr id="25" name="Прямоугольник 24">
            <a:extLst>
              <a:ext uri="{FF2B5EF4-FFF2-40B4-BE49-F238E27FC236}">
                <a16:creationId xmlns:a16="http://schemas.microsoft.com/office/drawing/2014/main" id="{972A44BF-0F53-459A-BCC2-EC8FDE6C8D56}"/>
              </a:ext>
            </a:extLst>
          </p:cNvPr>
          <p:cNvSpPr/>
          <p:nvPr/>
        </p:nvSpPr>
        <p:spPr>
          <a:xfrm>
            <a:off x="375429" y="4271343"/>
            <a:ext cx="4572000" cy="646331"/>
          </a:xfrm>
          <a:prstGeom prst="rect">
            <a:avLst/>
          </a:prstGeom>
        </p:spPr>
        <p:txBody>
          <a:bodyPr>
            <a:spAutoFit/>
          </a:bodyPr>
          <a:lstStyle/>
          <a:p>
            <a:r>
              <a:rPr lang="en-US" dirty="0">
                <a:solidFill>
                  <a:srgbClr val="002060"/>
                </a:solidFill>
                <a:latin typeface="Roboto"/>
              </a:rPr>
              <a:t>where,</a:t>
            </a:r>
            <a:r>
              <a:rPr lang="en-US" dirty="0">
                <a:solidFill>
                  <a:srgbClr val="002060"/>
                </a:solidFill>
              </a:rPr>
              <a:t/>
            </a:r>
            <a:br>
              <a:rPr lang="en-US" dirty="0">
                <a:solidFill>
                  <a:srgbClr val="002060"/>
                </a:solidFill>
              </a:rPr>
            </a:br>
            <a:r>
              <a:rPr lang="en-US" b="1" dirty="0">
                <a:solidFill>
                  <a:srgbClr val="002060"/>
                </a:solidFill>
                <a:latin typeface="Roboto"/>
              </a:rPr>
              <a:t>n :</a:t>
            </a:r>
            <a:r>
              <a:rPr lang="en-US" dirty="0">
                <a:solidFill>
                  <a:srgbClr val="002060"/>
                </a:solidFill>
                <a:latin typeface="Roboto"/>
              </a:rPr>
              <a:t> the no. of features in the data set.</a:t>
            </a:r>
            <a:endParaRPr lang="en-US" dirty="0">
              <a:solidFill>
                <a:srgbClr val="002060"/>
              </a:solidFill>
            </a:endParaRPr>
          </a:p>
        </p:txBody>
      </p:sp>
      <p:sp>
        <p:nvSpPr>
          <p:cNvPr id="8" name="Стрелка: вправо 7">
            <a:extLst>
              <a:ext uri="{FF2B5EF4-FFF2-40B4-BE49-F238E27FC236}">
                <a16:creationId xmlns:a16="http://schemas.microsoft.com/office/drawing/2014/main" id="{7FFACF5D-8204-47A5-AF23-0DAE2D3F438E}"/>
              </a:ext>
            </a:extLst>
          </p:cNvPr>
          <p:cNvSpPr/>
          <p:nvPr/>
        </p:nvSpPr>
        <p:spPr>
          <a:xfrm>
            <a:off x="4620641" y="1449255"/>
            <a:ext cx="326788" cy="28844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427078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A6B2BD-E04E-43AE-84B1-FEA0C7006989}"/>
              </a:ext>
            </a:extLst>
          </p:cNvPr>
          <p:cNvSpPr>
            <a:spLocks noGrp="1"/>
          </p:cNvSpPr>
          <p:nvPr>
            <p:ph type="title"/>
          </p:nvPr>
        </p:nvSpPr>
        <p:spPr/>
        <p:txBody>
          <a:bodyPr/>
          <a:lstStyle/>
          <a:p>
            <a:r>
              <a:rPr lang="en-US" dirty="0"/>
              <a:t>More complex model</a:t>
            </a:r>
          </a:p>
        </p:txBody>
      </p:sp>
      <p:pic>
        <p:nvPicPr>
          <p:cNvPr id="4" name="Рисунок 3">
            <a:extLst>
              <a:ext uri="{FF2B5EF4-FFF2-40B4-BE49-F238E27FC236}">
                <a16:creationId xmlns:a16="http://schemas.microsoft.com/office/drawing/2014/main" id="{FC522FBA-7317-4339-8238-E6BC5383624C}"/>
              </a:ext>
            </a:extLst>
          </p:cNvPr>
          <p:cNvPicPr>
            <a:picLocks noChangeAspect="1"/>
          </p:cNvPicPr>
          <p:nvPr/>
        </p:nvPicPr>
        <p:blipFill>
          <a:blip r:embed="rId2"/>
          <a:stretch>
            <a:fillRect/>
          </a:stretch>
        </p:blipFill>
        <p:spPr>
          <a:xfrm>
            <a:off x="118320" y="1442623"/>
            <a:ext cx="8392132" cy="3606455"/>
          </a:xfrm>
          <a:prstGeom prst="rect">
            <a:avLst/>
          </a:prstGeom>
        </p:spPr>
      </p:pic>
    </p:spTree>
    <p:extLst>
      <p:ext uri="{BB962C8B-B14F-4D97-AF65-F5344CB8AC3E}">
        <p14:creationId xmlns:p14="http://schemas.microsoft.com/office/powerpoint/2010/main" val="401989467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A6B2BD-E04E-43AE-84B1-FEA0C7006989}"/>
              </a:ext>
            </a:extLst>
          </p:cNvPr>
          <p:cNvSpPr>
            <a:spLocks noGrp="1"/>
          </p:cNvSpPr>
          <p:nvPr>
            <p:ph type="title"/>
          </p:nvPr>
        </p:nvSpPr>
        <p:spPr/>
        <p:txBody>
          <a:bodyPr/>
          <a:lstStyle/>
          <a:p>
            <a:r>
              <a:rPr lang="en-US" dirty="0"/>
              <a:t>An aggregation model</a:t>
            </a:r>
          </a:p>
        </p:txBody>
      </p:sp>
      <p:pic>
        <p:nvPicPr>
          <p:cNvPr id="3" name="Рисунок 2">
            <a:extLst>
              <a:ext uri="{FF2B5EF4-FFF2-40B4-BE49-F238E27FC236}">
                <a16:creationId xmlns:a16="http://schemas.microsoft.com/office/drawing/2014/main" id="{8CC97D3A-83BA-414F-A72A-FC6F932882E2}"/>
              </a:ext>
            </a:extLst>
          </p:cNvPr>
          <p:cNvPicPr>
            <a:picLocks noChangeAspect="1"/>
          </p:cNvPicPr>
          <p:nvPr/>
        </p:nvPicPr>
        <p:blipFill>
          <a:blip r:embed="rId2"/>
          <a:stretch>
            <a:fillRect/>
          </a:stretch>
        </p:blipFill>
        <p:spPr>
          <a:xfrm>
            <a:off x="238539" y="1690687"/>
            <a:ext cx="8224423" cy="3674314"/>
          </a:xfrm>
          <a:prstGeom prst="rect">
            <a:avLst/>
          </a:prstGeom>
        </p:spPr>
      </p:pic>
    </p:spTree>
    <p:extLst>
      <p:ext uri="{BB962C8B-B14F-4D97-AF65-F5344CB8AC3E}">
        <p14:creationId xmlns:p14="http://schemas.microsoft.com/office/powerpoint/2010/main" val="218951725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640013" y="474283"/>
            <a:ext cx="7907639" cy="567674"/>
          </a:xfrm>
        </p:spPr>
        <p:txBody>
          <a:bodyPr>
            <a:normAutofit/>
          </a:bodyPr>
          <a:lstStyle/>
          <a:p>
            <a:r>
              <a:rPr lang="en-US" dirty="0" err="1"/>
              <a:t>QoE-QoS</a:t>
            </a:r>
            <a:r>
              <a:rPr lang="en-US" dirty="0"/>
              <a:t> estimation </a:t>
            </a:r>
            <a:r>
              <a:rPr lang="en-US" dirty="0" smtClean="0"/>
              <a:t>model </a:t>
            </a:r>
            <a:r>
              <a:rPr lang="en-US" dirty="0"/>
              <a:t>– Architecture</a:t>
            </a:r>
            <a:endParaRPr lang="en-GB" dirty="0"/>
          </a:p>
        </p:txBody>
      </p:sp>
      <p:sp>
        <p:nvSpPr>
          <p:cNvPr id="11" name="Rounded Rectangle 155">
            <a:extLst>
              <a:ext uri="{FF2B5EF4-FFF2-40B4-BE49-F238E27FC236}">
                <a16:creationId xmlns:a16="http://schemas.microsoft.com/office/drawing/2014/main" id="{4E33F737-6614-4B4F-9EEB-4041AB1DAB66}"/>
              </a:ext>
            </a:extLst>
          </p:cNvPr>
          <p:cNvSpPr/>
          <p:nvPr/>
        </p:nvSpPr>
        <p:spPr>
          <a:xfrm>
            <a:off x="5897555" y="1501704"/>
            <a:ext cx="3058151" cy="973679"/>
          </a:xfrm>
          <a:prstGeom prst="roundRect">
            <a:avLst/>
          </a:prstGeom>
          <a:solidFill>
            <a:srgbClr val="9FBDFF"/>
          </a:solidFill>
          <a:ln>
            <a:noFill/>
          </a:ln>
        </p:spPr>
        <p:style>
          <a:lnRef idx="0">
            <a:schemeClr val="accent2"/>
          </a:lnRef>
          <a:fillRef idx="3">
            <a:schemeClr val="accent2"/>
          </a:fillRef>
          <a:effectRef idx="3">
            <a:schemeClr val="accent2"/>
          </a:effectRef>
          <a:fontRef idx="minor">
            <a:schemeClr val="lt1"/>
          </a:fontRef>
        </p:style>
        <p:txBody>
          <a:bodyPr rtlCol="0" anchor="ctr"/>
          <a:lstStyle/>
          <a:p>
            <a:pPr algn="ctr"/>
            <a:endParaRPr lang="en-GB"/>
          </a:p>
        </p:txBody>
      </p:sp>
      <p:sp>
        <p:nvSpPr>
          <p:cNvPr id="12" name="Rounded Rectangle 134">
            <a:extLst>
              <a:ext uri="{FF2B5EF4-FFF2-40B4-BE49-F238E27FC236}">
                <a16:creationId xmlns:a16="http://schemas.microsoft.com/office/drawing/2014/main" id="{34806672-EE08-409A-800A-01604F2D0D46}"/>
              </a:ext>
            </a:extLst>
          </p:cNvPr>
          <p:cNvSpPr/>
          <p:nvPr/>
        </p:nvSpPr>
        <p:spPr>
          <a:xfrm>
            <a:off x="1102320" y="2475383"/>
            <a:ext cx="1897219" cy="758558"/>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13" name="Rounded Rectangle 80">
            <a:extLst>
              <a:ext uri="{FF2B5EF4-FFF2-40B4-BE49-F238E27FC236}">
                <a16:creationId xmlns:a16="http://schemas.microsoft.com/office/drawing/2014/main" id="{74DA9738-92C8-4FA0-A6F9-1E0BEC8BBD60}"/>
              </a:ext>
            </a:extLst>
          </p:cNvPr>
          <p:cNvSpPr/>
          <p:nvPr/>
        </p:nvSpPr>
        <p:spPr>
          <a:xfrm>
            <a:off x="1120118" y="1431789"/>
            <a:ext cx="1897219" cy="758558"/>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cxnSp>
        <p:nvCxnSpPr>
          <p:cNvPr id="14" name="Straight Arrow Connector 32">
            <a:extLst>
              <a:ext uri="{FF2B5EF4-FFF2-40B4-BE49-F238E27FC236}">
                <a16:creationId xmlns:a16="http://schemas.microsoft.com/office/drawing/2014/main" id="{6A701006-37C2-4181-B929-4B05E04BEC3A}"/>
              </a:ext>
            </a:extLst>
          </p:cNvPr>
          <p:cNvCxnSpPr>
            <a:stCxn id="25" idx="3"/>
            <a:endCxn id="23" idx="1"/>
          </p:cNvCxnSpPr>
          <p:nvPr/>
        </p:nvCxnSpPr>
        <p:spPr>
          <a:xfrm flipV="1">
            <a:off x="7301617" y="2171057"/>
            <a:ext cx="483266" cy="1"/>
          </a:xfrm>
          <a:prstGeom prst="straightConnector1">
            <a:avLst/>
          </a:prstGeom>
          <a:ln>
            <a:solidFill>
              <a:schemeClr val="tx1">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grpSp>
        <p:nvGrpSpPr>
          <p:cNvPr id="18" name="Group 39">
            <a:extLst>
              <a:ext uri="{FF2B5EF4-FFF2-40B4-BE49-F238E27FC236}">
                <a16:creationId xmlns:a16="http://schemas.microsoft.com/office/drawing/2014/main" id="{56B84109-3582-4B31-AD15-BB1E52323F7C}"/>
              </a:ext>
            </a:extLst>
          </p:cNvPr>
          <p:cNvGrpSpPr/>
          <p:nvPr/>
        </p:nvGrpSpPr>
        <p:grpSpPr>
          <a:xfrm>
            <a:off x="3757881" y="3839129"/>
            <a:ext cx="2056670" cy="909843"/>
            <a:chOff x="3181942" y="3256828"/>
            <a:chExt cx="2056670" cy="909843"/>
          </a:xfrm>
        </p:grpSpPr>
        <p:pic>
          <p:nvPicPr>
            <p:cNvPr id="19" name="Picture 8" descr="Risultati immagini per pipe icon">
              <a:extLst>
                <a:ext uri="{FF2B5EF4-FFF2-40B4-BE49-F238E27FC236}">
                  <a16:creationId xmlns:a16="http://schemas.microsoft.com/office/drawing/2014/main" id="{5F71CAFC-9BC1-41A8-A020-B8D94CEB4E3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81942" y="3631099"/>
              <a:ext cx="2056670" cy="535572"/>
            </a:xfrm>
            <a:prstGeom prst="rect">
              <a:avLst/>
            </a:prstGeom>
            <a:noFill/>
            <a:effectLst>
              <a:outerShdw blurRad="76200" dir="18900000" sy="23000" kx="-1200000" algn="bl"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20" name="Picture 6" descr="Risultati immagini per network icon">
              <a:extLst>
                <a:ext uri="{FF2B5EF4-FFF2-40B4-BE49-F238E27FC236}">
                  <a16:creationId xmlns:a16="http://schemas.microsoft.com/office/drawing/2014/main" id="{A6F77E5D-085C-417E-B0B7-4A87D72D89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48315" y="3256828"/>
              <a:ext cx="572015" cy="572015"/>
            </a:xfrm>
            <a:prstGeom prst="rect">
              <a:avLst/>
            </a:prstGeom>
            <a:noFill/>
            <a:extLst>
              <a:ext uri="{909E8E84-426E-40DD-AFC4-6F175D3DCCD1}">
                <a14:hiddenFill xmlns:a14="http://schemas.microsoft.com/office/drawing/2010/main">
                  <a:solidFill>
                    <a:srgbClr val="FFFFFF"/>
                  </a:solidFill>
                </a14:hiddenFill>
              </a:ext>
            </a:extLst>
          </p:spPr>
        </p:pic>
      </p:grpSp>
      <p:sp>
        <p:nvSpPr>
          <p:cNvPr id="21" name="TextBox 20">
            <a:extLst>
              <a:ext uri="{FF2B5EF4-FFF2-40B4-BE49-F238E27FC236}">
                <a16:creationId xmlns:a16="http://schemas.microsoft.com/office/drawing/2014/main" id="{ABE3FE33-DB3F-4BCD-84C4-826E6B9F8033}"/>
              </a:ext>
            </a:extLst>
          </p:cNvPr>
          <p:cNvSpPr txBox="1"/>
          <p:nvPr/>
        </p:nvSpPr>
        <p:spPr>
          <a:xfrm rot="16200000">
            <a:off x="2200977" y="4285847"/>
            <a:ext cx="1617785" cy="323165"/>
          </a:xfrm>
          <a:prstGeom prst="rect">
            <a:avLst/>
          </a:prstGeom>
          <a:noFill/>
          <a:ln>
            <a:noFill/>
          </a:ln>
        </p:spPr>
        <p:txBody>
          <a:bodyPr wrap="square" rtlCol="0">
            <a:spAutoFit/>
          </a:bodyPr>
          <a:lstStyle/>
          <a:p>
            <a:pPr algn="ctr"/>
            <a:r>
              <a:rPr lang="en-GB" sz="1500" i="1" dirty="0">
                <a:solidFill>
                  <a:schemeClr val="accent1"/>
                </a:solidFill>
                <a:latin typeface="Arial" panose="020B0604020202020204" pitchFamily="34" charset="0"/>
                <a:cs typeface="Arial" panose="020B0604020202020204" pitchFamily="34" charset="0"/>
              </a:rPr>
              <a:t>Improve</a:t>
            </a:r>
          </a:p>
        </p:txBody>
      </p:sp>
      <p:pic>
        <p:nvPicPr>
          <p:cNvPr id="22" name="Picture 10" descr="Risultati immagini per server icon">
            <a:extLst>
              <a:ext uri="{FF2B5EF4-FFF2-40B4-BE49-F238E27FC236}">
                <a16:creationId xmlns:a16="http://schemas.microsoft.com/office/drawing/2014/main" id="{A2511967-A2FC-4947-8376-4847DAF328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3059" y="1769966"/>
            <a:ext cx="401425" cy="4014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http://icons.iconarchive.com/icons/iconshow/general/256/Performance-icon.png">
            <a:extLst>
              <a:ext uri="{FF2B5EF4-FFF2-40B4-BE49-F238E27FC236}">
                <a16:creationId xmlns:a16="http://schemas.microsoft.com/office/drawing/2014/main" id="{C9928019-D8EB-44F9-8FB0-9146E87AEC3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784883" y="1982934"/>
            <a:ext cx="376245" cy="3762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2" descr="http://icons.iconarchive.com/icons/oxygen-icons.org/oxygen/128/Devices-video-television-icon.png">
            <a:extLst>
              <a:ext uri="{FF2B5EF4-FFF2-40B4-BE49-F238E27FC236}">
                <a16:creationId xmlns:a16="http://schemas.microsoft.com/office/drawing/2014/main" id="{D876F0D7-1737-4CC0-B0E8-0B5F5D21735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54859" y="1807868"/>
            <a:ext cx="632957" cy="63295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4" descr="http://icons.iconarchive.com/icons/designcontest/ecommerce-business/128/smartphone-google-nexus-icon.png">
            <a:extLst>
              <a:ext uri="{FF2B5EF4-FFF2-40B4-BE49-F238E27FC236}">
                <a16:creationId xmlns:a16="http://schemas.microsoft.com/office/drawing/2014/main" id="{D6F4BC60-75BC-454C-B31B-1783D30E60F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727852" y="1884175"/>
            <a:ext cx="573765" cy="573765"/>
          </a:xfrm>
          <a:prstGeom prst="rect">
            <a:avLst/>
          </a:prstGeom>
          <a:noFill/>
          <a:extLst>
            <a:ext uri="{909E8E84-426E-40DD-AFC4-6F175D3DCCD1}">
              <a14:hiddenFill xmlns:a14="http://schemas.microsoft.com/office/drawing/2010/main">
                <a:solidFill>
                  <a:srgbClr val="FFFFFF"/>
                </a:solidFill>
              </a14:hiddenFill>
            </a:ext>
          </a:extLst>
        </p:spPr>
      </p:pic>
      <p:sp>
        <p:nvSpPr>
          <p:cNvPr id="26" name="Rounded Rectangle 5">
            <a:extLst>
              <a:ext uri="{FF2B5EF4-FFF2-40B4-BE49-F238E27FC236}">
                <a16:creationId xmlns:a16="http://schemas.microsoft.com/office/drawing/2014/main" id="{6C7508ED-1A02-4FDF-A27F-DEB849C4F21F}"/>
              </a:ext>
            </a:extLst>
          </p:cNvPr>
          <p:cNvSpPr/>
          <p:nvPr/>
        </p:nvSpPr>
        <p:spPr>
          <a:xfrm>
            <a:off x="1084548" y="3786545"/>
            <a:ext cx="1842951" cy="1556262"/>
          </a:xfrm>
          <a:prstGeom prst="roundRect">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grpSp>
        <p:nvGrpSpPr>
          <p:cNvPr id="27" name="Group 15">
            <a:extLst>
              <a:ext uri="{FF2B5EF4-FFF2-40B4-BE49-F238E27FC236}">
                <a16:creationId xmlns:a16="http://schemas.microsoft.com/office/drawing/2014/main" id="{930374BF-4CAE-47D7-AC47-7D74549FB9EB}"/>
              </a:ext>
            </a:extLst>
          </p:cNvPr>
          <p:cNvGrpSpPr/>
          <p:nvPr/>
        </p:nvGrpSpPr>
        <p:grpSpPr>
          <a:xfrm>
            <a:off x="1186200" y="4022723"/>
            <a:ext cx="1639649" cy="235089"/>
            <a:chOff x="300963" y="2644464"/>
            <a:chExt cx="1160138" cy="345327"/>
          </a:xfrm>
        </p:grpSpPr>
        <p:grpSp>
          <p:nvGrpSpPr>
            <p:cNvPr id="28" name="Group 12">
              <a:extLst>
                <a:ext uri="{FF2B5EF4-FFF2-40B4-BE49-F238E27FC236}">
                  <a16:creationId xmlns:a16="http://schemas.microsoft.com/office/drawing/2014/main" id="{2A8535FE-2316-4516-8929-21D6C5534490}"/>
                </a:ext>
              </a:extLst>
            </p:cNvPr>
            <p:cNvGrpSpPr/>
            <p:nvPr/>
          </p:nvGrpSpPr>
          <p:grpSpPr>
            <a:xfrm>
              <a:off x="300963" y="2644464"/>
              <a:ext cx="1160138" cy="345327"/>
              <a:chOff x="1867671" y="2548510"/>
              <a:chExt cx="1115646" cy="292883"/>
            </a:xfrm>
            <a:solidFill>
              <a:srgbClr val="E3EFFD"/>
            </a:solidFill>
          </p:grpSpPr>
          <p:sp>
            <p:nvSpPr>
              <p:cNvPr id="30" name="Rounded Rectangle 53">
                <a:extLst>
                  <a:ext uri="{FF2B5EF4-FFF2-40B4-BE49-F238E27FC236}">
                    <a16:creationId xmlns:a16="http://schemas.microsoft.com/office/drawing/2014/main" id="{3ABF05BB-9485-42E3-88C5-77AC745D2EDC}"/>
                  </a:ext>
                </a:extLst>
              </p:cNvPr>
              <p:cNvSpPr/>
              <p:nvPr/>
            </p:nvSpPr>
            <p:spPr>
              <a:xfrm>
                <a:off x="1867671" y="2548510"/>
                <a:ext cx="1115646" cy="292883"/>
              </a:xfrm>
              <a:prstGeom prst="roundRect">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3CB9D274-5788-4CAA-A01E-AB3139691592}"/>
                  </a:ext>
                </a:extLst>
              </p:cNvPr>
              <p:cNvSpPr txBox="1"/>
              <p:nvPr/>
            </p:nvSpPr>
            <p:spPr>
              <a:xfrm>
                <a:off x="2071591" y="2579311"/>
                <a:ext cx="877859" cy="206765"/>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sz="800" dirty="0">
                    <a:solidFill>
                      <a:schemeClr val="bg1">
                        <a:lumMod val="10000"/>
                      </a:schemeClr>
                    </a:solidFill>
                  </a:rPr>
                  <a:t>UC-MC-BC transitions</a:t>
                </a:r>
              </a:p>
            </p:txBody>
          </p:sp>
        </p:grpSp>
        <p:pic>
          <p:nvPicPr>
            <p:cNvPr id="29" name="Picture 16" descr="http://icons.iconarchive.com/icons/icons8/windows-8/128/Network-Multicast-icon.png">
              <a:extLst>
                <a:ext uri="{FF2B5EF4-FFF2-40B4-BE49-F238E27FC236}">
                  <a16:creationId xmlns:a16="http://schemas.microsoft.com/office/drawing/2014/main" id="{2BF35A3A-BEF0-420C-A348-FB6452BE735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563" y="2675347"/>
              <a:ext cx="126125" cy="25828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2" name="Group 46">
            <a:extLst>
              <a:ext uri="{FF2B5EF4-FFF2-40B4-BE49-F238E27FC236}">
                <a16:creationId xmlns:a16="http://schemas.microsoft.com/office/drawing/2014/main" id="{5C764218-D3EE-4D5A-AE66-BC266304D3F1}"/>
              </a:ext>
            </a:extLst>
          </p:cNvPr>
          <p:cNvGrpSpPr/>
          <p:nvPr/>
        </p:nvGrpSpPr>
        <p:grpSpPr>
          <a:xfrm>
            <a:off x="1177838" y="5051347"/>
            <a:ext cx="1639649" cy="233570"/>
            <a:chOff x="3126262" y="4376545"/>
            <a:chExt cx="1639649" cy="233570"/>
          </a:xfrm>
        </p:grpSpPr>
        <p:grpSp>
          <p:nvGrpSpPr>
            <p:cNvPr id="33" name="Group 73">
              <a:extLst>
                <a:ext uri="{FF2B5EF4-FFF2-40B4-BE49-F238E27FC236}">
                  <a16:creationId xmlns:a16="http://schemas.microsoft.com/office/drawing/2014/main" id="{82DE236A-D3C8-4C1C-A754-9849E650F1C8}"/>
                </a:ext>
              </a:extLst>
            </p:cNvPr>
            <p:cNvGrpSpPr/>
            <p:nvPr/>
          </p:nvGrpSpPr>
          <p:grpSpPr>
            <a:xfrm>
              <a:off x="3126262" y="4376545"/>
              <a:ext cx="1639649" cy="233570"/>
              <a:chOff x="3606752" y="3149136"/>
              <a:chExt cx="1115646" cy="224161"/>
            </a:xfrm>
            <a:solidFill>
              <a:srgbClr val="E3EFFD"/>
            </a:solidFill>
          </p:grpSpPr>
          <p:sp>
            <p:nvSpPr>
              <p:cNvPr id="37" name="Rounded Rectangle 75">
                <a:extLst>
                  <a:ext uri="{FF2B5EF4-FFF2-40B4-BE49-F238E27FC236}">
                    <a16:creationId xmlns:a16="http://schemas.microsoft.com/office/drawing/2014/main" id="{CC9CA9C2-B5C6-4F01-A308-3B9B14178C25}"/>
                  </a:ext>
                </a:extLst>
              </p:cNvPr>
              <p:cNvSpPr/>
              <p:nvPr/>
            </p:nvSpPr>
            <p:spPr>
              <a:xfrm>
                <a:off x="3606752" y="3149136"/>
                <a:ext cx="1115646" cy="224161"/>
              </a:xfrm>
              <a:prstGeom prst="roundRect">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38" name="TextBox 37">
                <a:extLst>
                  <a:ext uri="{FF2B5EF4-FFF2-40B4-BE49-F238E27FC236}">
                    <a16:creationId xmlns:a16="http://schemas.microsoft.com/office/drawing/2014/main" id="{FFF6DE0A-2984-441B-BBA8-AA2394C8DC2C}"/>
                  </a:ext>
                </a:extLst>
              </p:cNvPr>
              <p:cNvSpPr txBox="1"/>
              <p:nvPr/>
            </p:nvSpPr>
            <p:spPr>
              <a:xfrm>
                <a:off x="3758542" y="3159082"/>
                <a:ext cx="877859" cy="182725"/>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sz="800" dirty="0">
                    <a:solidFill>
                      <a:schemeClr val="bg1">
                        <a:lumMod val="10000"/>
                      </a:schemeClr>
                    </a:solidFill>
                  </a:rPr>
                  <a:t>ABR</a:t>
                </a:r>
              </a:p>
            </p:txBody>
          </p:sp>
        </p:grpSp>
        <p:grpSp>
          <p:nvGrpSpPr>
            <p:cNvPr id="34" name="Group 77">
              <a:extLst>
                <a:ext uri="{FF2B5EF4-FFF2-40B4-BE49-F238E27FC236}">
                  <a16:creationId xmlns:a16="http://schemas.microsoft.com/office/drawing/2014/main" id="{9CCCA882-691B-4F61-A63E-EEB6FA7CA666}"/>
                </a:ext>
              </a:extLst>
            </p:cNvPr>
            <p:cNvGrpSpPr/>
            <p:nvPr/>
          </p:nvGrpSpPr>
          <p:grpSpPr>
            <a:xfrm>
              <a:off x="3251409" y="4386909"/>
              <a:ext cx="277148" cy="187083"/>
              <a:chOff x="3605083" y="4294108"/>
              <a:chExt cx="274116" cy="279646"/>
            </a:xfrm>
          </p:grpSpPr>
          <p:pic>
            <p:nvPicPr>
              <p:cNvPr id="35" name="Picture 18" descr="http://icons.iconarchive.com/icons/hadezign/hobbies/128/Movies-icon.png">
                <a:extLst>
                  <a:ext uri="{FF2B5EF4-FFF2-40B4-BE49-F238E27FC236}">
                    <a16:creationId xmlns:a16="http://schemas.microsoft.com/office/drawing/2014/main" id="{8E4F0EBA-2994-4D53-AE74-FF66F7DC25D6}"/>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05083" y="4294108"/>
                <a:ext cx="176824" cy="279646"/>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0" descr="http://icons.iconarchive.com/icons/paomedia/small-n-flat/128/wrench-screwdriver-icon.png">
                <a:extLst>
                  <a:ext uri="{FF2B5EF4-FFF2-40B4-BE49-F238E27FC236}">
                    <a16:creationId xmlns:a16="http://schemas.microsoft.com/office/drawing/2014/main" id="{0BCC455F-30FA-40B2-82F3-97F87EAF10D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14837" y="4303104"/>
                <a:ext cx="164362" cy="264550"/>
              </a:xfrm>
              <a:prstGeom prst="rect">
                <a:avLst/>
              </a:prstGeom>
              <a:noFill/>
              <a:extLst>
                <a:ext uri="{909E8E84-426E-40DD-AFC4-6F175D3DCCD1}">
                  <a14:hiddenFill xmlns:a14="http://schemas.microsoft.com/office/drawing/2010/main">
                    <a:solidFill>
                      <a:srgbClr val="FFFFFF"/>
                    </a:solidFill>
                  </a14:hiddenFill>
                </a:ext>
              </a:extLst>
            </p:spPr>
          </p:pic>
        </p:grpSp>
      </p:grpSp>
      <p:grpSp>
        <p:nvGrpSpPr>
          <p:cNvPr id="39" name="Group 19">
            <a:extLst>
              <a:ext uri="{FF2B5EF4-FFF2-40B4-BE49-F238E27FC236}">
                <a16:creationId xmlns:a16="http://schemas.microsoft.com/office/drawing/2014/main" id="{2B845A02-DE77-4A9F-BBEF-6FF601509BAD}"/>
              </a:ext>
            </a:extLst>
          </p:cNvPr>
          <p:cNvGrpSpPr/>
          <p:nvPr/>
        </p:nvGrpSpPr>
        <p:grpSpPr>
          <a:xfrm>
            <a:off x="1186201" y="4728623"/>
            <a:ext cx="1639648" cy="229647"/>
            <a:chOff x="1169607" y="3688070"/>
            <a:chExt cx="1160138" cy="391662"/>
          </a:xfrm>
        </p:grpSpPr>
        <p:grpSp>
          <p:nvGrpSpPr>
            <p:cNvPr id="40" name="Group 94">
              <a:extLst>
                <a:ext uri="{FF2B5EF4-FFF2-40B4-BE49-F238E27FC236}">
                  <a16:creationId xmlns:a16="http://schemas.microsoft.com/office/drawing/2014/main" id="{E6560146-9DE1-44EE-AC3F-9A948BFC5D47}"/>
                </a:ext>
              </a:extLst>
            </p:cNvPr>
            <p:cNvGrpSpPr/>
            <p:nvPr/>
          </p:nvGrpSpPr>
          <p:grpSpPr>
            <a:xfrm>
              <a:off x="1169607" y="3700027"/>
              <a:ext cx="1160138" cy="379705"/>
              <a:chOff x="1877240" y="2512877"/>
              <a:chExt cx="1115646" cy="322040"/>
            </a:xfrm>
            <a:solidFill>
              <a:srgbClr val="E3EFFD"/>
            </a:solidFill>
          </p:grpSpPr>
          <p:sp>
            <p:nvSpPr>
              <p:cNvPr id="42" name="Rounded Rectangle 95">
                <a:extLst>
                  <a:ext uri="{FF2B5EF4-FFF2-40B4-BE49-F238E27FC236}">
                    <a16:creationId xmlns:a16="http://schemas.microsoft.com/office/drawing/2014/main" id="{E9FF4A14-CB10-4370-939D-2F0322560E02}"/>
                  </a:ext>
                </a:extLst>
              </p:cNvPr>
              <p:cNvSpPr/>
              <p:nvPr/>
            </p:nvSpPr>
            <p:spPr>
              <a:xfrm>
                <a:off x="1877240" y="2512877"/>
                <a:ext cx="1115646" cy="322040"/>
              </a:xfrm>
              <a:prstGeom prst="roundRect">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43" name="TextBox 42">
                <a:extLst>
                  <a:ext uri="{FF2B5EF4-FFF2-40B4-BE49-F238E27FC236}">
                    <a16:creationId xmlns:a16="http://schemas.microsoft.com/office/drawing/2014/main" id="{60D85502-3EDB-4FCC-8C89-F8908243F4DB}"/>
                  </a:ext>
                </a:extLst>
              </p:cNvPr>
              <p:cNvSpPr txBox="1"/>
              <p:nvPr/>
            </p:nvSpPr>
            <p:spPr>
              <a:xfrm>
                <a:off x="2078682" y="2523468"/>
                <a:ext cx="877859" cy="182725"/>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sz="800" dirty="0">
                    <a:solidFill>
                      <a:schemeClr val="bg1">
                        <a:lumMod val="10000"/>
                      </a:schemeClr>
                    </a:solidFill>
                  </a:rPr>
                  <a:t>Multilink</a:t>
                </a:r>
              </a:p>
            </p:txBody>
          </p:sp>
        </p:grpSp>
        <p:pic>
          <p:nvPicPr>
            <p:cNvPr id="41" name="Picture 24" descr="Connection icon">
              <a:extLst>
                <a:ext uri="{FF2B5EF4-FFF2-40B4-BE49-F238E27FC236}">
                  <a16:creationId xmlns:a16="http://schemas.microsoft.com/office/drawing/2014/main" id="{A9C581EF-91C7-4521-A487-4FAA94A6E944}"/>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78471" y="3688070"/>
              <a:ext cx="195451" cy="37920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4" name="Group 20">
            <a:extLst>
              <a:ext uri="{FF2B5EF4-FFF2-40B4-BE49-F238E27FC236}">
                <a16:creationId xmlns:a16="http://schemas.microsoft.com/office/drawing/2014/main" id="{A3D86CC1-6F52-45F3-972B-97D737B71249}"/>
              </a:ext>
            </a:extLst>
          </p:cNvPr>
          <p:cNvGrpSpPr/>
          <p:nvPr/>
        </p:nvGrpSpPr>
        <p:grpSpPr>
          <a:xfrm>
            <a:off x="1191273" y="4388594"/>
            <a:ext cx="1639649" cy="246756"/>
            <a:chOff x="598035" y="3226737"/>
            <a:chExt cx="1160138" cy="379705"/>
          </a:xfrm>
        </p:grpSpPr>
        <p:grpSp>
          <p:nvGrpSpPr>
            <p:cNvPr id="45" name="Group 84">
              <a:extLst>
                <a:ext uri="{FF2B5EF4-FFF2-40B4-BE49-F238E27FC236}">
                  <a16:creationId xmlns:a16="http://schemas.microsoft.com/office/drawing/2014/main" id="{10C7B329-0930-476A-A385-0870E9C44CC4}"/>
                </a:ext>
              </a:extLst>
            </p:cNvPr>
            <p:cNvGrpSpPr/>
            <p:nvPr/>
          </p:nvGrpSpPr>
          <p:grpSpPr>
            <a:xfrm>
              <a:off x="598035" y="3226737"/>
              <a:ext cx="1160138" cy="379705"/>
              <a:chOff x="1877240" y="2512877"/>
              <a:chExt cx="1115646" cy="322040"/>
            </a:xfrm>
            <a:solidFill>
              <a:srgbClr val="E3EFFD"/>
            </a:solidFill>
          </p:grpSpPr>
          <p:sp>
            <p:nvSpPr>
              <p:cNvPr id="49" name="Rounded Rectangle 90">
                <a:extLst>
                  <a:ext uri="{FF2B5EF4-FFF2-40B4-BE49-F238E27FC236}">
                    <a16:creationId xmlns:a16="http://schemas.microsoft.com/office/drawing/2014/main" id="{BF6CA569-0BD1-48D2-9BF6-EC8D96FBED78}"/>
                  </a:ext>
                </a:extLst>
              </p:cNvPr>
              <p:cNvSpPr/>
              <p:nvPr/>
            </p:nvSpPr>
            <p:spPr>
              <a:xfrm>
                <a:off x="1877240" y="2512877"/>
                <a:ext cx="1115646" cy="322040"/>
              </a:xfrm>
              <a:prstGeom prst="roundRect">
                <a:avLst/>
              </a:prstGeom>
              <a:grpFill/>
            </p:spPr>
            <p:style>
              <a:lnRef idx="0">
                <a:schemeClr val="accent4"/>
              </a:lnRef>
              <a:fillRef idx="3">
                <a:schemeClr val="accent4"/>
              </a:fillRef>
              <a:effectRef idx="3">
                <a:schemeClr val="accent4"/>
              </a:effectRef>
              <a:fontRef idx="minor">
                <a:schemeClr val="lt1"/>
              </a:fontRef>
            </p:style>
            <p:txBody>
              <a:bodyPr rtlCol="0" anchor="ctr"/>
              <a:lstStyle/>
              <a:p>
                <a:pPr algn="ctr"/>
                <a:endParaRPr lang="en-GB"/>
              </a:p>
            </p:txBody>
          </p:sp>
          <p:sp>
            <p:nvSpPr>
              <p:cNvPr id="50" name="TextBox 49">
                <a:extLst>
                  <a:ext uri="{FF2B5EF4-FFF2-40B4-BE49-F238E27FC236}">
                    <a16:creationId xmlns:a16="http://schemas.microsoft.com/office/drawing/2014/main" id="{446480D7-C0AB-43EF-AC10-6CDFB7EFD85B}"/>
                  </a:ext>
                </a:extLst>
              </p:cNvPr>
              <p:cNvSpPr txBox="1"/>
              <p:nvPr/>
            </p:nvSpPr>
            <p:spPr>
              <a:xfrm>
                <a:off x="2063955" y="2517617"/>
                <a:ext cx="877859" cy="182725"/>
              </a:xfrm>
              <a:prstGeom prst="rect">
                <a:avLst/>
              </a:prstGeom>
              <a:noFill/>
              <a:ln>
                <a:noFill/>
              </a:ln>
            </p:spPr>
            <p:style>
              <a:lnRef idx="0">
                <a:schemeClr val="accent4"/>
              </a:lnRef>
              <a:fillRef idx="3">
                <a:schemeClr val="accent4"/>
              </a:fillRef>
              <a:effectRef idx="3">
                <a:schemeClr val="accent4"/>
              </a:effectRef>
              <a:fontRef idx="minor">
                <a:schemeClr val="lt1"/>
              </a:fontRef>
            </p:style>
            <p:txBody>
              <a:bodyPr wrap="square" rtlCol="0">
                <a:spAutoFit/>
              </a:bodyPr>
              <a:lstStyle/>
              <a:p>
                <a:pPr algn="ctr"/>
                <a:r>
                  <a:rPr lang="en-GB" sz="800" dirty="0">
                    <a:solidFill>
                      <a:schemeClr val="bg1">
                        <a:lumMod val="10000"/>
                      </a:schemeClr>
                    </a:solidFill>
                  </a:rPr>
                  <a:t>QUIC</a:t>
                </a:r>
              </a:p>
            </p:txBody>
          </p:sp>
        </p:grpSp>
        <p:grpSp>
          <p:nvGrpSpPr>
            <p:cNvPr id="46" name="Group 4">
              <a:extLst>
                <a:ext uri="{FF2B5EF4-FFF2-40B4-BE49-F238E27FC236}">
                  <a16:creationId xmlns:a16="http://schemas.microsoft.com/office/drawing/2014/main" id="{4CCE530A-79F9-43ED-8CAD-88C386363B5E}"/>
                </a:ext>
              </a:extLst>
            </p:cNvPr>
            <p:cNvGrpSpPr/>
            <p:nvPr/>
          </p:nvGrpSpPr>
          <p:grpSpPr>
            <a:xfrm>
              <a:off x="676757" y="3328262"/>
              <a:ext cx="424649" cy="255191"/>
              <a:chOff x="391599" y="2197160"/>
              <a:chExt cx="448243" cy="255191"/>
            </a:xfrm>
          </p:grpSpPr>
          <p:sp>
            <p:nvSpPr>
              <p:cNvPr id="47" name="Left-Right Arrow 1">
                <a:extLst>
                  <a:ext uri="{FF2B5EF4-FFF2-40B4-BE49-F238E27FC236}">
                    <a16:creationId xmlns:a16="http://schemas.microsoft.com/office/drawing/2014/main" id="{DDBF04C5-4ADF-4570-8D14-8CC10A5D03B2}"/>
                  </a:ext>
                </a:extLst>
              </p:cNvPr>
              <p:cNvSpPr/>
              <p:nvPr/>
            </p:nvSpPr>
            <p:spPr>
              <a:xfrm>
                <a:off x="425829" y="2197160"/>
                <a:ext cx="163454" cy="98201"/>
              </a:xfrm>
              <a:prstGeom prst="leftRightArrow">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en-GB"/>
              </a:p>
            </p:txBody>
          </p:sp>
          <p:sp>
            <p:nvSpPr>
              <p:cNvPr id="48" name="TextBox 47">
                <a:extLst>
                  <a:ext uri="{FF2B5EF4-FFF2-40B4-BE49-F238E27FC236}">
                    <a16:creationId xmlns:a16="http://schemas.microsoft.com/office/drawing/2014/main" id="{7A1F2A24-6CA2-4FB6-BFBA-D02F970ACDD9}"/>
                  </a:ext>
                </a:extLst>
              </p:cNvPr>
              <p:cNvSpPr txBox="1"/>
              <p:nvPr/>
            </p:nvSpPr>
            <p:spPr>
              <a:xfrm>
                <a:off x="391599" y="2260803"/>
                <a:ext cx="448243" cy="191548"/>
              </a:xfrm>
              <a:prstGeom prst="rect">
                <a:avLst/>
              </a:prstGeom>
              <a:noFill/>
            </p:spPr>
            <p:txBody>
              <a:bodyPr wrap="square" rtlCol="0">
                <a:spAutoFit/>
              </a:bodyPr>
              <a:lstStyle/>
              <a:p>
                <a:r>
                  <a:rPr lang="en-GB" sz="500" dirty="0"/>
                  <a:t>UDP</a:t>
                </a:r>
              </a:p>
            </p:txBody>
          </p:sp>
        </p:grpSp>
      </p:grpSp>
      <p:pic>
        <p:nvPicPr>
          <p:cNvPr id="51" name="Picture 10" descr="http://icons.iconarchive.com/icons/3dlb/3d/256/gear-wheel-icon.png">
            <a:extLst>
              <a:ext uri="{FF2B5EF4-FFF2-40B4-BE49-F238E27FC236}">
                <a16:creationId xmlns:a16="http://schemas.microsoft.com/office/drawing/2014/main" id="{B382443C-D8FA-46C7-90E2-54B3FD748747}"/>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412790" y="2683434"/>
            <a:ext cx="445059" cy="445059"/>
          </a:xfrm>
          <a:prstGeom prst="rect">
            <a:avLst/>
          </a:prstGeom>
          <a:noFill/>
          <a:extLst>
            <a:ext uri="{909E8E84-426E-40DD-AFC4-6F175D3DCCD1}">
              <a14:hiddenFill xmlns:a14="http://schemas.microsoft.com/office/drawing/2010/main">
                <a:solidFill>
                  <a:srgbClr val="FFFFFF"/>
                </a:solidFill>
              </a14:hiddenFill>
            </a:ext>
          </a:extLst>
        </p:spPr>
      </p:pic>
      <p:grpSp>
        <p:nvGrpSpPr>
          <p:cNvPr id="52" name="Group 35">
            <a:extLst>
              <a:ext uri="{FF2B5EF4-FFF2-40B4-BE49-F238E27FC236}">
                <a16:creationId xmlns:a16="http://schemas.microsoft.com/office/drawing/2014/main" id="{B099987C-82D6-421B-BEFA-18D866A788C2}"/>
              </a:ext>
            </a:extLst>
          </p:cNvPr>
          <p:cNvGrpSpPr/>
          <p:nvPr/>
        </p:nvGrpSpPr>
        <p:grpSpPr>
          <a:xfrm>
            <a:off x="2253441" y="2633808"/>
            <a:ext cx="533466" cy="505135"/>
            <a:chOff x="1803487" y="2129730"/>
            <a:chExt cx="606879" cy="538599"/>
          </a:xfrm>
        </p:grpSpPr>
        <p:pic>
          <p:nvPicPr>
            <p:cNvPr id="53" name="Picture 10" descr="http://icons.iconarchive.com/icons/3dlb/3d/256/gear-wheel-icon.png">
              <a:extLst>
                <a:ext uri="{FF2B5EF4-FFF2-40B4-BE49-F238E27FC236}">
                  <a16:creationId xmlns:a16="http://schemas.microsoft.com/office/drawing/2014/main" id="{43249457-E37C-4772-9987-3D4CB307649D}"/>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803487" y="2285763"/>
              <a:ext cx="309896" cy="309896"/>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http://icons.iconarchive.com/icons/3dlb/3d/256/gear-wheel-icon.png">
              <a:extLst>
                <a:ext uri="{FF2B5EF4-FFF2-40B4-BE49-F238E27FC236}">
                  <a16:creationId xmlns:a16="http://schemas.microsoft.com/office/drawing/2014/main" id="{C484F7F8-96DD-4C28-8F91-F380C8CBA810}"/>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957052" y="2129730"/>
              <a:ext cx="291436" cy="29143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http://icons.iconarchive.com/icons/3dlb/3d/256/gear-wheel-icon.png">
              <a:extLst>
                <a:ext uri="{FF2B5EF4-FFF2-40B4-BE49-F238E27FC236}">
                  <a16:creationId xmlns:a16="http://schemas.microsoft.com/office/drawing/2014/main" id="{24F3EFF1-255F-4DD8-B4C0-A164DE9A51E7}"/>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062944" y="2320907"/>
              <a:ext cx="347422" cy="34742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6" name="Group 98">
            <a:extLst>
              <a:ext uri="{FF2B5EF4-FFF2-40B4-BE49-F238E27FC236}">
                <a16:creationId xmlns:a16="http://schemas.microsoft.com/office/drawing/2014/main" id="{D08D7D11-FD0E-4730-9B77-E172CAF4EB0A}"/>
              </a:ext>
            </a:extLst>
          </p:cNvPr>
          <p:cNvGrpSpPr/>
          <p:nvPr/>
        </p:nvGrpSpPr>
        <p:grpSpPr>
          <a:xfrm>
            <a:off x="2253441" y="1763530"/>
            <a:ext cx="524183" cy="424242"/>
            <a:chOff x="1726698" y="1048398"/>
            <a:chExt cx="661759" cy="553259"/>
          </a:xfrm>
        </p:grpSpPr>
        <p:pic>
          <p:nvPicPr>
            <p:cNvPr id="57" name="Picture 10" descr="Risultati immagini per server icon">
              <a:extLst>
                <a:ext uri="{FF2B5EF4-FFF2-40B4-BE49-F238E27FC236}">
                  <a16:creationId xmlns:a16="http://schemas.microsoft.com/office/drawing/2014/main" id="{F1F440F7-3754-4E48-95F2-B5AB321A433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726698" y="1048398"/>
              <a:ext cx="310977" cy="310977"/>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10" descr="Risultati immagini per server icon">
              <a:extLst>
                <a:ext uri="{FF2B5EF4-FFF2-40B4-BE49-F238E27FC236}">
                  <a16:creationId xmlns:a16="http://schemas.microsoft.com/office/drawing/2014/main" id="{BB3EDF75-361B-4248-825A-8A361B389CA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902394" y="1290680"/>
              <a:ext cx="310977" cy="3109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Risultati immagini per server icon">
              <a:extLst>
                <a:ext uri="{FF2B5EF4-FFF2-40B4-BE49-F238E27FC236}">
                  <a16:creationId xmlns:a16="http://schemas.microsoft.com/office/drawing/2014/main" id="{09E3617B-3FB2-47DB-8762-C29ED40B6176}"/>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077480" y="1054612"/>
              <a:ext cx="310977" cy="310977"/>
            </a:xfrm>
            <a:prstGeom prst="rect">
              <a:avLst/>
            </a:prstGeom>
            <a:noFill/>
            <a:extLst>
              <a:ext uri="{909E8E84-426E-40DD-AFC4-6F175D3DCCD1}">
                <a14:hiddenFill xmlns:a14="http://schemas.microsoft.com/office/drawing/2010/main">
                  <a:solidFill>
                    <a:srgbClr val="FFFFFF"/>
                  </a:solidFill>
                </a14:hiddenFill>
              </a:ext>
            </a:extLst>
          </p:spPr>
        </p:pic>
      </p:grpSp>
      <p:sp>
        <p:nvSpPr>
          <p:cNvPr id="60" name="TextBox 59">
            <a:extLst>
              <a:ext uri="{FF2B5EF4-FFF2-40B4-BE49-F238E27FC236}">
                <a16:creationId xmlns:a16="http://schemas.microsoft.com/office/drawing/2014/main" id="{6A0469F4-E24A-41C0-80DB-573CBBBDD634}"/>
              </a:ext>
            </a:extLst>
          </p:cNvPr>
          <p:cNvSpPr txBox="1"/>
          <p:nvPr/>
        </p:nvSpPr>
        <p:spPr>
          <a:xfrm>
            <a:off x="1236594" y="1395605"/>
            <a:ext cx="1751937" cy="276999"/>
          </a:xfrm>
          <a:prstGeom prst="rect">
            <a:avLst/>
          </a:prstGeom>
          <a:noFill/>
        </p:spPr>
        <p:txBody>
          <a:bodyPr wrap="square" rtlCol="0">
            <a:spAutoFit/>
          </a:bodyPr>
          <a:lstStyle/>
          <a:p>
            <a:pPr algn="ctr"/>
            <a:r>
              <a:rPr lang="en-GB" sz="1200" dirty="0">
                <a:latin typeface="Candara" panose="020E0502030303020204" pitchFamily="34" charset="0"/>
              </a:rPr>
              <a:t>Data collector</a:t>
            </a:r>
          </a:p>
        </p:txBody>
      </p:sp>
      <p:sp>
        <p:nvSpPr>
          <p:cNvPr id="61" name="TextBox 60">
            <a:extLst>
              <a:ext uri="{FF2B5EF4-FFF2-40B4-BE49-F238E27FC236}">
                <a16:creationId xmlns:a16="http://schemas.microsoft.com/office/drawing/2014/main" id="{B969CBBF-FFB6-4CB5-A08A-B5FF2F2BFD7A}"/>
              </a:ext>
            </a:extLst>
          </p:cNvPr>
          <p:cNvSpPr txBox="1"/>
          <p:nvPr/>
        </p:nvSpPr>
        <p:spPr>
          <a:xfrm>
            <a:off x="1134603" y="1583914"/>
            <a:ext cx="901842" cy="215444"/>
          </a:xfrm>
          <a:prstGeom prst="rect">
            <a:avLst/>
          </a:prstGeom>
          <a:noFill/>
        </p:spPr>
        <p:txBody>
          <a:bodyPr wrap="square" rtlCol="0">
            <a:spAutoFit/>
          </a:bodyPr>
          <a:lstStyle/>
          <a:p>
            <a:pPr algn="ctr"/>
            <a:r>
              <a:rPr lang="en-GB" sz="800" dirty="0">
                <a:latin typeface="Candara" panose="020E0502030303020204" pitchFamily="34" charset="0"/>
              </a:rPr>
              <a:t>Centralized</a:t>
            </a:r>
          </a:p>
        </p:txBody>
      </p:sp>
      <p:sp>
        <p:nvSpPr>
          <p:cNvPr id="62" name="TextBox 61">
            <a:extLst>
              <a:ext uri="{FF2B5EF4-FFF2-40B4-BE49-F238E27FC236}">
                <a16:creationId xmlns:a16="http://schemas.microsoft.com/office/drawing/2014/main" id="{26F22E5D-59C0-459A-AE03-29B2B977E2EB}"/>
              </a:ext>
            </a:extLst>
          </p:cNvPr>
          <p:cNvSpPr txBox="1"/>
          <p:nvPr/>
        </p:nvSpPr>
        <p:spPr>
          <a:xfrm>
            <a:off x="2050930" y="1583914"/>
            <a:ext cx="901842" cy="215444"/>
          </a:xfrm>
          <a:prstGeom prst="rect">
            <a:avLst/>
          </a:prstGeom>
          <a:noFill/>
        </p:spPr>
        <p:txBody>
          <a:bodyPr wrap="square" rtlCol="0">
            <a:spAutoFit/>
          </a:bodyPr>
          <a:lstStyle/>
          <a:p>
            <a:pPr algn="ctr"/>
            <a:r>
              <a:rPr lang="en-GB" sz="800" dirty="0">
                <a:latin typeface="Candara" panose="020E0502030303020204" pitchFamily="34" charset="0"/>
              </a:rPr>
              <a:t>Distributed</a:t>
            </a:r>
          </a:p>
        </p:txBody>
      </p:sp>
      <p:sp>
        <p:nvSpPr>
          <p:cNvPr id="63" name="Rounded Rectangle 27">
            <a:extLst>
              <a:ext uri="{FF2B5EF4-FFF2-40B4-BE49-F238E27FC236}">
                <a16:creationId xmlns:a16="http://schemas.microsoft.com/office/drawing/2014/main" id="{05F8F69F-6643-41F0-9240-DEA37514163F}"/>
              </a:ext>
            </a:extLst>
          </p:cNvPr>
          <p:cNvSpPr/>
          <p:nvPr/>
        </p:nvSpPr>
        <p:spPr>
          <a:xfrm>
            <a:off x="1275645" y="1615829"/>
            <a:ext cx="627690" cy="1492886"/>
          </a:xfrm>
          <a:prstGeom prst="roundRect">
            <a:avLst/>
          </a:prstGeom>
          <a:noFill/>
          <a:ln w="9525">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Rounded Rectangle 133">
            <a:extLst>
              <a:ext uri="{FF2B5EF4-FFF2-40B4-BE49-F238E27FC236}">
                <a16:creationId xmlns:a16="http://schemas.microsoft.com/office/drawing/2014/main" id="{1BC8CF15-3047-4F08-8231-C49FC6FB9F52}"/>
              </a:ext>
            </a:extLst>
          </p:cNvPr>
          <p:cNvSpPr/>
          <p:nvPr/>
        </p:nvSpPr>
        <p:spPr>
          <a:xfrm>
            <a:off x="2189036" y="1602147"/>
            <a:ext cx="627690" cy="1492886"/>
          </a:xfrm>
          <a:prstGeom prst="roundRect">
            <a:avLst/>
          </a:prstGeom>
          <a:noFill/>
          <a:ln w="9525">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Down Arrow 137">
            <a:extLst>
              <a:ext uri="{FF2B5EF4-FFF2-40B4-BE49-F238E27FC236}">
                <a16:creationId xmlns:a16="http://schemas.microsoft.com/office/drawing/2014/main" id="{D06F8855-F56E-4291-829F-1DF58387C645}"/>
              </a:ext>
            </a:extLst>
          </p:cNvPr>
          <p:cNvSpPr/>
          <p:nvPr/>
        </p:nvSpPr>
        <p:spPr>
          <a:xfrm rot="2460000">
            <a:off x="2329206" y="3219189"/>
            <a:ext cx="166457" cy="612000"/>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66" name="Down Arrow 138">
            <a:extLst>
              <a:ext uri="{FF2B5EF4-FFF2-40B4-BE49-F238E27FC236}">
                <a16:creationId xmlns:a16="http://schemas.microsoft.com/office/drawing/2014/main" id="{2E03B1E1-C3FC-418D-9463-7B83CA57CEC0}"/>
              </a:ext>
            </a:extLst>
          </p:cNvPr>
          <p:cNvSpPr/>
          <p:nvPr/>
        </p:nvSpPr>
        <p:spPr>
          <a:xfrm rot="-2460000">
            <a:off x="1596942" y="3228507"/>
            <a:ext cx="166457" cy="612000"/>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67" name="TextBox 66">
            <a:extLst>
              <a:ext uri="{FF2B5EF4-FFF2-40B4-BE49-F238E27FC236}">
                <a16:creationId xmlns:a16="http://schemas.microsoft.com/office/drawing/2014/main" id="{B631EE2A-C5F1-4F8B-ACF2-12986F049886}"/>
              </a:ext>
            </a:extLst>
          </p:cNvPr>
          <p:cNvSpPr txBox="1"/>
          <p:nvPr/>
        </p:nvSpPr>
        <p:spPr>
          <a:xfrm>
            <a:off x="1211473" y="3019450"/>
            <a:ext cx="1751937" cy="276999"/>
          </a:xfrm>
          <a:prstGeom prst="rect">
            <a:avLst/>
          </a:prstGeom>
          <a:noFill/>
        </p:spPr>
        <p:txBody>
          <a:bodyPr wrap="square" rtlCol="0">
            <a:spAutoFit/>
          </a:bodyPr>
          <a:lstStyle/>
          <a:p>
            <a:pPr algn="ctr"/>
            <a:r>
              <a:rPr lang="en-GB" sz="1200" dirty="0">
                <a:latin typeface="Candara" panose="020E0502030303020204" pitchFamily="34" charset="0"/>
              </a:rPr>
              <a:t>Planner</a:t>
            </a:r>
          </a:p>
        </p:txBody>
      </p:sp>
      <p:cxnSp>
        <p:nvCxnSpPr>
          <p:cNvPr id="68" name="Straight Arrow Connector 36">
            <a:extLst>
              <a:ext uri="{FF2B5EF4-FFF2-40B4-BE49-F238E27FC236}">
                <a16:creationId xmlns:a16="http://schemas.microsoft.com/office/drawing/2014/main" id="{EDCF08C8-80CE-4C70-9D05-AA22D1E48C16}"/>
              </a:ext>
            </a:extLst>
          </p:cNvPr>
          <p:cNvCxnSpPr>
            <a:stCxn id="58" idx="2"/>
            <a:endCxn id="54" idx="0"/>
          </p:cNvCxnSpPr>
          <p:nvPr/>
        </p:nvCxnSpPr>
        <p:spPr>
          <a:xfrm>
            <a:off x="2515775" y="2187772"/>
            <a:ext cx="746" cy="446036"/>
          </a:xfrm>
          <a:prstGeom prst="straightConnector1">
            <a:avLst/>
          </a:prstGeom>
          <a:ln>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38">
            <a:extLst>
              <a:ext uri="{FF2B5EF4-FFF2-40B4-BE49-F238E27FC236}">
                <a16:creationId xmlns:a16="http://schemas.microsoft.com/office/drawing/2014/main" id="{38B957F8-D839-4CEA-870F-33EC6C6086E2}"/>
              </a:ext>
            </a:extLst>
          </p:cNvPr>
          <p:cNvCxnSpPr>
            <a:stCxn id="22" idx="2"/>
            <a:endCxn id="51" idx="0"/>
          </p:cNvCxnSpPr>
          <p:nvPr/>
        </p:nvCxnSpPr>
        <p:spPr>
          <a:xfrm>
            <a:off x="1633772" y="2171391"/>
            <a:ext cx="1548" cy="512043"/>
          </a:xfrm>
          <a:prstGeom prst="straightConnector1">
            <a:avLst/>
          </a:prstGeom>
          <a:ln>
            <a:solidFill>
              <a:schemeClr val="tx2">
                <a:lumMod val="60000"/>
                <a:lumOff val="4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70" name="Down Arrow 140">
            <a:extLst>
              <a:ext uri="{FF2B5EF4-FFF2-40B4-BE49-F238E27FC236}">
                <a16:creationId xmlns:a16="http://schemas.microsoft.com/office/drawing/2014/main" id="{7B3B3539-4770-4F94-A52E-D6321B8E375A}"/>
              </a:ext>
            </a:extLst>
          </p:cNvPr>
          <p:cNvSpPr/>
          <p:nvPr/>
        </p:nvSpPr>
        <p:spPr>
          <a:xfrm rot="-5400000">
            <a:off x="3360162" y="4180040"/>
            <a:ext cx="166457" cy="612000"/>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71" name="Bent Arrow 48">
            <a:extLst>
              <a:ext uri="{FF2B5EF4-FFF2-40B4-BE49-F238E27FC236}">
                <a16:creationId xmlns:a16="http://schemas.microsoft.com/office/drawing/2014/main" id="{D99916C3-27D1-4E7F-9D4F-371605F6AE61}"/>
              </a:ext>
            </a:extLst>
          </p:cNvPr>
          <p:cNvSpPr/>
          <p:nvPr/>
        </p:nvSpPr>
        <p:spPr>
          <a:xfrm rot="5400000">
            <a:off x="3444133" y="3721541"/>
            <a:ext cx="307135" cy="920277"/>
          </a:xfrm>
          <a:prstGeom prst="bentArrow">
            <a:avLst>
              <a:gd name="adj1" fmla="val 25000"/>
              <a:gd name="adj2" fmla="val 25000"/>
              <a:gd name="adj3" fmla="val 25000"/>
              <a:gd name="adj4" fmla="val 43751"/>
            </a:avLst>
          </a:prstGeom>
          <a:ln>
            <a:solidFill>
              <a:schemeClr val="accent1">
                <a:lumMod val="20000"/>
                <a:lumOff val="8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GB">
              <a:solidFill>
                <a:schemeClr val="tx1"/>
              </a:solidFill>
            </a:endParaRPr>
          </a:p>
        </p:txBody>
      </p:sp>
      <p:sp>
        <p:nvSpPr>
          <p:cNvPr id="72" name="Bent Arrow 144">
            <a:extLst>
              <a:ext uri="{FF2B5EF4-FFF2-40B4-BE49-F238E27FC236}">
                <a16:creationId xmlns:a16="http://schemas.microsoft.com/office/drawing/2014/main" id="{9DE26B90-C331-4C31-AF14-C8A46625D1BE}"/>
              </a:ext>
            </a:extLst>
          </p:cNvPr>
          <p:cNvSpPr/>
          <p:nvPr/>
        </p:nvSpPr>
        <p:spPr>
          <a:xfrm rot="5400000" flipH="1">
            <a:off x="3442114" y="4332109"/>
            <a:ext cx="270082" cy="879532"/>
          </a:xfrm>
          <a:prstGeom prst="bentArrow">
            <a:avLst/>
          </a:prstGeom>
          <a:ln>
            <a:solidFill>
              <a:schemeClr val="accent1">
                <a:lumMod val="20000"/>
                <a:lumOff val="80000"/>
              </a:schemeClr>
            </a:solidFill>
          </a:ln>
        </p:spPr>
        <p:style>
          <a:lnRef idx="0">
            <a:schemeClr val="dk1"/>
          </a:lnRef>
          <a:fillRef idx="3">
            <a:schemeClr val="dk1"/>
          </a:fillRef>
          <a:effectRef idx="3">
            <a:schemeClr val="dk1"/>
          </a:effectRef>
          <a:fontRef idx="minor">
            <a:schemeClr val="lt1"/>
          </a:fontRef>
        </p:style>
        <p:txBody>
          <a:bodyPr rtlCol="0" anchor="ctr"/>
          <a:lstStyle/>
          <a:p>
            <a:pPr algn="ctr"/>
            <a:endParaRPr lang="en-GB">
              <a:solidFill>
                <a:schemeClr val="tx1"/>
              </a:solidFill>
            </a:endParaRPr>
          </a:p>
        </p:txBody>
      </p:sp>
      <p:sp>
        <p:nvSpPr>
          <p:cNvPr id="73" name="TextBox 72">
            <a:extLst>
              <a:ext uri="{FF2B5EF4-FFF2-40B4-BE49-F238E27FC236}">
                <a16:creationId xmlns:a16="http://schemas.microsoft.com/office/drawing/2014/main" id="{7CE67E54-AD6E-418C-9787-1049675C74D2}"/>
              </a:ext>
            </a:extLst>
          </p:cNvPr>
          <p:cNvSpPr txBox="1"/>
          <p:nvPr/>
        </p:nvSpPr>
        <p:spPr>
          <a:xfrm>
            <a:off x="1228328" y="3271174"/>
            <a:ext cx="1617785" cy="323165"/>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500" i="1" dirty="0">
                <a:solidFill>
                  <a:schemeClr val="accent1"/>
                </a:solidFill>
                <a:latin typeface="Arial" panose="020B0604020202020204" pitchFamily="34" charset="0"/>
                <a:cs typeface="Arial" panose="020B0604020202020204" pitchFamily="34" charset="0"/>
              </a:rPr>
              <a:t>Control</a:t>
            </a:r>
          </a:p>
        </p:txBody>
      </p:sp>
      <p:sp>
        <p:nvSpPr>
          <p:cNvPr id="74" name="TextBox 73">
            <a:extLst>
              <a:ext uri="{FF2B5EF4-FFF2-40B4-BE49-F238E27FC236}">
                <a16:creationId xmlns:a16="http://schemas.microsoft.com/office/drawing/2014/main" id="{8AD2D6CB-23A0-443E-8172-6F677ECF29AD}"/>
              </a:ext>
            </a:extLst>
          </p:cNvPr>
          <p:cNvSpPr txBox="1"/>
          <p:nvPr/>
        </p:nvSpPr>
        <p:spPr>
          <a:xfrm>
            <a:off x="3946277" y="4137909"/>
            <a:ext cx="1339583" cy="276999"/>
          </a:xfrm>
          <a:prstGeom prst="rect">
            <a:avLst/>
          </a:prstGeom>
          <a:noFill/>
        </p:spPr>
        <p:txBody>
          <a:bodyPr wrap="square" rtlCol="0">
            <a:spAutoFit/>
          </a:bodyPr>
          <a:lstStyle/>
          <a:p>
            <a:pPr algn="ctr"/>
            <a:r>
              <a:rPr lang="en-GB" sz="1200" dirty="0">
                <a:latin typeface="Candara" panose="020E0502030303020204" pitchFamily="34" charset="0"/>
              </a:rPr>
              <a:t>Network</a:t>
            </a:r>
          </a:p>
        </p:txBody>
      </p:sp>
      <p:pic>
        <p:nvPicPr>
          <p:cNvPr id="75" name="Picture 18" descr="http://icons.iconarchive.com/icons/hadezign/hobbies/128/Movies-icon.png">
            <a:extLst>
              <a:ext uri="{FF2B5EF4-FFF2-40B4-BE49-F238E27FC236}">
                <a16:creationId xmlns:a16="http://schemas.microsoft.com/office/drawing/2014/main" id="{F7735C69-80A6-4B4A-9BB3-9FF763CB8BA5}"/>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75692" y="4817068"/>
            <a:ext cx="557291" cy="557291"/>
          </a:xfrm>
          <a:prstGeom prst="rect">
            <a:avLst/>
          </a:prstGeom>
          <a:noFill/>
          <a:extLst>
            <a:ext uri="{909E8E84-426E-40DD-AFC4-6F175D3DCCD1}">
              <a14:hiddenFill xmlns:a14="http://schemas.microsoft.com/office/drawing/2010/main">
                <a:solidFill>
                  <a:srgbClr val="FFFFFF"/>
                </a:solidFill>
              </a14:hiddenFill>
            </a:ext>
          </a:extLst>
        </p:spPr>
      </p:pic>
      <p:sp>
        <p:nvSpPr>
          <p:cNvPr id="76" name="Down Arrow 150">
            <a:extLst>
              <a:ext uri="{FF2B5EF4-FFF2-40B4-BE49-F238E27FC236}">
                <a16:creationId xmlns:a16="http://schemas.microsoft.com/office/drawing/2014/main" id="{6DA75855-27EF-4068-9DE4-6778102DAED9}"/>
              </a:ext>
            </a:extLst>
          </p:cNvPr>
          <p:cNvSpPr/>
          <p:nvPr/>
        </p:nvSpPr>
        <p:spPr>
          <a:xfrm rot="-5400000">
            <a:off x="4602028" y="3614999"/>
            <a:ext cx="166457" cy="3096000"/>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77" name="TextBox 76">
            <a:extLst>
              <a:ext uri="{FF2B5EF4-FFF2-40B4-BE49-F238E27FC236}">
                <a16:creationId xmlns:a16="http://schemas.microsoft.com/office/drawing/2014/main" id="{6A711EBF-AB5A-4BFE-88FE-63179C2B3FD6}"/>
              </a:ext>
            </a:extLst>
          </p:cNvPr>
          <p:cNvSpPr txBox="1"/>
          <p:nvPr/>
        </p:nvSpPr>
        <p:spPr>
          <a:xfrm>
            <a:off x="2647971" y="2539151"/>
            <a:ext cx="1617785" cy="553998"/>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500" i="1" dirty="0">
                <a:solidFill>
                  <a:schemeClr val="accent1"/>
                </a:solidFill>
                <a:latin typeface="Arial" panose="020B0604020202020204" pitchFamily="34" charset="0"/>
                <a:cs typeface="Arial" panose="020B0604020202020204" pitchFamily="34" charset="0"/>
              </a:rPr>
              <a:t>Make</a:t>
            </a:r>
          </a:p>
          <a:p>
            <a:pPr algn="ctr"/>
            <a:r>
              <a:rPr lang="en-GB" sz="1500" i="1" dirty="0">
                <a:solidFill>
                  <a:schemeClr val="accent1"/>
                </a:solidFill>
                <a:latin typeface="Arial" panose="020B0604020202020204" pitchFamily="34" charset="0"/>
                <a:cs typeface="Arial" panose="020B0604020202020204" pitchFamily="34" charset="0"/>
              </a:rPr>
              <a:t>decisions</a:t>
            </a:r>
          </a:p>
        </p:txBody>
      </p:sp>
      <p:sp>
        <p:nvSpPr>
          <p:cNvPr id="78" name="TextBox 77">
            <a:extLst>
              <a:ext uri="{FF2B5EF4-FFF2-40B4-BE49-F238E27FC236}">
                <a16:creationId xmlns:a16="http://schemas.microsoft.com/office/drawing/2014/main" id="{368C8BE3-CD6B-4199-A328-3157F002AF32}"/>
              </a:ext>
            </a:extLst>
          </p:cNvPr>
          <p:cNvSpPr txBox="1"/>
          <p:nvPr/>
        </p:nvSpPr>
        <p:spPr>
          <a:xfrm>
            <a:off x="4015163" y="4817069"/>
            <a:ext cx="1617785" cy="323165"/>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500" i="1" dirty="0">
                <a:solidFill>
                  <a:schemeClr val="accent1"/>
                </a:solidFill>
                <a:latin typeface="Arial" panose="020B0604020202020204" pitchFamily="34" charset="0"/>
                <a:cs typeface="Arial" panose="020B0604020202020204" pitchFamily="34" charset="0"/>
              </a:rPr>
              <a:t>Optimises</a:t>
            </a:r>
          </a:p>
        </p:txBody>
      </p:sp>
      <p:sp>
        <p:nvSpPr>
          <p:cNvPr id="79" name="Down Arrow 154">
            <a:extLst>
              <a:ext uri="{FF2B5EF4-FFF2-40B4-BE49-F238E27FC236}">
                <a16:creationId xmlns:a16="http://schemas.microsoft.com/office/drawing/2014/main" id="{550C3468-7E7B-475B-AA50-58A2B33EB423}"/>
              </a:ext>
            </a:extLst>
          </p:cNvPr>
          <p:cNvSpPr/>
          <p:nvPr/>
        </p:nvSpPr>
        <p:spPr>
          <a:xfrm rot="10800000">
            <a:off x="6330916" y="2539151"/>
            <a:ext cx="166457" cy="2018342"/>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80" name="TextBox 79">
            <a:extLst>
              <a:ext uri="{FF2B5EF4-FFF2-40B4-BE49-F238E27FC236}">
                <a16:creationId xmlns:a16="http://schemas.microsoft.com/office/drawing/2014/main" id="{52C969E7-A8E5-4588-809E-E555C2BF65DA}"/>
              </a:ext>
            </a:extLst>
          </p:cNvPr>
          <p:cNvSpPr txBox="1"/>
          <p:nvPr/>
        </p:nvSpPr>
        <p:spPr>
          <a:xfrm>
            <a:off x="1136847" y="3746943"/>
            <a:ext cx="1751937" cy="276999"/>
          </a:xfrm>
          <a:prstGeom prst="rect">
            <a:avLst/>
          </a:prstGeom>
          <a:noFill/>
        </p:spPr>
        <p:txBody>
          <a:bodyPr wrap="square" rtlCol="0">
            <a:spAutoFit/>
          </a:bodyPr>
          <a:lstStyle/>
          <a:p>
            <a:pPr algn="ctr"/>
            <a:r>
              <a:rPr lang="en-GB" sz="1200" dirty="0">
                <a:latin typeface="Candara" panose="020E0502030303020204" pitchFamily="34" charset="0"/>
              </a:rPr>
              <a:t>Optimisation techniques</a:t>
            </a:r>
          </a:p>
        </p:txBody>
      </p:sp>
      <p:sp>
        <p:nvSpPr>
          <p:cNvPr id="81" name="TextBox 80">
            <a:extLst>
              <a:ext uri="{FF2B5EF4-FFF2-40B4-BE49-F238E27FC236}">
                <a16:creationId xmlns:a16="http://schemas.microsoft.com/office/drawing/2014/main" id="{56F71E64-6A54-4767-9C3F-27A915D0D628}"/>
              </a:ext>
            </a:extLst>
          </p:cNvPr>
          <p:cNvSpPr txBox="1"/>
          <p:nvPr/>
        </p:nvSpPr>
        <p:spPr>
          <a:xfrm>
            <a:off x="8124113" y="1954877"/>
            <a:ext cx="831593" cy="400110"/>
          </a:xfrm>
          <a:prstGeom prst="rect">
            <a:avLst/>
          </a:prstGeom>
          <a:noFill/>
        </p:spPr>
        <p:txBody>
          <a:bodyPr wrap="square" rtlCol="0">
            <a:spAutoFit/>
          </a:bodyPr>
          <a:lstStyle/>
          <a:p>
            <a:pPr algn="ctr"/>
            <a:r>
              <a:rPr lang="en-GB" sz="1000" dirty="0" err="1">
                <a:latin typeface="Candara" panose="020E0502030303020204" pitchFamily="34" charset="0"/>
              </a:rPr>
              <a:t>QoE</a:t>
            </a:r>
            <a:endParaRPr lang="en-GB" sz="1000" dirty="0">
              <a:latin typeface="Candara" panose="020E0502030303020204" pitchFamily="34" charset="0"/>
            </a:endParaRPr>
          </a:p>
          <a:p>
            <a:pPr algn="ctr"/>
            <a:r>
              <a:rPr lang="en-GB" sz="1000" dirty="0">
                <a:latin typeface="Candara" panose="020E0502030303020204" pitchFamily="34" charset="0"/>
              </a:rPr>
              <a:t>analyser</a:t>
            </a:r>
          </a:p>
        </p:txBody>
      </p:sp>
      <p:sp>
        <p:nvSpPr>
          <p:cNvPr id="82" name="TextBox 81">
            <a:extLst>
              <a:ext uri="{FF2B5EF4-FFF2-40B4-BE49-F238E27FC236}">
                <a16:creationId xmlns:a16="http://schemas.microsoft.com/office/drawing/2014/main" id="{F6505964-028B-467F-8242-8F15DFBD3522}"/>
              </a:ext>
            </a:extLst>
          </p:cNvPr>
          <p:cNvSpPr txBox="1"/>
          <p:nvPr/>
        </p:nvSpPr>
        <p:spPr>
          <a:xfrm>
            <a:off x="5694875" y="1508627"/>
            <a:ext cx="1751937" cy="276999"/>
          </a:xfrm>
          <a:prstGeom prst="rect">
            <a:avLst/>
          </a:prstGeom>
          <a:noFill/>
        </p:spPr>
        <p:txBody>
          <a:bodyPr wrap="square" rtlCol="0">
            <a:spAutoFit/>
          </a:bodyPr>
          <a:lstStyle/>
          <a:p>
            <a:pPr algn="ctr"/>
            <a:r>
              <a:rPr lang="en-GB" sz="1200" dirty="0">
                <a:latin typeface="Candara" panose="020E0502030303020204" pitchFamily="34" charset="0"/>
              </a:rPr>
              <a:t>User’s devices</a:t>
            </a:r>
          </a:p>
        </p:txBody>
      </p:sp>
      <p:sp>
        <p:nvSpPr>
          <p:cNvPr id="83" name="TextBox 82">
            <a:extLst>
              <a:ext uri="{FF2B5EF4-FFF2-40B4-BE49-F238E27FC236}">
                <a16:creationId xmlns:a16="http://schemas.microsoft.com/office/drawing/2014/main" id="{E351D0F3-9D5C-448E-9338-11782368936B}"/>
              </a:ext>
            </a:extLst>
          </p:cNvPr>
          <p:cNvSpPr txBox="1"/>
          <p:nvPr/>
        </p:nvSpPr>
        <p:spPr>
          <a:xfrm rot="16200000">
            <a:off x="5761950" y="3458575"/>
            <a:ext cx="1617785" cy="323165"/>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500" i="1" dirty="0">
                <a:solidFill>
                  <a:schemeClr val="accent1"/>
                </a:solidFill>
                <a:latin typeface="Arial" panose="020B0604020202020204" pitchFamily="34" charset="0"/>
                <a:cs typeface="Arial" panose="020B0604020202020204" pitchFamily="34" charset="0"/>
              </a:rPr>
              <a:t>Is consumed by</a:t>
            </a:r>
          </a:p>
        </p:txBody>
      </p:sp>
      <p:sp>
        <p:nvSpPr>
          <p:cNvPr id="84" name="Down Arrow 163">
            <a:extLst>
              <a:ext uri="{FF2B5EF4-FFF2-40B4-BE49-F238E27FC236}">
                <a16:creationId xmlns:a16="http://schemas.microsoft.com/office/drawing/2014/main" id="{856B5BD8-211E-4289-B1CB-9815FEFECF48}"/>
              </a:ext>
            </a:extLst>
          </p:cNvPr>
          <p:cNvSpPr/>
          <p:nvPr/>
        </p:nvSpPr>
        <p:spPr>
          <a:xfrm rot="5400000">
            <a:off x="4368397" y="473966"/>
            <a:ext cx="166457" cy="2592000"/>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85" name="TextBox 84">
            <a:extLst>
              <a:ext uri="{FF2B5EF4-FFF2-40B4-BE49-F238E27FC236}">
                <a16:creationId xmlns:a16="http://schemas.microsoft.com/office/drawing/2014/main" id="{926B3725-F963-43D4-A708-149AD93286B2}"/>
              </a:ext>
            </a:extLst>
          </p:cNvPr>
          <p:cNvSpPr txBox="1"/>
          <p:nvPr/>
        </p:nvSpPr>
        <p:spPr>
          <a:xfrm>
            <a:off x="3017337" y="1375562"/>
            <a:ext cx="2907864" cy="307777"/>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400" i="1" dirty="0">
                <a:solidFill>
                  <a:schemeClr val="accent1"/>
                </a:solidFill>
                <a:latin typeface="Arial" panose="020B0604020202020204" pitchFamily="34" charset="0"/>
                <a:cs typeface="Arial" panose="020B0604020202020204" pitchFamily="34" charset="0"/>
              </a:rPr>
              <a:t>KPIs (Delay, Jitter, Bandwidth etc.)</a:t>
            </a:r>
          </a:p>
        </p:txBody>
      </p:sp>
      <p:cxnSp>
        <p:nvCxnSpPr>
          <p:cNvPr id="86" name="Straight Arrow Connector 168">
            <a:extLst>
              <a:ext uri="{FF2B5EF4-FFF2-40B4-BE49-F238E27FC236}">
                <a16:creationId xmlns:a16="http://schemas.microsoft.com/office/drawing/2014/main" id="{F208B2EA-89AB-4D2A-9EF2-151EED0CA9D7}"/>
              </a:ext>
            </a:extLst>
          </p:cNvPr>
          <p:cNvCxnSpPr>
            <a:stCxn id="19" idx="3"/>
            <a:endCxn id="75" idx="1"/>
          </p:cNvCxnSpPr>
          <p:nvPr/>
        </p:nvCxnSpPr>
        <p:spPr>
          <a:xfrm>
            <a:off x="5814551" y="4481186"/>
            <a:ext cx="461141" cy="614528"/>
          </a:xfrm>
          <a:prstGeom prst="straightConnector1">
            <a:avLst/>
          </a:prstGeom>
          <a:ln>
            <a:solidFill>
              <a:schemeClr val="tx1">
                <a:lumMod val="60000"/>
                <a:lumOff val="40000"/>
              </a:schemeClr>
            </a:solidFill>
            <a:prstDash val="lgDash"/>
            <a:tailEnd type="triangle"/>
          </a:ln>
        </p:spPr>
        <p:style>
          <a:lnRef idx="1">
            <a:schemeClr val="accent1"/>
          </a:lnRef>
          <a:fillRef idx="0">
            <a:schemeClr val="accent1"/>
          </a:fillRef>
          <a:effectRef idx="0">
            <a:schemeClr val="accent1"/>
          </a:effectRef>
          <a:fontRef idx="minor">
            <a:schemeClr val="tx1"/>
          </a:fontRef>
        </p:style>
      </p:cxnSp>
      <p:sp>
        <p:nvSpPr>
          <p:cNvPr id="87" name="Rounded Rectangle 80">
            <a:extLst>
              <a:ext uri="{FF2B5EF4-FFF2-40B4-BE49-F238E27FC236}">
                <a16:creationId xmlns:a16="http://schemas.microsoft.com/office/drawing/2014/main" id="{40ABB72E-F261-4636-8ED3-28C43A374B99}"/>
              </a:ext>
            </a:extLst>
          </p:cNvPr>
          <p:cNvSpPr/>
          <p:nvPr/>
        </p:nvSpPr>
        <p:spPr>
          <a:xfrm>
            <a:off x="1" y="1911515"/>
            <a:ext cx="1000363" cy="758558"/>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sp>
        <p:nvSpPr>
          <p:cNvPr id="88" name="TextBox 87">
            <a:extLst>
              <a:ext uri="{FF2B5EF4-FFF2-40B4-BE49-F238E27FC236}">
                <a16:creationId xmlns:a16="http://schemas.microsoft.com/office/drawing/2014/main" id="{18152E62-C78E-4090-BB62-4369AA4218A2}"/>
              </a:ext>
            </a:extLst>
          </p:cNvPr>
          <p:cNvSpPr txBox="1"/>
          <p:nvPr/>
        </p:nvSpPr>
        <p:spPr>
          <a:xfrm>
            <a:off x="62198" y="1966513"/>
            <a:ext cx="955374" cy="646331"/>
          </a:xfrm>
          <a:prstGeom prst="rect">
            <a:avLst/>
          </a:prstGeom>
          <a:noFill/>
        </p:spPr>
        <p:txBody>
          <a:bodyPr wrap="square" rtlCol="0">
            <a:spAutoFit/>
          </a:bodyPr>
          <a:lstStyle/>
          <a:p>
            <a:pPr algn="ctr"/>
            <a:r>
              <a:rPr lang="en-GB" sz="1200" dirty="0">
                <a:latin typeface="Candara" panose="020E0502030303020204" pitchFamily="34" charset="0"/>
              </a:rPr>
              <a:t>Machine learning</a:t>
            </a:r>
          </a:p>
          <a:p>
            <a:pPr algn="ctr"/>
            <a:r>
              <a:rPr lang="en-GB" sz="1200" dirty="0">
                <a:latin typeface="Candara" panose="020E0502030303020204" pitchFamily="34" charset="0"/>
              </a:rPr>
              <a:t>algorithm s </a:t>
            </a:r>
          </a:p>
        </p:txBody>
      </p:sp>
      <p:sp>
        <p:nvSpPr>
          <p:cNvPr id="89" name="TextBox 88">
            <a:extLst>
              <a:ext uri="{FF2B5EF4-FFF2-40B4-BE49-F238E27FC236}">
                <a16:creationId xmlns:a16="http://schemas.microsoft.com/office/drawing/2014/main" id="{7885A150-382A-4D96-AE32-3E10E4D3F15E}"/>
              </a:ext>
            </a:extLst>
          </p:cNvPr>
          <p:cNvSpPr txBox="1"/>
          <p:nvPr/>
        </p:nvSpPr>
        <p:spPr>
          <a:xfrm>
            <a:off x="3359354" y="1887524"/>
            <a:ext cx="2455197" cy="323165"/>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500" i="1" dirty="0" err="1">
                <a:solidFill>
                  <a:schemeClr val="accent1"/>
                </a:solidFill>
                <a:latin typeface="Arial" panose="020B0604020202020204" pitchFamily="34" charset="0"/>
                <a:cs typeface="Arial" panose="020B0604020202020204" pitchFamily="34" charset="0"/>
              </a:rPr>
              <a:t>QoE</a:t>
            </a:r>
            <a:r>
              <a:rPr lang="en-GB" sz="1500" i="1" dirty="0">
                <a:solidFill>
                  <a:schemeClr val="accent1"/>
                </a:solidFill>
                <a:latin typeface="Arial" panose="020B0604020202020204" pitchFamily="34" charset="0"/>
                <a:cs typeface="Arial" panose="020B0604020202020204" pitchFamily="34" charset="0"/>
              </a:rPr>
              <a:t> level report </a:t>
            </a:r>
          </a:p>
        </p:txBody>
      </p:sp>
      <p:sp>
        <p:nvSpPr>
          <p:cNvPr id="90" name="Down Arrow 138">
            <a:extLst>
              <a:ext uri="{FF2B5EF4-FFF2-40B4-BE49-F238E27FC236}">
                <a16:creationId xmlns:a16="http://schemas.microsoft.com/office/drawing/2014/main" id="{CCB3517D-EDEC-431F-8D82-A8D4EE101102}"/>
              </a:ext>
            </a:extLst>
          </p:cNvPr>
          <p:cNvSpPr/>
          <p:nvPr/>
        </p:nvSpPr>
        <p:spPr>
          <a:xfrm rot="-2460000">
            <a:off x="929919" y="2618995"/>
            <a:ext cx="97308" cy="370559"/>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91" name="Down Arrow 137">
            <a:extLst>
              <a:ext uri="{FF2B5EF4-FFF2-40B4-BE49-F238E27FC236}">
                <a16:creationId xmlns:a16="http://schemas.microsoft.com/office/drawing/2014/main" id="{09A3F893-D349-4501-962F-B618CAD7398D}"/>
              </a:ext>
            </a:extLst>
          </p:cNvPr>
          <p:cNvSpPr/>
          <p:nvPr/>
        </p:nvSpPr>
        <p:spPr>
          <a:xfrm rot="2460000">
            <a:off x="957000" y="1605941"/>
            <a:ext cx="121144" cy="374707"/>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365348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580780" y="643960"/>
            <a:ext cx="7993377" cy="567674"/>
          </a:xfrm>
        </p:spPr>
        <p:txBody>
          <a:bodyPr>
            <a:normAutofit/>
          </a:bodyPr>
          <a:lstStyle/>
          <a:p>
            <a:r>
              <a:rPr lang="en-US" dirty="0" err="1"/>
              <a:t>QoE-QoS</a:t>
            </a:r>
            <a:r>
              <a:rPr lang="en-US" dirty="0"/>
              <a:t> estimation model </a:t>
            </a:r>
            <a:r>
              <a:rPr lang="en-US" dirty="0" smtClean="0"/>
              <a:t> </a:t>
            </a:r>
            <a:r>
              <a:rPr lang="en-US" dirty="0"/>
              <a:t>– </a:t>
            </a:r>
            <a:r>
              <a:rPr lang="en-US" dirty="0" smtClean="0"/>
              <a:t> </a:t>
            </a:r>
            <a:r>
              <a:rPr lang="en-US" dirty="0" err="1" smtClean="0"/>
              <a:t>Algorythm</a:t>
            </a:r>
            <a:endParaRPr lang="en-GB" dirty="0"/>
          </a:p>
        </p:txBody>
      </p:sp>
      <p:sp>
        <p:nvSpPr>
          <p:cNvPr id="39" name="TextBox 38">
            <a:extLst>
              <a:ext uri="{FF2B5EF4-FFF2-40B4-BE49-F238E27FC236}">
                <a16:creationId xmlns:a16="http://schemas.microsoft.com/office/drawing/2014/main" id="{AF86C5B6-D955-459D-8493-37EBD8E3F86E}"/>
              </a:ext>
            </a:extLst>
          </p:cNvPr>
          <p:cNvSpPr txBox="1"/>
          <p:nvPr/>
        </p:nvSpPr>
        <p:spPr>
          <a:xfrm>
            <a:off x="1295456" y="1691582"/>
            <a:ext cx="1617785" cy="323165"/>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500" i="1" dirty="0">
                <a:solidFill>
                  <a:schemeClr val="accent1"/>
                </a:solidFill>
                <a:latin typeface="Arial" panose="020B0604020202020204" pitchFamily="34" charset="0"/>
                <a:cs typeface="Arial" panose="020B0604020202020204" pitchFamily="34" charset="0"/>
              </a:rPr>
              <a:t>Measurements</a:t>
            </a:r>
          </a:p>
        </p:txBody>
      </p:sp>
      <p:sp>
        <p:nvSpPr>
          <p:cNvPr id="41" name="Rounded Rectangle 80">
            <a:extLst>
              <a:ext uri="{FF2B5EF4-FFF2-40B4-BE49-F238E27FC236}">
                <a16:creationId xmlns:a16="http://schemas.microsoft.com/office/drawing/2014/main" id="{8448A450-A736-44CA-B8CA-09DB5C8A5D57}"/>
              </a:ext>
            </a:extLst>
          </p:cNvPr>
          <p:cNvSpPr/>
          <p:nvPr/>
        </p:nvSpPr>
        <p:spPr>
          <a:xfrm>
            <a:off x="1405084" y="2168885"/>
            <a:ext cx="1258524" cy="900106"/>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400" b="1" dirty="0">
                <a:solidFill>
                  <a:schemeClr val="bg1">
                    <a:lumMod val="10000"/>
                  </a:schemeClr>
                </a:solidFill>
                <a:latin typeface="Candara" panose="020E0502030303020204" pitchFamily="34" charset="0"/>
              </a:rPr>
              <a:t>Data collector</a:t>
            </a:r>
          </a:p>
        </p:txBody>
      </p:sp>
      <p:sp>
        <p:nvSpPr>
          <p:cNvPr id="42" name="Rounded Rectangle 80">
            <a:extLst>
              <a:ext uri="{FF2B5EF4-FFF2-40B4-BE49-F238E27FC236}">
                <a16:creationId xmlns:a16="http://schemas.microsoft.com/office/drawing/2014/main" id="{59DDEA12-8AA0-4E9E-ADDC-ABEC706F1331}"/>
              </a:ext>
            </a:extLst>
          </p:cNvPr>
          <p:cNvSpPr/>
          <p:nvPr/>
        </p:nvSpPr>
        <p:spPr>
          <a:xfrm>
            <a:off x="1416295" y="3188346"/>
            <a:ext cx="1258524" cy="378409"/>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200" b="1" dirty="0">
                <a:solidFill>
                  <a:schemeClr val="bg1">
                    <a:lumMod val="10000"/>
                  </a:schemeClr>
                </a:solidFill>
                <a:latin typeface="Candara" panose="020E0502030303020204" pitchFamily="34" charset="0"/>
              </a:rPr>
              <a:t>Measured KPIs</a:t>
            </a:r>
          </a:p>
        </p:txBody>
      </p:sp>
      <p:sp>
        <p:nvSpPr>
          <p:cNvPr id="43" name="Rounded Rectangle 80">
            <a:extLst>
              <a:ext uri="{FF2B5EF4-FFF2-40B4-BE49-F238E27FC236}">
                <a16:creationId xmlns:a16="http://schemas.microsoft.com/office/drawing/2014/main" id="{B120C066-9312-479B-B2E0-B89002675D1A}"/>
              </a:ext>
            </a:extLst>
          </p:cNvPr>
          <p:cNvSpPr/>
          <p:nvPr/>
        </p:nvSpPr>
        <p:spPr>
          <a:xfrm>
            <a:off x="1443917" y="3674093"/>
            <a:ext cx="1258524" cy="378409"/>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r>
              <a:rPr lang="en-GB" sz="1200" b="1" dirty="0">
                <a:solidFill>
                  <a:schemeClr val="bg1">
                    <a:lumMod val="10000"/>
                  </a:schemeClr>
                </a:solidFill>
                <a:latin typeface="Candara" panose="020E0502030303020204" pitchFamily="34" charset="0"/>
              </a:rPr>
              <a:t>Measured KQIs</a:t>
            </a:r>
          </a:p>
        </p:txBody>
      </p:sp>
      <p:sp>
        <p:nvSpPr>
          <p:cNvPr id="44" name="Rounded Rectangle 80">
            <a:extLst>
              <a:ext uri="{FF2B5EF4-FFF2-40B4-BE49-F238E27FC236}">
                <a16:creationId xmlns:a16="http://schemas.microsoft.com/office/drawing/2014/main" id="{88BE5459-77A8-44AD-9ED4-CD6EDFA82574}"/>
              </a:ext>
            </a:extLst>
          </p:cNvPr>
          <p:cNvSpPr/>
          <p:nvPr/>
        </p:nvSpPr>
        <p:spPr>
          <a:xfrm>
            <a:off x="3383688" y="2202420"/>
            <a:ext cx="1258524" cy="1877458"/>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a:p>
            <a:pPr algn="ctr"/>
            <a:r>
              <a:rPr lang="en-GB" sz="1200" b="1" dirty="0">
                <a:solidFill>
                  <a:schemeClr val="bg1">
                    <a:lumMod val="10000"/>
                  </a:schemeClr>
                </a:solidFill>
                <a:latin typeface="Candara" panose="020E0502030303020204" pitchFamily="34" charset="0"/>
              </a:rPr>
              <a:t>Establishing dependencies between KQIs (</a:t>
            </a:r>
            <a:r>
              <a:rPr lang="en-GB" sz="1200" b="1" dirty="0" err="1">
                <a:solidFill>
                  <a:schemeClr val="bg1">
                    <a:lumMod val="10000"/>
                  </a:schemeClr>
                </a:solidFill>
                <a:latin typeface="Candara" panose="020E0502030303020204" pitchFamily="34" charset="0"/>
              </a:rPr>
              <a:t>QoE</a:t>
            </a:r>
            <a:r>
              <a:rPr lang="en-GB" sz="1200" b="1" dirty="0">
                <a:solidFill>
                  <a:schemeClr val="bg1">
                    <a:lumMod val="10000"/>
                  </a:schemeClr>
                </a:solidFill>
                <a:latin typeface="Candara" panose="020E0502030303020204" pitchFamily="34" charset="0"/>
              </a:rPr>
              <a:t>) and KPIs (QoS)</a:t>
            </a:r>
          </a:p>
          <a:p>
            <a:pPr algn="ctr"/>
            <a:endParaRPr lang="en-GB" sz="1200" b="1" dirty="0">
              <a:solidFill>
                <a:schemeClr val="bg1">
                  <a:lumMod val="10000"/>
                </a:schemeClr>
              </a:solidFill>
              <a:latin typeface="Candara" panose="020E0502030303020204" pitchFamily="34" charset="0"/>
            </a:endParaRPr>
          </a:p>
          <a:p>
            <a:pPr algn="ctr"/>
            <a:r>
              <a:rPr lang="en-US" sz="1200" i="1" dirty="0">
                <a:solidFill>
                  <a:srgbClr val="1734E6"/>
                </a:solidFill>
              </a:rPr>
              <a:t>KQI=f(KPIs)</a:t>
            </a:r>
          </a:p>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p:txBody>
      </p:sp>
      <p:sp>
        <p:nvSpPr>
          <p:cNvPr id="45" name="Rounded Rectangle 27">
            <a:extLst>
              <a:ext uri="{FF2B5EF4-FFF2-40B4-BE49-F238E27FC236}">
                <a16:creationId xmlns:a16="http://schemas.microsoft.com/office/drawing/2014/main" id="{FC522F21-F3BC-489F-922F-765496F2DF4E}"/>
              </a:ext>
            </a:extLst>
          </p:cNvPr>
          <p:cNvSpPr/>
          <p:nvPr/>
        </p:nvSpPr>
        <p:spPr>
          <a:xfrm>
            <a:off x="1295456" y="2014747"/>
            <a:ext cx="1512168" cy="2216513"/>
          </a:xfrm>
          <a:prstGeom prst="roundRect">
            <a:avLst/>
          </a:prstGeom>
          <a:noFill/>
          <a:ln w="9525">
            <a:solidFill>
              <a:schemeClr val="tx2">
                <a:lumMod val="60000"/>
                <a:lumOff val="4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6" name="Rounded Rectangle 80">
            <a:extLst>
              <a:ext uri="{FF2B5EF4-FFF2-40B4-BE49-F238E27FC236}">
                <a16:creationId xmlns:a16="http://schemas.microsoft.com/office/drawing/2014/main" id="{AD28901A-B24B-49E1-B819-9BC00515B1AE}"/>
              </a:ext>
            </a:extLst>
          </p:cNvPr>
          <p:cNvSpPr/>
          <p:nvPr/>
        </p:nvSpPr>
        <p:spPr>
          <a:xfrm>
            <a:off x="5326613" y="2189358"/>
            <a:ext cx="1258524" cy="1877458"/>
          </a:xfrm>
          <a:prstGeom prst="roundRect">
            <a:avLst/>
          </a:prstGeom>
          <a:solidFill>
            <a:schemeClr val="accent1">
              <a:lumMod val="60000"/>
              <a:lumOff val="4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sz="1200" b="1" dirty="0">
              <a:solidFill>
                <a:schemeClr val="bg1">
                  <a:lumMod val="10000"/>
                </a:schemeClr>
              </a:solidFill>
              <a:latin typeface="Candara" panose="020E0502030303020204" pitchFamily="34" charset="0"/>
            </a:endParaRPr>
          </a:p>
          <a:p>
            <a:pPr algn="ctr"/>
            <a:r>
              <a:rPr lang="en-GB" sz="1200" b="1" dirty="0">
                <a:solidFill>
                  <a:schemeClr val="bg1">
                    <a:lumMod val="10000"/>
                  </a:schemeClr>
                </a:solidFill>
                <a:latin typeface="Candara" panose="020E0502030303020204" pitchFamily="34" charset="0"/>
              </a:rPr>
              <a:t>Comparison of estimated KQIs (</a:t>
            </a:r>
            <a:r>
              <a:rPr lang="en-GB" sz="1200" b="1" dirty="0" err="1">
                <a:solidFill>
                  <a:schemeClr val="bg1">
                    <a:lumMod val="10000"/>
                  </a:schemeClr>
                </a:solidFill>
                <a:latin typeface="Candara" panose="020E0502030303020204" pitchFamily="34" charset="0"/>
              </a:rPr>
              <a:t>QoE</a:t>
            </a:r>
            <a:r>
              <a:rPr lang="en-GB" sz="1200" b="1" dirty="0">
                <a:solidFill>
                  <a:schemeClr val="bg1">
                    <a:lumMod val="10000"/>
                  </a:schemeClr>
                </a:solidFill>
                <a:latin typeface="Candara" panose="020E0502030303020204" pitchFamily="34" charset="0"/>
              </a:rPr>
              <a:t>) with </a:t>
            </a:r>
            <a:r>
              <a:rPr lang="en-US" sz="1200" b="1" dirty="0">
                <a:solidFill>
                  <a:schemeClr val="bg1">
                    <a:lumMod val="10000"/>
                  </a:schemeClr>
                </a:solidFill>
                <a:latin typeface="Candara" panose="020E0502030303020204" pitchFamily="34" charset="0"/>
              </a:rPr>
              <a:t>allowable</a:t>
            </a:r>
            <a:r>
              <a:rPr lang="en-GB" sz="1200" b="1" dirty="0">
                <a:solidFill>
                  <a:schemeClr val="bg1">
                    <a:lumMod val="10000"/>
                  </a:schemeClr>
                </a:solidFill>
                <a:latin typeface="Candara" panose="020E0502030303020204" pitchFamily="34" charset="0"/>
              </a:rPr>
              <a:t>   </a:t>
            </a:r>
          </a:p>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a:p>
            <a:pPr algn="ctr"/>
            <a:endParaRPr lang="en-GB" sz="1200" b="1" dirty="0">
              <a:solidFill>
                <a:schemeClr val="bg1">
                  <a:lumMod val="10000"/>
                </a:schemeClr>
              </a:solidFill>
              <a:latin typeface="Candara" panose="020E0502030303020204" pitchFamily="34" charset="0"/>
            </a:endParaRPr>
          </a:p>
        </p:txBody>
      </p:sp>
      <p:graphicFrame>
        <p:nvGraphicFramePr>
          <p:cNvPr id="47" name="Объект 46">
            <a:extLst>
              <a:ext uri="{FF2B5EF4-FFF2-40B4-BE49-F238E27FC236}">
                <a16:creationId xmlns:a16="http://schemas.microsoft.com/office/drawing/2014/main" id="{2BB08FC6-2595-4EA4-B850-55B95CFE0ECA}"/>
              </a:ext>
            </a:extLst>
          </p:cNvPr>
          <p:cNvGraphicFramePr>
            <a:graphicFrameLocks noChangeAspect="1"/>
          </p:cNvGraphicFramePr>
          <p:nvPr>
            <p:extLst>
              <p:ext uri="{D42A27DB-BD31-4B8C-83A1-F6EECF244321}">
                <p14:modId xmlns:p14="http://schemas.microsoft.com/office/powerpoint/2010/main" val="14609910"/>
              </p:ext>
            </p:extLst>
          </p:nvPr>
        </p:nvGraphicFramePr>
        <p:xfrm>
          <a:off x="5389316" y="3278021"/>
          <a:ext cx="1133118" cy="396072"/>
        </p:xfrm>
        <a:graphic>
          <a:graphicData uri="http://schemas.openxmlformats.org/presentationml/2006/ole">
            <mc:AlternateContent xmlns:mc="http://schemas.openxmlformats.org/markup-compatibility/2006">
              <mc:Choice xmlns:v="urn:schemas-microsoft-com:vml" Requires="v">
                <p:oleObj spid="_x0000_s3121" name="Equation" r:id="rId3" imgW="1549080" imgH="545760" progId="Equation.DSMT4">
                  <p:embed/>
                </p:oleObj>
              </mc:Choice>
              <mc:Fallback>
                <p:oleObj name="Equation" r:id="rId3" imgW="1549080" imgH="545760" progId="Equation.DSMT4">
                  <p:embed/>
                  <p:pic>
                    <p:nvPicPr>
                      <p:cNvPr id="4" name="Объект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9316" y="3278021"/>
                        <a:ext cx="1133118" cy="396072"/>
                      </a:xfrm>
                      <a:prstGeom prst="rect">
                        <a:avLst/>
                      </a:prstGeom>
                      <a:noFill/>
                      <a:ln>
                        <a:noFill/>
                      </a:ln>
                    </p:spPr>
                  </p:pic>
                </p:oleObj>
              </mc:Fallback>
            </mc:AlternateContent>
          </a:graphicData>
        </a:graphic>
      </p:graphicFrame>
      <p:sp>
        <p:nvSpPr>
          <p:cNvPr id="50" name="Down Arrow 150">
            <a:extLst>
              <a:ext uri="{FF2B5EF4-FFF2-40B4-BE49-F238E27FC236}">
                <a16:creationId xmlns:a16="http://schemas.microsoft.com/office/drawing/2014/main" id="{8C11EE0F-0672-44AA-9F87-7069266BBE1B}"/>
              </a:ext>
            </a:extLst>
          </p:cNvPr>
          <p:cNvSpPr/>
          <p:nvPr/>
        </p:nvSpPr>
        <p:spPr>
          <a:xfrm rot="16200000">
            <a:off x="3007729" y="2850554"/>
            <a:ext cx="166458" cy="509126"/>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51" name="Down Arrow 150">
            <a:extLst>
              <a:ext uri="{FF2B5EF4-FFF2-40B4-BE49-F238E27FC236}">
                <a16:creationId xmlns:a16="http://schemas.microsoft.com/office/drawing/2014/main" id="{D8AD1953-014F-4856-9017-AE673655E8A6}"/>
              </a:ext>
            </a:extLst>
          </p:cNvPr>
          <p:cNvSpPr/>
          <p:nvPr/>
        </p:nvSpPr>
        <p:spPr>
          <a:xfrm rot="16200000">
            <a:off x="4905354" y="2776802"/>
            <a:ext cx="166458" cy="676059"/>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52" name="Down Arrow 150">
            <a:extLst>
              <a:ext uri="{FF2B5EF4-FFF2-40B4-BE49-F238E27FC236}">
                <a16:creationId xmlns:a16="http://schemas.microsoft.com/office/drawing/2014/main" id="{375822AB-940B-4294-A34C-465D30EA4242}"/>
              </a:ext>
            </a:extLst>
          </p:cNvPr>
          <p:cNvSpPr/>
          <p:nvPr/>
        </p:nvSpPr>
        <p:spPr>
          <a:xfrm rot="16200000" flipH="1">
            <a:off x="7058833" y="2600403"/>
            <a:ext cx="110080" cy="1057472"/>
          </a:xfrm>
          <a:prstGeom prst="downArrow">
            <a:avLst>
              <a:gd name="adj1" fmla="val 50000"/>
              <a:gd name="adj2" fmla="val 47024"/>
            </a:avLst>
          </a:prstGeom>
          <a:ln>
            <a:solidFill>
              <a:schemeClr val="accent1">
                <a:lumMod val="20000"/>
                <a:lumOff val="80000"/>
              </a:schemeClr>
            </a:solidFill>
          </a:ln>
        </p:spPr>
        <p:style>
          <a:lnRef idx="0">
            <a:schemeClr val="accent5"/>
          </a:lnRef>
          <a:fillRef idx="3">
            <a:schemeClr val="accent5"/>
          </a:fillRef>
          <a:effectRef idx="3">
            <a:schemeClr val="accent5"/>
          </a:effectRef>
          <a:fontRef idx="minor">
            <a:schemeClr val="lt1"/>
          </a:fontRef>
        </p:style>
        <p:txBody>
          <a:bodyPr rtlCol="0" anchor="ctr"/>
          <a:lstStyle/>
          <a:p>
            <a:pPr algn="ctr"/>
            <a:endParaRPr lang="en-GB"/>
          </a:p>
        </p:txBody>
      </p:sp>
      <p:sp>
        <p:nvSpPr>
          <p:cNvPr id="53" name="Прямоугольник 52">
            <a:extLst>
              <a:ext uri="{FF2B5EF4-FFF2-40B4-BE49-F238E27FC236}">
                <a16:creationId xmlns:a16="http://schemas.microsoft.com/office/drawing/2014/main" id="{5BCBD31C-12CF-40AD-A816-48DB82DC4A3E}"/>
              </a:ext>
            </a:extLst>
          </p:cNvPr>
          <p:cNvSpPr/>
          <p:nvPr/>
        </p:nvSpPr>
        <p:spPr>
          <a:xfrm>
            <a:off x="2877642" y="2797098"/>
            <a:ext cx="450764" cy="276999"/>
          </a:xfrm>
          <a:prstGeom prst="rect">
            <a:avLst/>
          </a:prstGeom>
        </p:spPr>
        <p:txBody>
          <a:bodyPr wrap="none">
            <a:spAutoFit/>
          </a:bodyPr>
          <a:lstStyle/>
          <a:p>
            <a:r>
              <a:rPr lang="en-US" sz="1200" i="1" dirty="0">
                <a:solidFill>
                  <a:srgbClr val="1734E6"/>
                </a:solidFill>
              </a:rPr>
              <a:t>KQI</a:t>
            </a:r>
            <a:endParaRPr lang="uk-UA" sz="1200" dirty="0"/>
          </a:p>
        </p:txBody>
      </p:sp>
      <p:sp>
        <p:nvSpPr>
          <p:cNvPr id="54" name="Прямоугольник 53">
            <a:extLst>
              <a:ext uri="{FF2B5EF4-FFF2-40B4-BE49-F238E27FC236}">
                <a16:creationId xmlns:a16="http://schemas.microsoft.com/office/drawing/2014/main" id="{1047EEBA-4623-40C7-BC69-636D8048A685}"/>
              </a:ext>
            </a:extLst>
          </p:cNvPr>
          <p:cNvSpPr/>
          <p:nvPr/>
        </p:nvSpPr>
        <p:spPr>
          <a:xfrm>
            <a:off x="2856239" y="3158666"/>
            <a:ext cx="433132" cy="276999"/>
          </a:xfrm>
          <a:prstGeom prst="rect">
            <a:avLst/>
          </a:prstGeom>
        </p:spPr>
        <p:txBody>
          <a:bodyPr wrap="none">
            <a:spAutoFit/>
          </a:bodyPr>
          <a:lstStyle/>
          <a:p>
            <a:r>
              <a:rPr lang="en-US" sz="1200" i="1" dirty="0">
                <a:solidFill>
                  <a:srgbClr val="1734E6"/>
                </a:solidFill>
              </a:rPr>
              <a:t>KPI</a:t>
            </a:r>
            <a:endParaRPr lang="uk-UA" sz="1200" dirty="0"/>
          </a:p>
        </p:txBody>
      </p:sp>
      <p:sp>
        <p:nvSpPr>
          <p:cNvPr id="55" name="Прямоугольник 54">
            <a:extLst>
              <a:ext uri="{FF2B5EF4-FFF2-40B4-BE49-F238E27FC236}">
                <a16:creationId xmlns:a16="http://schemas.microsoft.com/office/drawing/2014/main" id="{D7BB2514-3B28-4563-8809-BCDF612D5943}"/>
              </a:ext>
            </a:extLst>
          </p:cNvPr>
          <p:cNvSpPr/>
          <p:nvPr/>
        </p:nvSpPr>
        <p:spPr>
          <a:xfrm>
            <a:off x="4763201" y="2778532"/>
            <a:ext cx="450764" cy="276999"/>
          </a:xfrm>
          <a:prstGeom prst="rect">
            <a:avLst/>
          </a:prstGeom>
        </p:spPr>
        <p:txBody>
          <a:bodyPr wrap="none">
            <a:spAutoFit/>
          </a:bodyPr>
          <a:lstStyle/>
          <a:p>
            <a:r>
              <a:rPr lang="en-US" sz="1200" i="1" dirty="0">
                <a:solidFill>
                  <a:srgbClr val="1734E6"/>
                </a:solidFill>
              </a:rPr>
              <a:t>KQI</a:t>
            </a:r>
            <a:endParaRPr lang="uk-UA" sz="1200" dirty="0"/>
          </a:p>
        </p:txBody>
      </p:sp>
      <p:sp>
        <p:nvSpPr>
          <p:cNvPr id="56" name="Прямоугольник 55">
            <a:extLst>
              <a:ext uri="{FF2B5EF4-FFF2-40B4-BE49-F238E27FC236}">
                <a16:creationId xmlns:a16="http://schemas.microsoft.com/office/drawing/2014/main" id="{8DDF8D47-D4F7-4B4B-B047-B0086F9E93B2}"/>
              </a:ext>
            </a:extLst>
          </p:cNvPr>
          <p:cNvSpPr/>
          <p:nvPr/>
        </p:nvSpPr>
        <p:spPr>
          <a:xfrm>
            <a:off x="6845432" y="2822105"/>
            <a:ext cx="600356" cy="340734"/>
          </a:xfrm>
          <a:prstGeom prst="rect">
            <a:avLst/>
          </a:prstGeom>
        </p:spPr>
        <p:txBody>
          <a:bodyPr wrap="none">
            <a:spAutoFit/>
          </a:bodyPr>
          <a:lstStyle/>
          <a:p>
            <a:pPr algn="ctr">
              <a:lnSpc>
                <a:spcPct val="150000"/>
              </a:lnSpc>
            </a:pPr>
            <a:r>
              <a:rPr lang="en-US" sz="1200" i="1" dirty="0">
                <a:solidFill>
                  <a:srgbClr val="1734E6"/>
                </a:solidFill>
              </a:rPr>
              <a:t>Report</a:t>
            </a:r>
          </a:p>
        </p:txBody>
      </p:sp>
      <p:sp>
        <p:nvSpPr>
          <p:cNvPr id="57" name="TextBox 56">
            <a:extLst>
              <a:ext uri="{FF2B5EF4-FFF2-40B4-BE49-F238E27FC236}">
                <a16:creationId xmlns:a16="http://schemas.microsoft.com/office/drawing/2014/main" id="{E653B5A4-4290-4DC8-9521-AF3A970D7E75}"/>
              </a:ext>
            </a:extLst>
          </p:cNvPr>
          <p:cNvSpPr txBox="1"/>
          <p:nvPr/>
        </p:nvSpPr>
        <p:spPr>
          <a:xfrm>
            <a:off x="4031873" y="1691582"/>
            <a:ext cx="1617785" cy="323165"/>
          </a:xfrm>
          <a:prstGeom prst="rect">
            <a:avLst/>
          </a:prstGeom>
          <a:noFill/>
          <a:ln>
            <a:solidFill>
              <a:schemeClr val="accent1">
                <a:lumMod val="40000"/>
                <a:lumOff val="60000"/>
              </a:schemeClr>
            </a:solidFill>
          </a:ln>
          <a:effectLst>
            <a:softEdge rad="63500"/>
          </a:effectLst>
        </p:spPr>
        <p:txBody>
          <a:bodyPr wrap="square" rtlCol="0">
            <a:spAutoFit/>
          </a:bodyPr>
          <a:lstStyle/>
          <a:p>
            <a:pPr algn="ctr"/>
            <a:r>
              <a:rPr lang="en-GB" sz="1500" i="1" dirty="0">
                <a:solidFill>
                  <a:schemeClr val="accent1"/>
                </a:solidFill>
                <a:latin typeface="Arial" panose="020B0604020202020204" pitchFamily="34" charset="0"/>
                <a:cs typeface="Arial" panose="020B0604020202020204" pitchFamily="34" charset="0"/>
              </a:rPr>
              <a:t>Control</a:t>
            </a:r>
          </a:p>
        </p:txBody>
      </p:sp>
    </p:spTree>
    <p:extLst>
      <p:ext uri="{BB962C8B-B14F-4D97-AF65-F5344CB8AC3E}">
        <p14:creationId xmlns:p14="http://schemas.microsoft.com/office/powerpoint/2010/main" val="22304534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65346" y="315397"/>
            <a:ext cx="3270740" cy="3654175"/>
          </a:xfrm>
        </p:spPr>
        <p:txBody>
          <a:bodyPr>
            <a:normAutofit/>
          </a:bodyPr>
          <a:lstStyle/>
          <a:p>
            <a:r>
              <a:rPr lang="en-US" dirty="0"/>
              <a:t>Cellular network condition evaluation method working algorithm </a:t>
            </a:r>
            <a:br>
              <a:rPr lang="en-US" dirty="0"/>
            </a:br>
            <a:endParaRPr lang="uk-UA" dirty="0"/>
          </a:p>
        </p:txBody>
      </p:sp>
      <p:pic>
        <p:nvPicPr>
          <p:cNvPr id="100" name="Рисунок 99"/>
          <p:cNvPicPr>
            <a:picLocks noChangeAspect="1"/>
          </p:cNvPicPr>
          <p:nvPr/>
        </p:nvPicPr>
        <p:blipFill>
          <a:blip r:embed="rId2"/>
          <a:stretch>
            <a:fillRect/>
          </a:stretch>
        </p:blipFill>
        <p:spPr>
          <a:xfrm>
            <a:off x="3741866" y="132517"/>
            <a:ext cx="4918039" cy="6253949"/>
          </a:xfrm>
          <a:prstGeom prst="rect">
            <a:avLst/>
          </a:prstGeom>
        </p:spPr>
      </p:pic>
    </p:spTree>
    <p:extLst>
      <p:ext uri="{BB962C8B-B14F-4D97-AF65-F5344CB8AC3E}">
        <p14:creationId xmlns:p14="http://schemas.microsoft.com/office/powerpoint/2010/main" val="297954073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933450" y="474207"/>
            <a:ext cx="7018327" cy="567674"/>
          </a:xfrm>
        </p:spPr>
        <p:txBody>
          <a:bodyPr>
            <a:noAutofit/>
          </a:bodyPr>
          <a:lstStyle/>
          <a:p>
            <a:pPr algn="ctr"/>
            <a:r>
              <a:rPr lang="en-GB" sz="4000" dirty="0" smtClean="0">
                <a:solidFill>
                  <a:schemeClr val="accent1">
                    <a:lumMod val="50000"/>
                  </a:schemeClr>
                </a:solidFill>
                <a:effectLst>
                  <a:outerShdw blurRad="38100" dist="38100" dir="2700000" algn="tl">
                    <a:srgbClr val="000000">
                      <a:alpha val="43137"/>
                    </a:srgbClr>
                  </a:outerShdw>
                </a:effectLst>
                <a:latin typeface="Calibri Light" panose="020F0302020204030204" pitchFamily="34" charset="0"/>
              </a:rPr>
              <a:t>Development of cellular networks</a:t>
            </a:r>
            <a:endParaRPr lang="en-GB" sz="4000" dirty="0">
              <a:solidFill>
                <a:schemeClr val="accent1">
                  <a:lumMod val="50000"/>
                </a:schemeClr>
              </a:solidFill>
              <a:effectLst>
                <a:outerShdw blurRad="38100" dist="38100" dir="2700000" algn="tl">
                  <a:srgbClr val="000000">
                    <a:alpha val="43137"/>
                  </a:srgbClr>
                </a:outerShdw>
              </a:effectLst>
              <a:latin typeface="Calibri Light" panose="020F0302020204030204" pitchFamily="34" charset="0"/>
            </a:endParaRPr>
          </a:p>
        </p:txBody>
      </p:sp>
      <p:pic>
        <p:nvPicPr>
          <p:cNvPr id="2050" name="Picture 2" descr="Первые в мире мобильные телефоны | Журнал Популярная Механик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33616" y="1041881"/>
            <a:ext cx="2048387" cy="19843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howing Cellular Architecture of 1G [8] | Download Scientific Diagr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36640"/>
            <a:ext cx="3457811" cy="1270217"/>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a:extLst>
              <a:ext uri="{FF2B5EF4-FFF2-40B4-BE49-F238E27FC236}">
                <a16:creationId xmlns:a16="http://schemas.microsoft.com/office/drawing/2014/main" id="{BFE64772-6626-46F5-9FDD-7B58062A8AD6}"/>
              </a:ext>
            </a:extLst>
          </p:cNvPr>
          <p:cNvSpPr/>
          <p:nvPr/>
        </p:nvSpPr>
        <p:spPr>
          <a:xfrm>
            <a:off x="933450" y="2656924"/>
            <a:ext cx="2762250"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1G: AMPS, TACS, NMT </a:t>
            </a:r>
            <a:endParaRPr lang="en-US" b="1" dirty="0">
              <a:solidFill>
                <a:schemeClr val="accent1">
                  <a:lumMod val="50000"/>
                </a:schemeClr>
              </a:solidFill>
              <a:latin typeface="Calibri Light" panose="020F0302020204030204" pitchFamily="34" charset="0"/>
            </a:endParaRPr>
          </a:p>
        </p:txBody>
      </p:sp>
      <p:sp>
        <p:nvSpPr>
          <p:cNvPr id="10" name="Прямоугольник 9">
            <a:extLst>
              <a:ext uri="{FF2B5EF4-FFF2-40B4-BE49-F238E27FC236}">
                <a16:creationId xmlns:a16="http://schemas.microsoft.com/office/drawing/2014/main" id="{BFE64772-6626-46F5-9FDD-7B58062A8AD6}"/>
              </a:ext>
            </a:extLst>
          </p:cNvPr>
          <p:cNvSpPr/>
          <p:nvPr/>
        </p:nvSpPr>
        <p:spPr>
          <a:xfrm>
            <a:off x="5495882" y="3149530"/>
            <a:ext cx="1266868"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…1990…</a:t>
            </a:r>
            <a:endParaRPr lang="en-US" b="1" dirty="0">
              <a:solidFill>
                <a:schemeClr val="accent1">
                  <a:lumMod val="50000"/>
                </a:schemeClr>
              </a:solidFill>
              <a:latin typeface="Calibri Light" panose="020F0302020204030204" pitchFamily="34" charset="0"/>
            </a:endParaRPr>
          </a:p>
        </p:txBody>
      </p:sp>
      <p:pic>
        <p:nvPicPr>
          <p:cNvPr id="2054" name="Picture 6" descr="Мои первые телефоны - ЯПлакалъ"/>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5335" y="1422001"/>
            <a:ext cx="1461270" cy="146127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ow GSM works ? - GeeksforGee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20618" y="1162585"/>
            <a:ext cx="3417397" cy="1618325"/>
          </a:xfrm>
          <a:prstGeom prst="rect">
            <a:avLst/>
          </a:prstGeom>
          <a:noFill/>
          <a:extLst>
            <a:ext uri="{909E8E84-426E-40DD-AFC4-6F175D3DCCD1}">
              <a14:hiddenFill xmlns:a14="http://schemas.microsoft.com/office/drawing/2010/main">
                <a:solidFill>
                  <a:srgbClr val="FFFFFF"/>
                </a:solidFill>
              </a14:hiddenFill>
            </a:ext>
          </a:extLst>
        </p:spPr>
      </p:pic>
      <p:sp>
        <p:nvSpPr>
          <p:cNvPr id="14" name="Прямоугольник 13">
            <a:extLst>
              <a:ext uri="{FF2B5EF4-FFF2-40B4-BE49-F238E27FC236}">
                <a16:creationId xmlns:a16="http://schemas.microsoft.com/office/drawing/2014/main" id="{BFE64772-6626-46F5-9FDD-7B58062A8AD6}"/>
              </a:ext>
            </a:extLst>
          </p:cNvPr>
          <p:cNvSpPr/>
          <p:nvPr/>
        </p:nvSpPr>
        <p:spPr>
          <a:xfrm>
            <a:off x="5145547" y="2698605"/>
            <a:ext cx="2762250"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2G: GSM, CDMA</a:t>
            </a:r>
            <a:endParaRPr lang="en-US" b="1" dirty="0">
              <a:solidFill>
                <a:schemeClr val="accent1">
                  <a:lumMod val="50000"/>
                </a:schemeClr>
              </a:solidFill>
              <a:latin typeface="Calibri Light" panose="020F0302020204030204" pitchFamily="34" charset="0"/>
            </a:endParaRPr>
          </a:p>
        </p:txBody>
      </p:sp>
      <p:sp>
        <p:nvSpPr>
          <p:cNvPr id="15" name="Прямоугольник 14">
            <a:extLst>
              <a:ext uri="{FF2B5EF4-FFF2-40B4-BE49-F238E27FC236}">
                <a16:creationId xmlns:a16="http://schemas.microsoft.com/office/drawing/2014/main" id="{BFE64772-6626-46F5-9FDD-7B58062A8AD6}"/>
              </a:ext>
            </a:extLst>
          </p:cNvPr>
          <p:cNvSpPr/>
          <p:nvPr/>
        </p:nvSpPr>
        <p:spPr>
          <a:xfrm>
            <a:off x="5893238" y="5908608"/>
            <a:ext cx="1266868"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…2010…</a:t>
            </a:r>
            <a:endParaRPr lang="en-US" b="1" dirty="0">
              <a:solidFill>
                <a:schemeClr val="accent1">
                  <a:lumMod val="50000"/>
                </a:schemeClr>
              </a:solidFill>
              <a:latin typeface="Calibri Light" panose="020F0302020204030204" pitchFamily="34" charset="0"/>
            </a:endParaRPr>
          </a:p>
        </p:txBody>
      </p:sp>
      <p:pic>
        <p:nvPicPr>
          <p:cNvPr id="2058" name="Picture 10" descr="3G Tutorials: Introduction to 3G (What is 3G - UMTS Technolog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869" y="3366984"/>
            <a:ext cx="3052822" cy="2301543"/>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Elari SafePhone: кнопочный 3G-телефон с сенсорным дисплеем и  GPS/LBS/WiFi-трекингом на Android | Mobile-review.com — Новости"/>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177312" y="3983133"/>
            <a:ext cx="1304691" cy="1562151"/>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All about LTE 4G: The Architecture of LTE Network and Working Princip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49825" y="4057514"/>
            <a:ext cx="3506145" cy="1466857"/>
          </a:xfrm>
          <a:prstGeom prst="rect">
            <a:avLst/>
          </a:prstGeom>
          <a:noFill/>
          <a:extLst>
            <a:ext uri="{909E8E84-426E-40DD-AFC4-6F175D3DCCD1}">
              <a14:hiddenFill xmlns:a14="http://schemas.microsoft.com/office/drawing/2010/main">
                <a:solidFill>
                  <a:srgbClr val="FFFFFF"/>
                </a:solidFill>
              </a14:hiddenFill>
            </a:ext>
          </a:extLst>
        </p:spPr>
      </p:pic>
      <p:sp>
        <p:nvSpPr>
          <p:cNvPr id="19" name="Прямоугольник 18">
            <a:extLst>
              <a:ext uri="{FF2B5EF4-FFF2-40B4-BE49-F238E27FC236}">
                <a16:creationId xmlns:a16="http://schemas.microsoft.com/office/drawing/2014/main" id="{BFE64772-6626-46F5-9FDD-7B58062A8AD6}"/>
              </a:ext>
            </a:extLst>
          </p:cNvPr>
          <p:cNvSpPr/>
          <p:nvPr/>
        </p:nvSpPr>
        <p:spPr>
          <a:xfrm>
            <a:off x="1800182" y="5961582"/>
            <a:ext cx="1266868"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…2002…</a:t>
            </a:r>
            <a:endParaRPr lang="en-US" b="1" dirty="0">
              <a:solidFill>
                <a:schemeClr val="accent1">
                  <a:lumMod val="50000"/>
                </a:schemeClr>
              </a:solidFill>
              <a:latin typeface="Calibri Light" panose="020F0302020204030204" pitchFamily="34" charset="0"/>
            </a:endParaRPr>
          </a:p>
        </p:txBody>
      </p:sp>
      <p:sp>
        <p:nvSpPr>
          <p:cNvPr id="20" name="Прямоугольник 19">
            <a:extLst>
              <a:ext uri="{FF2B5EF4-FFF2-40B4-BE49-F238E27FC236}">
                <a16:creationId xmlns:a16="http://schemas.microsoft.com/office/drawing/2014/main" id="{BFE64772-6626-46F5-9FDD-7B58062A8AD6}"/>
              </a:ext>
            </a:extLst>
          </p:cNvPr>
          <p:cNvSpPr/>
          <p:nvPr/>
        </p:nvSpPr>
        <p:spPr>
          <a:xfrm>
            <a:off x="1238291" y="5653673"/>
            <a:ext cx="2762250"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3G: WCDMA, UMTS</a:t>
            </a:r>
            <a:endParaRPr lang="en-US" b="1" dirty="0">
              <a:solidFill>
                <a:schemeClr val="accent1">
                  <a:lumMod val="50000"/>
                </a:schemeClr>
              </a:solidFill>
              <a:latin typeface="Calibri Light" panose="020F0302020204030204" pitchFamily="34" charset="0"/>
            </a:endParaRPr>
          </a:p>
        </p:txBody>
      </p:sp>
      <p:sp>
        <p:nvSpPr>
          <p:cNvPr id="21" name="Прямоугольник 20">
            <a:extLst>
              <a:ext uri="{FF2B5EF4-FFF2-40B4-BE49-F238E27FC236}">
                <a16:creationId xmlns:a16="http://schemas.microsoft.com/office/drawing/2014/main" id="{BFE64772-6626-46F5-9FDD-7B58062A8AD6}"/>
              </a:ext>
            </a:extLst>
          </p:cNvPr>
          <p:cNvSpPr/>
          <p:nvPr/>
        </p:nvSpPr>
        <p:spPr>
          <a:xfrm>
            <a:off x="5250333" y="5592250"/>
            <a:ext cx="2762250"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4G: LTE, WiMAX 2.0</a:t>
            </a:r>
            <a:endParaRPr lang="en-US" b="1" dirty="0">
              <a:solidFill>
                <a:schemeClr val="accent1">
                  <a:lumMod val="50000"/>
                </a:schemeClr>
              </a:solidFill>
              <a:latin typeface="Calibri Light" panose="020F0302020204030204" pitchFamily="34" charset="0"/>
            </a:endParaRPr>
          </a:p>
        </p:txBody>
      </p:sp>
      <p:sp>
        <p:nvSpPr>
          <p:cNvPr id="7" name="Прямоугольник 6">
            <a:extLst>
              <a:ext uri="{FF2B5EF4-FFF2-40B4-BE49-F238E27FC236}">
                <a16:creationId xmlns:a16="http://schemas.microsoft.com/office/drawing/2014/main" id="{BFE64772-6626-46F5-9FDD-7B58062A8AD6}"/>
              </a:ext>
            </a:extLst>
          </p:cNvPr>
          <p:cNvSpPr/>
          <p:nvPr/>
        </p:nvSpPr>
        <p:spPr>
          <a:xfrm>
            <a:off x="-139699" y="3136349"/>
            <a:ext cx="1219200" cy="369332"/>
          </a:xfrm>
          <a:prstGeom prst="rect">
            <a:avLst/>
          </a:prstGeom>
        </p:spPr>
        <p:txBody>
          <a:bodyPr wrap="square">
            <a:spAutoFit/>
          </a:bodyPr>
          <a:lstStyle/>
          <a:p>
            <a:pPr algn="just"/>
            <a:r>
              <a:rPr lang="en-US" b="1" dirty="0">
                <a:solidFill>
                  <a:schemeClr val="accent1">
                    <a:lumMod val="50000"/>
                  </a:schemeClr>
                </a:solidFill>
                <a:latin typeface="Calibri Light" panose="020F0302020204030204" pitchFamily="34" charset="0"/>
              </a:rPr>
              <a:t> </a:t>
            </a:r>
            <a:r>
              <a:rPr lang="en-US" b="1" dirty="0" smtClean="0">
                <a:solidFill>
                  <a:schemeClr val="accent1">
                    <a:lumMod val="50000"/>
                  </a:schemeClr>
                </a:solidFill>
                <a:latin typeface="Calibri Light" panose="020F0302020204030204" pitchFamily="34" charset="0"/>
              </a:rPr>
              <a:t>…1946...</a:t>
            </a:r>
            <a:endParaRPr lang="en-US" b="1" dirty="0">
              <a:solidFill>
                <a:schemeClr val="accent1">
                  <a:lumMod val="50000"/>
                </a:schemeClr>
              </a:solidFill>
              <a:latin typeface="Calibri Light" panose="020F0302020204030204" pitchFamily="34" charset="0"/>
            </a:endParaRPr>
          </a:p>
        </p:txBody>
      </p:sp>
      <p:sp>
        <p:nvSpPr>
          <p:cNvPr id="9" name="Прямоугольник 8">
            <a:extLst>
              <a:ext uri="{FF2B5EF4-FFF2-40B4-BE49-F238E27FC236}">
                <a16:creationId xmlns:a16="http://schemas.microsoft.com/office/drawing/2014/main" id="{BFE64772-6626-46F5-9FDD-7B58062A8AD6}"/>
              </a:ext>
            </a:extLst>
          </p:cNvPr>
          <p:cNvSpPr/>
          <p:nvPr/>
        </p:nvSpPr>
        <p:spPr>
          <a:xfrm>
            <a:off x="1987632" y="3149530"/>
            <a:ext cx="1263568" cy="369332"/>
          </a:xfrm>
          <a:prstGeom prst="rect">
            <a:avLst/>
          </a:prstGeom>
        </p:spPr>
        <p:txBody>
          <a:bodyPr wrap="square">
            <a:spAutoFit/>
          </a:bodyPr>
          <a:lstStyle/>
          <a:p>
            <a:pPr algn="just"/>
            <a:r>
              <a:rPr lang="en-US" b="1" dirty="0" smtClean="0">
                <a:solidFill>
                  <a:schemeClr val="accent1">
                    <a:lumMod val="50000"/>
                  </a:schemeClr>
                </a:solidFill>
                <a:latin typeface="Calibri Light" panose="020F0302020204030204" pitchFamily="34" charset="0"/>
              </a:rPr>
              <a:t>…1984…</a:t>
            </a:r>
            <a:endParaRPr lang="en-US" b="1" dirty="0">
              <a:solidFill>
                <a:schemeClr val="accent1">
                  <a:lumMod val="50000"/>
                </a:schemeClr>
              </a:solidFill>
              <a:latin typeface="Calibri Light" panose="020F0302020204030204" pitchFamily="34" charset="0"/>
            </a:endParaRPr>
          </a:p>
        </p:txBody>
      </p:sp>
    </p:spTree>
    <p:extLst>
      <p:ext uri="{BB962C8B-B14F-4D97-AF65-F5344CB8AC3E}">
        <p14:creationId xmlns:p14="http://schemas.microsoft.com/office/powerpoint/2010/main" val="34174612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E46DD59-EF16-46AF-BEED-DCD0663F6636}"/>
              </a:ext>
            </a:extLst>
          </p:cNvPr>
          <p:cNvSpPr>
            <a:spLocks noGrp="1"/>
          </p:cNvSpPr>
          <p:nvPr>
            <p:ph type="title"/>
          </p:nvPr>
        </p:nvSpPr>
        <p:spPr>
          <a:xfrm>
            <a:off x="297741" y="192903"/>
            <a:ext cx="6612527" cy="1107841"/>
          </a:xfrm>
        </p:spPr>
        <p:txBody>
          <a:bodyPr/>
          <a:lstStyle/>
          <a:p>
            <a:r>
              <a:rPr lang="en-US" dirty="0"/>
              <a:t>Which model to use?</a:t>
            </a:r>
          </a:p>
        </p:txBody>
      </p:sp>
      <p:graphicFrame>
        <p:nvGraphicFramePr>
          <p:cNvPr id="4" name="Таблица 3">
            <a:extLst>
              <a:ext uri="{FF2B5EF4-FFF2-40B4-BE49-F238E27FC236}">
                <a16:creationId xmlns:a16="http://schemas.microsoft.com/office/drawing/2014/main" id="{E95D0108-D0B0-4322-9326-44E0EEFEA071}"/>
              </a:ext>
            </a:extLst>
          </p:cNvPr>
          <p:cNvGraphicFramePr>
            <a:graphicFrameLocks noGrp="1"/>
          </p:cNvGraphicFramePr>
          <p:nvPr>
            <p:extLst>
              <p:ext uri="{D42A27DB-BD31-4B8C-83A1-F6EECF244321}">
                <p14:modId xmlns:p14="http://schemas.microsoft.com/office/powerpoint/2010/main" val="229105008"/>
              </p:ext>
            </p:extLst>
          </p:nvPr>
        </p:nvGraphicFramePr>
        <p:xfrm>
          <a:off x="5119318" y="1665187"/>
          <a:ext cx="3502049" cy="3910937"/>
        </p:xfrm>
        <a:graphic>
          <a:graphicData uri="http://schemas.openxmlformats.org/drawingml/2006/table">
            <a:tbl>
              <a:tblPr/>
              <a:tblGrid>
                <a:gridCol w="3502049">
                  <a:extLst>
                    <a:ext uri="{9D8B030D-6E8A-4147-A177-3AD203B41FA5}">
                      <a16:colId xmlns:a16="http://schemas.microsoft.com/office/drawing/2014/main" val="2863009750"/>
                    </a:ext>
                  </a:extLst>
                </a:gridCol>
              </a:tblGrid>
              <a:tr h="605668">
                <a:tc>
                  <a:txBody>
                    <a:bodyPr/>
                    <a:lstStyle/>
                    <a:p>
                      <a:pPr algn="ctr" fontAlgn="t"/>
                      <a:r>
                        <a:rPr lang="en-US" sz="1600" b="1" dirty="0">
                          <a:effectLst/>
                        </a:rPr>
                        <a:t>All KPIs (based on standards, past projects)</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013316412"/>
                  </a:ext>
                </a:extLst>
              </a:tr>
              <a:tr h="383984">
                <a:tc>
                  <a:txBody>
                    <a:bodyPr/>
                    <a:lstStyle/>
                    <a:p>
                      <a:pPr algn="ctr" fontAlgn="t"/>
                      <a:r>
                        <a:rPr lang="en-US" sz="1600" dirty="0">
                          <a:effectLst/>
                        </a:rPr>
                        <a:t>Latency</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608656544"/>
                  </a:ext>
                </a:extLst>
              </a:tr>
              <a:tr h="384985">
                <a:tc>
                  <a:txBody>
                    <a:bodyPr/>
                    <a:lstStyle/>
                    <a:p>
                      <a:pPr algn="ctr" fontAlgn="t"/>
                      <a:r>
                        <a:rPr lang="en-US" sz="1600" dirty="0">
                          <a:effectLst/>
                        </a:rPr>
                        <a:t>Throughput (DL, UL)</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926833225"/>
                  </a:ext>
                </a:extLst>
              </a:tr>
              <a:tr h="362048">
                <a:tc>
                  <a:txBody>
                    <a:bodyPr/>
                    <a:lstStyle/>
                    <a:p>
                      <a:pPr algn="ctr" fontAlgn="t"/>
                      <a:r>
                        <a:rPr lang="en-US" sz="1600" dirty="0">
                          <a:effectLst/>
                        </a:rPr>
                        <a:t>Reliability</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318875081"/>
                  </a:ext>
                </a:extLst>
              </a:tr>
              <a:tr h="362048">
                <a:tc>
                  <a:txBody>
                    <a:bodyPr/>
                    <a:lstStyle/>
                    <a:p>
                      <a:pPr algn="ctr" fontAlgn="t"/>
                      <a:r>
                        <a:rPr lang="en-US" sz="1600" dirty="0">
                          <a:effectLst/>
                        </a:rPr>
                        <a:t>Density</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492919007"/>
                  </a:ext>
                </a:extLst>
              </a:tr>
              <a:tr h="362048">
                <a:tc>
                  <a:txBody>
                    <a:bodyPr/>
                    <a:lstStyle/>
                    <a:p>
                      <a:pPr algn="ctr" fontAlgn="t"/>
                      <a:r>
                        <a:rPr lang="en-US" sz="1600">
                          <a:effectLst/>
                        </a:rPr>
                        <a:t>Mobility</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857790320"/>
                  </a:ext>
                </a:extLst>
              </a:tr>
              <a:tr h="362048">
                <a:tc>
                  <a:txBody>
                    <a:bodyPr/>
                    <a:lstStyle/>
                    <a:p>
                      <a:pPr algn="ctr" fontAlgn="t"/>
                      <a:r>
                        <a:rPr lang="en-US" sz="1600" dirty="0">
                          <a:effectLst/>
                        </a:rPr>
                        <a:t>Coverage</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171643453"/>
                  </a:ext>
                </a:extLst>
              </a:tr>
              <a:tr h="362048">
                <a:tc>
                  <a:txBody>
                    <a:bodyPr/>
                    <a:lstStyle/>
                    <a:p>
                      <a:pPr algn="ctr" fontAlgn="t"/>
                      <a:r>
                        <a:rPr lang="en-US" sz="1600" dirty="0">
                          <a:effectLst/>
                        </a:rPr>
                        <a:t>Slice deployment time</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2489481997"/>
                  </a:ext>
                </a:extLst>
              </a:tr>
              <a:tr h="362048">
                <a:tc>
                  <a:txBody>
                    <a:bodyPr/>
                    <a:lstStyle/>
                    <a:p>
                      <a:pPr algn="ctr" fontAlgn="t"/>
                      <a:r>
                        <a:rPr lang="en-US" sz="1600" dirty="0">
                          <a:effectLst/>
                        </a:rPr>
                        <a:t>Security</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1792674729"/>
                  </a:ext>
                </a:extLst>
              </a:tr>
              <a:tr h="362048">
                <a:tc>
                  <a:txBody>
                    <a:bodyPr/>
                    <a:lstStyle/>
                    <a:p>
                      <a:pPr algn="ctr" fontAlgn="t"/>
                      <a:r>
                        <a:rPr lang="en-US" sz="1600" dirty="0">
                          <a:effectLst/>
                        </a:rPr>
                        <a:t>Location accuracy</a:t>
                      </a:r>
                    </a:p>
                  </a:txBody>
                  <a:tcPr marL="84591" marR="84591" marT="59213" marB="5921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FF"/>
                    </a:solidFill>
                  </a:tcPr>
                </a:tc>
                <a:extLst>
                  <a:ext uri="{0D108BD9-81ED-4DB2-BD59-A6C34878D82A}">
                    <a16:rowId xmlns:a16="http://schemas.microsoft.com/office/drawing/2014/main" val="3799051675"/>
                  </a:ext>
                </a:extLst>
              </a:tr>
            </a:tbl>
          </a:graphicData>
        </a:graphic>
      </p:graphicFrame>
      <p:graphicFrame>
        <p:nvGraphicFramePr>
          <p:cNvPr id="5" name="Таблица 4">
            <a:extLst>
              <a:ext uri="{FF2B5EF4-FFF2-40B4-BE49-F238E27FC236}">
                <a16:creationId xmlns:a16="http://schemas.microsoft.com/office/drawing/2014/main" id="{7E1B4962-8366-49B5-ADE9-C4F2FE3125E6}"/>
              </a:ext>
            </a:extLst>
          </p:cNvPr>
          <p:cNvGraphicFramePr>
            <a:graphicFrameLocks noGrp="1"/>
          </p:cNvGraphicFramePr>
          <p:nvPr>
            <p:extLst>
              <p:ext uri="{D42A27DB-BD31-4B8C-83A1-F6EECF244321}">
                <p14:modId xmlns:p14="http://schemas.microsoft.com/office/powerpoint/2010/main" val="163010458"/>
              </p:ext>
            </p:extLst>
          </p:nvPr>
        </p:nvGraphicFramePr>
        <p:xfrm>
          <a:off x="297741" y="1481341"/>
          <a:ext cx="3715259" cy="4278630"/>
        </p:xfrm>
        <a:graphic>
          <a:graphicData uri="http://schemas.openxmlformats.org/drawingml/2006/table">
            <a:tbl>
              <a:tblPr>
                <a:tableStyleId>{5C22544A-7EE6-4342-B048-85BDC9FD1C3A}</a:tableStyleId>
              </a:tblPr>
              <a:tblGrid>
                <a:gridCol w="3715259">
                  <a:extLst>
                    <a:ext uri="{9D8B030D-6E8A-4147-A177-3AD203B41FA5}">
                      <a16:colId xmlns:a16="http://schemas.microsoft.com/office/drawing/2014/main" val="324942910"/>
                    </a:ext>
                  </a:extLst>
                </a:gridCol>
              </a:tblGrid>
              <a:tr h="209550">
                <a:tc>
                  <a:txBody>
                    <a:bodyPr/>
                    <a:lstStyle/>
                    <a:p>
                      <a:pPr algn="ctr" fontAlgn="b"/>
                      <a:r>
                        <a:rPr lang="en-US" sz="1600" b="1" u="none" strike="noStrike" dirty="0">
                          <a:effectLst/>
                        </a:rPr>
                        <a:t>Use case </a:t>
                      </a:r>
                      <a:r>
                        <a:rPr lang="en-US" sz="1600" b="1" u="none" strike="noStrike" dirty="0" err="1">
                          <a:effectLst/>
                        </a:rPr>
                        <a:t>QoE</a:t>
                      </a:r>
                      <a:endParaRPr lang="en-US" sz="1600" b="1"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937914042"/>
                  </a:ext>
                </a:extLst>
              </a:tr>
              <a:tr h="200025">
                <a:tc>
                  <a:txBody>
                    <a:bodyPr/>
                    <a:lstStyle/>
                    <a:p>
                      <a:pPr algn="ctr" rtl="0" fontAlgn="ctr"/>
                      <a:r>
                        <a:rPr lang="en-US" sz="1600" u="none" strike="noStrike" dirty="0">
                          <a:effectLst/>
                        </a:rPr>
                        <a:t>Augmented tourism experience</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19576793"/>
                  </a:ext>
                </a:extLst>
              </a:tr>
              <a:tr h="200025">
                <a:tc>
                  <a:txBody>
                    <a:bodyPr/>
                    <a:lstStyle/>
                    <a:p>
                      <a:pPr algn="ctr" fontAlgn="b"/>
                      <a:r>
                        <a:rPr lang="en-US" sz="1600" u="none" strike="noStrike" dirty="0">
                          <a:effectLst/>
                        </a:rPr>
                        <a:t>Telepresence</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10299994"/>
                  </a:ext>
                </a:extLst>
              </a:tr>
              <a:tr h="200025">
                <a:tc>
                  <a:txBody>
                    <a:bodyPr/>
                    <a:lstStyle/>
                    <a:p>
                      <a:pPr algn="ctr" fontAlgn="ctr"/>
                      <a:r>
                        <a:rPr lang="en-US" sz="1600" u="none" strike="noStrike" dirty="0">
                          <a:effectLst/>
                        </a:rPr>
                        <a:t>Robot-assisted museum guide</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37404262"/>
                  </a:ext>
                </a:extLst>
              </a:tr>
              <a:tr h="200025">
                <a:tc>
                  <a:txBody>
                    <a:bodyPr/>
                    <a:lstStyle/>
                    <a:p>
                      <a:pPr algn="ctr" fontAlgn="b"/>
                      <a:r>
                        <a:rPr lang="en-US" sz="1600" u="none" strike="noStrike" dirty="0">
                          <a:effectLst/>
                        </a:rPr>
                        <a:t>High quality video services </a:t>
                      </a:r>
                      <a:r>
                        <a:rPr lang="en-US" sz="1600" u="none" strike="noStrike" dirty="0" smtClean="0">
                          <a:effectLst/>
                        </a:rPr>
                        <a:t>distribution</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239169"/>
                  </a:ext>
                </a:extLst>
              </a:tr>
              <a:tr h="200025">
                <a:tc>
                  <a:txBody>
                    <a:bodyPr/>
                    <a:lstStyle/>
                    <a:p>
                      <a:pPr algn="ctr" fontAlgn="ctr"/>
                      <a:r>
                        <a:rPr lang="en-US" sz="1600" u="none" strike="noStrike" dirty="0">
                          <a:effectLst/>
                        </a:rPr>
                        <a:t>Remote and distributed video production</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42889275"/>
                  </a:ext>
                </a:extLst>
              </a:tr>
              <a:tr h="200025">
                <a:tc>
                  <a:txBody>
                    <a:bodyPr/>
                    <a:lstStyle/>
                    <a:p>
                      <a:pPr algn="ctr" fontAlgn="b"/>
                      <a:r>
                        <a:rPr lang="en-US" sz="1600" u="none" strike="noStrike" dirty="0">
                          <a:effectLst/>
                        </a:rPr>
                        <a:t>Remote health monitoring and emergency notification</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78930889"/>
                  </a:ext>
                </a:extLst>
              </a:tr>
              <a:tr h="200025">
                <a:tc>
                  <a:txBody>
                    <a:bodyPr/>
                    <a:lstStyle/>
                    <a:p>
                      <a:pPr algn="ctr" fontAlgn="b"/>
                      <a:r>
                        <a:rPr lang="en-US" sz="1600" u="none" strike="noStrike" dirty="0">
                          <a:effectLst/>
                        </a:rPr>
                        <a:t>Teleguidance for diagnosis and intervention support</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17012546"/>
                  </a:ext>
                </a:extLst>
              </a:tr>
              <a:tr h="200025">
                <a:tc>
                  <a:txBody>
                    <a:bodyPr/>
                    <a:lstStyle/>
                    <a:p>
                      <a:pPr algn="ctr" fontAlgn="b"/>
                      <a:r>
                        <a:rPr lang="en-US" sz="1600" u="none" strike="noStrike" dirty="0">
                          <a:effectLst/>
                        </a:rPr>
                        <a:t>Wireless operating room</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7531713"/>
                  </a:ext>
                </a:extLst>
              </a:tr>
              <a:tr h="200025">
                <a:tc>
                  <a:txBody>
                    <a:bodyPr/>
                    <a:lstStyle/>
                    <a:p>
                      <a:pPr algn="ctr" fontAlgn="b"/>
                      <a:r>
                        <a:rPr lang="en-US" sz="1600" u="none" strike="noStrike" dirty="0">
                          <a:effectLst/>
                        </a:rPr>
                        <a:t>Optimal ambulance routing</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16173613"/>
                  </a:ext>
                </a:extLst>
              </a:tr>
              <a:tr h="200025">
                <a:tc>
                  <a:txBody>
                    <a:bodyPr/>
                    <a:lstStyle/>
                    <a:p>
                      <a:pPr algn="ctr" fontAlgn="b"/>
                      <a:r>
                        <a:rPr lang="en-US" sz="1600" u="none" strike="noStrike" dirty="0">
                          <a:effectLst/>
                        </a:rPr>
                        <a:t>Smart airport parking management</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80307856"/>
                  </a:ext>
                </a:extLst>
              </a:tr>
              <a:tr h="200025">
                <a:tc>
                  <a:txBody>
                    <a:bodyPr/>
                    <a:lstStyle/>
                    <a:p>
                      <a:pPr algn="ctr" fontAlgn="ctr"/>
                      <a:r>
                        <a:rPr lang="en-US" sz="1600" u="none" strike="noStrike" dirty="0" smtClean="0">
                          <a:effectLst/>
                        </a:rPr>
                        <a:t>Video-enhanced </a:t>
                      </a:r>
                      <a:r>
                        <a:rPr lang="en-US" sz="1600" u="none" strike="noStrike" dirty="0">
                          <a:effectLst/>
                        </a:rPr>
                        <a:t>ground based moving vehicles </a:t>
                      </a:r>
                      <a:endParaRPr lang="en-US" sz="1600" b="0" i="0" u="none" strike="noStrike" dirty="0">
                        <a:solidFill>
                          <a:srgbClr val="000000"/>
                        </a:solidFill>
                        <a:effectLst/>
                        <a:latin typeface="Times New Roman" panose="02020603050405020304" pitchFamily="18" charset="0"/>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58247037"/>
                  </a:ext>
                </a:extLst>
              </a:tr>
              <a:tr h="200025">
                <a:tc>
                  <a:txBody>
                    <a:bodyPr/>
                    <a:lstStyle/>
                    <a:p>
                      <a:pPr algn="ctr" fontAlgn="b"/>
                      <a:r>
                        <a:rPr lang="en-US" sz="1600" u="none" strike="noStrike" dirty="0">
                          <a:effectLst/>
                        </a:rPr>
                        <a:t>Emergency airport evacuation</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1732545"/>
                  </a:ext>
                </a:extLst>
              </a:tr>
              <a:tr h="209550">
                <a:tc>
                  <a:txBody>
                    <a:bodyPr/>
                    <a:lstStyle/>
                    <a:p>
                      <a:pPr algn="ctr" fontAlgn="b"/>
                      <a:r>
                        <a:rPr lang="en-US" sz="1600" u="none" strike="noStrike" dirty="0">
                          <a:effectLst/>
                        </a:rPr>
                        <a:t>Excursion on an AR/VR-enhanced bus</a:t>
                      </a:r>
                      <a:endParaRPr lang="en-US" sz="1600" b="0" i="0" u="none" strike="noStrike" dirty="0">
                        <a:solidFill>
                          <a:srgbClr val="000000"/>
                        </a:solidFill>
                        <a:effectLst/>
                        <a:latin typeface="Times New Roman" panose="02020603050405020304" pitchFamily="18" charset="0"/>
                      </a:endParaRPr>
                    </a:p>
                  </a:txBody>
                  <a:tcPr marL="9525" marR="9525" marT="952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720250194"/>
                  </a:ext>
                </a:extLst>
              </a:tr>
            </a:tbl>
          </a:graphicData>
        </a:graphic>
      </p:graphicFrame>
      <p:cxnSp>
        <p:nvCxnSpPr>
          <p:cNvPr id="8" name="Прямая соединительная линия 7">
            <a:extLst>
              <a:ext uri="{FF2B5EF4-FFF2-40B4-BE49-F238E27FC236}">
                <a16:creationId xmlns:a16="http://schemas.microsoft.com/office/drawing/2014/main" id="{0E4AC138-9224-4941-96A3-83883A7B668D}"/>
              </a:ext>
            </a:extLst>
          </p:cNvPr>
          <p:cNvCxnSpPr>
            <a:cxnSpLocks/>
            <a:endCxn id="19" idx="2"/>
          </p:cNvCxnSpPr>
          <p:nvPr/>
        </p:nvCxnSpPr>
        <p:spPr>
          <a:xfrm>
            <a:off x="4013000" y="1872762"/>
            <a:ext cx="355679" cy="1858847"/>
          </a:xfrm>
          <a:prstGeom prst="line">
            <a:avLst/>
          </a:prstGeom>
        </p:spPr>
        <p:style>
          <a:lnRef idx="1">
            <a:schemeClr val="accent1"/>
          </a:lnRef>
          <a:fillRef idx="0">
            <a:schemeClr val="accent1"/>
          </a:fillRef>
          <a:effectRef idx="0">
            <a:schemeClr val="accent1"/>
          </a:effectRef>
          <a:fontRef idx="minor">
            <a:schemeClr val="tx1"/>
          </a:fontRef>
        </p:style>
      </p:cxnSp>
      <p:sp>
        <p:nvSpPr>
          <p:cNvPr id="19" name="Овал 18">
            <a:extLst>
              <a:ext uri="{FF2B5EF4-FFF2-40B4-BE49-F238E27FC236}">
                <a16:creationId xmlns:a16="http://schemas.microsoft.com/office/drawing/2014/main" id="{576484B5-4F4C-4DD2-A43F-CE83A488FB22}"/>
              </a:ext>
            </a:extLst>
          </p:cNvPr>
          <p:cNvSpPr/>
          <p:nvPr/>
        </p:nvSpPr>
        <p:spPr>
          <a:xfrm>
            <a:off x="4368679" y="3104918"/>
            <a:ext cx="343999" cy="125338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Прямая соединительная линия 22">
            <a:extLst>
              <a:ext uri="{FF2B5EF4-FFF2-40B4-BE49-F238E27FC236}">
                <a16:creationId xmlns:a16="http://schemas.microsoft.com/office/drawing/2014/main" id="{DD06EBE1-C263-4AB0-8B2C-34EDB55D5FE5}"/>
              </a:ext>
            </a:extLst>
          </p:cNvPr>
          <p:cNvCxnSpPr>
            <a:endCxn id="19" idx="2"/>
          </p:cNvCxnSpPr>
          <p:nvPr/>
        </p:nvCxnSpPr>
        <p:spPr>
          <a:xfrm>
            <a:off x="4013000" y="3235569"/>
            <a:ext cx="355679" cy="496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Прямая соединительная линия 24">
            <a:extLst>
              <a:ext uri="{FF2B5EF4-FFF2-40B4-BE49-F238E27FC236}">
                <a16:creationId xmlns:a16="http://schemas.microsoft.com/office/drawing/2014/main" id="{67C2BA5D-D150-4AE3-A367-A88104654E80}"/>
              </a:ext>
            </a:extLst>
          </p:cNvPr>
          <p:cNvCxnSpPr>
            <a:endCxn id="19" idx="2"/>
          </p:cNvCxnSpPr>
          <p:nvPr/>
        </p:nvCxnSpPr>
        <p:spPr>
          <a:xfrm>
            <a:off x="4013000" y="3711305"/>
            <a:ext cx="355679" cy="20304"/>
          </a:xfrm>
          <a:prstGeom prst="line">
            <a:avLst/>
          </a:prstGeom>
        </p:spPr>
        <p:style>
          <a:lnRef idx="1">
            <a:schemeClr val="accent1"/>
          </a:lnRef>
          <a:fillRef idx="0">
            <a:schemeClr val="accent1"/>
          </a:fillRef>
          <a:effectRef idx="0">
            <a:schemeClr val="accent1"/>
          </a:effectRef>
          <a:fontRef idx="minor">
            <a:schemeClr val="tx1"/>
          </a:fontRef>
        </p:style>
      </p:cxnSp>
      <p:cxnSp>
        <p:nvCxnSpPr>
          <p:cNvPr id="27" name="Прямая соединительная линия 26">
            <a:extLst>
              <a:ext uri="{FF2B5EF4-FFF2-40B4-BE49-F238E27FC236}">
                <a16:creationId xmlns:a16="http://schemas.microsoft.com/office/drawing/2014/main" id="{69DCB29F-2640-4C5E-940D-7068D047B95D}"/>
              </a:ext>
            </a:extLst>
          </p:cNvPr>
          <p:cNvCxnSpPr>
            <a:endCxn id="19" idx="2"/>
          </p:cNvCxnSpPr>
          <p:nvPr/>
        </p:nvCxnSpPr>
        <p:spPr>
          <a:xfrm flipV="1">
            <a:off x="4013000" y="3731609"/>
            <a:ext cx="355679" cy="347140"/>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Прямая соединительная линия 28">
            <a:extLst>
              <a:ext uri="{FF2B5EF4-FFF2-40B4-BE49-F238E27FC236}">
                <a16:creationId xmlns:a16="http://schemas.microsoft.com/office/drawing/2014/main" id="{3E072494-4D23-451E-89E2-6C95EC57EB44}"/>
              </a:ext>
            </a:extLst>
          </p:cNvPr>
          <p:cNvCxnSpPr>
            <a:endCxn id="19" idx="2"/>
          </p:cNvCxnSpPr>
          <p:nvPr/>
        </p:nvCxnSpPr>
        <p:spPr>
          <a:xfrm flipV="1">
            <a:off x="4013000" y="3731609"/>
            <a:ext cx="355679" cy="626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a:extLst>
              <a:ext uri="{FF2B5EF4-FFF2-40B4-BE49-F238E27FC236}">
                <a16:creationId xmlns:a16="http://schemas.microsoft.com/office/drawing/2014/main" id="{881981B2-408C-4D48-ADCC-BCDE8898C46C}"/>
              </a:ext>
            </a:extLst>
          </p:cNvPr>
          <p:cNvCxnSpPr>
            <a:stCxn id="19" idx="6"/>
          </p:cNvCxnSpPr>
          <p:nvPr/>
        </p:nvCxnSpPr>
        <p:spPr>
          <a:xfrm flipV="1">
            <a:off x="4712678" y="2470638"/>
            <a:ext cx="406640" cy="1260971"/>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Прямая соединительная линия 34">
            <a:extLst>
              <a:ext uri="{FF2B5EF4-FFF2-40B4-BE49-F238E27FC236}">
                <a16:creationId xmlns:a16="http://schemas.microsoft.com/office/drawing/2014/main" id="{E05B3C71-A799-4467-B2A6-7D34E6ADAF0D}"/>
              </a:ext>
            </a:extLst>
          </p:cNvPr>
          <p:cNvCxnSpPr>
            <a:stCxn id="19" idx="6"/>
          </p:cNvCxnSpPr>
          <p:nvPr/>
        </p:nvCxnSpPr>
        <p:spPr>
          <a:xfrm flipV="1">
            <a:off x="4712678" y="2822331"/>
            <a:ext cx="418323" cy="909278"/>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a:extLst>
              <a:ext uri="{FF2B5EF4-FFF2-40B4-BE49-F238E27FC236}">
                <a16:creationId xmlns:a16="http://schemas.microsoft.com/office/drawing/2014/main" id="{ACE227C1-739B-476C-B978-B6DA31C33B30}"/>
              </a:ext>
            </a:extLst>
          </p:cNvPr>
          <p:cNvCxnSpPr>
            <a:cxnSpLocks/>
            <a:stCxn id="19" idx="6"/>
          </p:cNvCxnSpPr>
          <p:nvPr/>
        </p:nvCxnSpPr>
        <p:spPr>
          <a:xfrm flipV="1">
            <a:off x="4712678" y="3235569"/>
            <a:ext cx="371471" cy="496040"/>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Прямая соединительная линия 39">
            <a:extLst>
              <a:ext uri="{FF2B5EF4-FFF2-40B4-BE49-F238E27FC236}">
                <a16:creationId xmlns:a16="http://schemas.microsoft.com/office/drawing/2014/main" id="{AC4457F7-F704-422E-9F26-F0F304D496CF}"/>
              </a:ext>
            </a:extLst>
          </p:cNvPr>
          <p:cNvCxnSpPr>
            <a:stCxn id="19" idx="6"/>
            <a:endCxn id="4" idx="1"/>
          </p:cNvCxnSpPr>
          <p:nvPr/>
        </p:nvCxnSpPr>
        <p:spPr>
          <a:xfrm flipV="1">
            <a:off x="4712678" y="3620655"/>
            <a:ext cx="406640" cy="110954"/>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Прямая соединительная линия 41">
            <a:extLst>
              <a:ext uri="{FF2B5EF4-FFF2-40B4-BE49-F238E27FC236}">
                <a16:creationId xmlns:a16="http://schemas.microsoft.com/office/drawing/2014/main" id="{8AD34AFC-CF39-4150-AACA-332D470FBE3B}"/>
              </a:ext>
            </a:extLst>
          </p:cNvPr>
          <p:cNvCxnSpPr>
            <a:stCxn id="19" idx="6"/>
          </p:cNvCxnSpPr>
          <p:nvPr/>
        </p:nvCxnSpPr>
        <p:spPr>
          <a:xfrm>
            <a:off x="4712678" y="3731609"/>
            <a:ext cx="418323" cy="172176"/>
          </a:xfrm>
          <a:prstGeom prst="line">
            <a:avLst/>
          </a:prstGeom>
        </p:spPr>
        <p:style>
          <a:lnRef idx="1">
            <a:schemeClr val="accent1"/>
          </a:lnRef>
          <a:fillRef idx="0">
            <a:schemeClr val="accent1"/>
          </a:fillRef>
          <a:effectRef idx="0">
            <a:schemeClr val="accent1"/>
          </a:effectRef>
          <a:fontRef idx="minor">
            <a:schemeClr val="tx1"/>
          </a:fontRef>
        </p:style>
      </p:cxnSp>
      <p:cxnSp>
        <p:nvCxnSpPr>
          <p:cNvPr id="44" name="Прямая соединительная линия 43">
            <a:extLst>
              <a:ext uri="{FF2B5EF4-FFF2-40B4-BE49-F238E27FC236}">
                <a16:creationId xmlns:a16="http://schemas.microsoft.com/office/drawing/2014/main" id="{B4057FFD-9DDB-4012-B6D0-7E5EA5FB3080}"/>
              </a:ext>
            </a:extLst>
          </p:cNvPr>
          <p:cNvCxnSpPr>
            <a:stCxn id="19" idx="6"/>
          </p:cNvCxnSpPr>
          <p:nvPr/>
        </p:nvCxnSpPr>
        <p:spPr>
          <a:xfrm>
            <a:off x="4712678" y="3731609"/>
            <a:ext cx="418323" cy="62669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a:extLst>
              <a:ext uri="{FF2B5EF4-FFF2-40B4-BE49-F238E27FC236}">
                <a16:creationId xmlns:a16="http://schemas.microsoft.com/office/drawing/2014/main" id="{8035AB93-84D0-44F7-8ADB-2656AB7109FD}"/>
              </a:ext>
            </a:extLst>
          </p:cNvPr>
          <p:cNvCxnSpPr>
            <a:stCxn id="19" idx="6"/>
          </p:cNvCxnSpPr>
          <p:nvPr/>
        </p:nvCxnSpPr>
        <p:spPr>
          <a:xfrm>
            <a:off x="4712678" y="3731609"/>
            <a:ext cx="418323" cy="981068"/>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a:extLst>
              <a:ext uri="{FF2B5EF4-FFF2-40B4-BE49-F238E27FC236}">
                <a16:creationId xmlns:a16="http://schemas.microsoft.com/office/drawing/2014/main" id="{98C47DF0-0E6B-4B1F-A896-59FE5B4A8080}"/>
              </a:ext>
            </a:extLst>
          </p:cNvPr>
          <p:cNvCxnSpPr>
            <a:stCxn id="19" idx="6"/>
          </p:cNvCxnSpPr>
          <p:nvPr/>
        </p:nvCxnSpPr>
        <p:spPr>
          <a:xfrm>
            <a:off x="4712678" y="3731609"/>
            <a:ext cx="418323" cy="1332760"/>
          </a:xfrm>
          <a:prstGeom prst="line">
            <a:avLst/>
          </a:prstGeom>
        </p:spPr>
        <p:style>
          <a:lnRef idx="1">
            <a:schemeClr val="accent1"/>
          </a:lnRef>
          <a:fillRef idx="0">
            <a:schemeClr val="accent1"/>
          </a:fillRef>
          <a:effectRef idx="0">
            <a:schemeClr val="accent1"/>
          </a:effectRef>
          <a:fontRef idx="minor">
            <a:schemeClr val="tx1"/>
          </a:fontRef>
        </p:style>
      </p:cxnSp>
      <p:cxnSp>
        <p:nvCxnSpPr>
          <p:cNvPr id="50" name="Прямая соединительная линия 49">
            <a:extLst>
              <a:ext uri="{FF2B5EF4-FFF2-40B4-BE49-F238E27FC236}">
                <a16:creationId xmlns:a16="http://schemas.microsoft.com/office/drawing/2014/main" id="{18156451-364B-4445-AD6A-54835A798523}"/>
              </a:ext>
            </a:extLst>
          </p:cNvPr>
          <p:cNvCxnSpPr>
            <a:stCxn id="19" idx="6"/>
          </p:cNvCxnSpPr>
          <p:nvPr/>
        </p:nvCxnSpPr>
        <p:spPr>
          <a:xfrm>
            <a:off x="4712678" y="3731609"/>
            <a:ext cx="406640" cy="1665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Прямая соединительная линия 52">
            <a:extLst>
              <a:ext uri="{FF2B5EF4-FFF2-40B4-BE49-F238E27FC236}">
                <a16:creationId xmlns:a16="http://schemas.microsoft.com/office/drawing/2014/main" id="{6DD0FE30-0D00-4DE1-AFFB-B652496ED9D8}"/>
              </a:ext>
            </a:extLst>
          </p:cNvPr>
          <p:cNvCxnSpPr>
            <a:endCxn id="19" idx="2"/>
          </p:cNvCxnSpPr>
          <p:nvPr/>
        </p:nvCxnSpPr>
        <p:spPr>
          <a:xfrm>
            <a:off x="4013000" y="2118946"/>
            <a:ext cx="355679" cy="161266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Прямая соединительная линия 54">
            <a:extLst>
              <a:ext uri="{FF2B5EF4-FFF2-40B4-BE49-F238E27FC236}">
                <a16:creationId xmlns:a16="http://schemas.microsoft.com/office/drawing/2014/main" id="{A5E3A682-485F-4611-B14A-37AC098E0ABE}"/>
              </a:ext>
            </a:extLst>
          </p:cNvPr>
          <p:cNvCxnSpPr>
            <a:endCxn id="19" idx="2"/>
          </p:cNvCxnSpPr>
          <p:nvPr/>
        </p:nvCxnSpPr>
        <p:spPr>
          <a:xfrm>
            <a:off x="4013000" y="2611315"/>
            <a:ext cx="355679" cy="1120294"/>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Прямая соединительная линия 56">
            <a:extLst>
              <a:ext uri="{FF2B5EF4-FFF2-40B4-BE49-F238E27FC236}">
                <a16:creationId xmlns:a16="http://schemas.microsoft.com/office/drawing/2014/main" id="{A64646C2-F62C-4E92-AA08-BCC4FA228463}"/>
              </a:ext>
            </a:extLst>
          </p:cNvPr>
          <p:cNvCxnSpPr>
            <a:endCxn id="19" idx="2"/>
          </p:cNvCxnSpPr>
          <p:nvPr/>
        </p:nvCxnSpPr>
        <p:spPr>
          <a:xfrm>
            <a:off x="4013000" y="2892669"/>
            <a:ext cx="355679" cy="83894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Прямая соединительная линия 58">
            <a:extLst>
              <a:ext uri="{FF2B5EF4-FFF2-40B4-BE49-F238E27FC236}">
                <a16:creationId xmlns:a16="http://schemas.microsoft.com/office/drawing/2014/main" id="{D31E3418-79F9-4D3D-824C-389C53951B48}"/>
              </a:ext>
            </a:extLst>
          </p:cNvPr>
          <p:cNvCxnSpPr>
            <a:endCxn id="19" idx="2"/>
          </p:cNvCxnSpPr>
          <p:nvPr/>
        </p:nvCxnSpPr>
        <p:spPr>
          <a:xfrm flipV="1">
            <a:off x="4013000" y="3731609"/>
            <a:ext cx="355679" cy="8931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Прямая соединительная линия 60">
            <a:extLst>
              <a:ext uri="{FF2B5EF4-FFF2-40B4-BE49-F238E27FC236}">
                <a16:creationId xmlns:a16="http://schemas.microsoft.com/office/drawing/2014/main" id="{CA7FFB0C-ED02-47C9-84A9-83CD6FE86D89}"/>
              </a:ext>
            </a:extLst>
          </p:cNvPr>
          <p:cNvCxnSpPr>
            <a:endCxn id="19" idx="2"/>
          </p:cNvCxnSpPr>
          <p:nvPr/>
        </p:nvCxnSpPr>
        <p:spPr>
          <a:xfrm flipV="1">
            <a:off x="4013000" y="3731609"/>
            <a:ext cx="355679" cy="1253381"/>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Прямая соединительная линия 62">
            <a:extLst>
              <a:ext uri="{FF2B5EF4-FFF2-40B4-BE49-F238E27FC236}">
                <a16:creationId xmlns:a16="http://schemas.microsoft.com/office/drawing/2014/main" id="{8A3ABAAD-2729-447C-8D2B-403522592AAA}"/>
              </a:ext>
            </a:extLst>
          </p:cNvPr>
          <p:cNvCxnSpPr>
            <a:endCxn id="19" idx="2"/>
          </p:cNvCxnSpPr>
          <p:nvPr/>
        </p:nvCxnSpPr>
        <p:spPr>
          <a:xfrm flipV="1">
            <a:off x="4013000" y="3731609"/>
            <a:ext cx="355679" cy="1665354"/>
          </a:xfrm>
          <a:prstGeom prst="line">
            <a:avLst/>
          </a:prstGeom>
        </p:spPr>
        <p:style>
          <a:lnRef idx="1">
            <a:schemeClr val="accent1"/>
          </a:lnRef>
          <a:fillRef idx="0">
            <a:schemeClr val="accent1"/>
          </a:fillRef>
          <a:effectRef idx="0">
            <a:schemeClr val="accent1"/>
          </a:effectRef>
          <a:fontRef idx="minor">
            <a:schemeClr val="tx1"/>
          </a:fontRef>
        </p:style>
      </p:cxnSp>
      <p:cxnSp>
        <p:nvCxnSpPr>
          <p:cNvPr id="65" name="Прямая соединительная линия 64">
            <a:extLst>
              <a:ext uri="{FF2B5EF4-FFF2-40B4-BE49-F238E27FC236}">
                <a16:creationId xmlns:a16="http://schemas.microsoft.com/office/drawing/2014/main" id="{E73394C8-87C8-4465-AB40-6D8D863BCB81}"/>
              </a:ext>
            </a:extLst>
          </p:cNvPr>
          <p:cNvCxnSpPr>
            <a:endCxn id="19" idx="2"/>
          </p:cNvCxnSpPr>
          <p:nvPr/>
        </p:nvCxnSpPr>
        <p:spPr>
          <a:xfrm flipV="1">
            <a:off x="4013000" y="3731609"/>
            <a:ext cx="355679" cy="1844515"/>
          </a:xfrm>
          <a:prstGeom prst="line">
            <a:avLst/>
          </a:prstGeom>
        </p:spPr>
        <p:style>
          <a:lnRef idx="1">
            <a:schemeClr val="accent1"/>
          </a:lnRef>
          <a:fillRef idx="0">
            <a:schemeClr val="accent1"/>
          </a:fillRef>
          <a:effectRef idx="0">
            <a:schemeClr val="accent1"/>
          </a:effectRef>
          <a:fontRef idx="minor">
            <a:schemeClr val="tx1"/>
          </a:fontRef>
        </p:style>
      </p:cxnSp>
      <p:sp>
        <p:nvSpPr>
          <p:cNvPr id="66" name="Прямоугольник 65">
            <a:extLst>
              <a:ext uri="{FF2B5EF4-FFF2-40B4-BE49-F238E27FC236}">
                <a16:creationId xmlns:a16="http://schemas.microsoft.com/office/drawing/2014/main" id="{423E68A5-DE32-4F83-A1F3-A76AD7FEE5BD}"/>
              </a:ext>
            </a:extLst>
          </p:cNvPr>
          <p:cNvSpPr/>
          <p:nvPr/>
        </p:nvSpPr>
        <p:spPr>
          <a:xfrm>
            <a:off x="4340902" y="3466111"/>
            <a:ext cx="404278" cy="523220"/>
          </a:xfrm>
          <a:prstGeom prst="rect">
            <a:avLst/>
          </a:prstGeom>
        </p:spPr>
        <p:txBody>
          <a:bodyPr wrap="none">
            <a:spAutoFit/>
          </a:bodyPr>
          <a:lstStyle/>
          <a:p>
            <a:r>
              <a:rPr lang="en-US" sz="2800" b="1" dirty="0">
                <a:solidFill>
                  <a:schemeClr val="bg1"/>
                </a:solidFill>
                <a:effectLst>
                  <a:outerShdw blurRad="38100" dist="38100" dir="2700000" algn="tl">
                    <a:srgbClr val="000000">
                      <a:alpha val="43137"/>
                    </a:srgbClr>
                  </a:outerShdw>
                </a:effectLst>
                <a:latin typeface="Roboto"/>
              </a:rPr>
              <a:t>?</a:t>
            </a:r>
            <a:endParaRPr lang="en-US" sz="2800" b="1" dirty="0">
              <a:solidFill>
                <a:schemeClr val="bg1"/>
              </a:solidFill>
              <a:effectLst>
                <a:outerShdw blurRad="38100" dist="38100" dir="2700000" algn="tl">
                  <a:srgbClr val="000000">
                    <a:alpha val="43137"/>
                  </a:srgbClr>
                </a:outerShdw>
              </a:effectLst>
            </a:endParaRPr>
          </a:p>
        </p:txBody>
      </p:sp>
      <p:cxnSp>
        <p:nvCxnSpPr>
          <p:cNvPr id="68" name="Прямая со стрелкой 67">
            <a:extLst>
              <a:ext uri="{FF2B5EF4-FFF2-40B4-BE49-F238E27FC236}">
                <a16:creationId xmlns:a16="http://schemas.microsoft.com/office/drawing/2014/main" id="{225CC86D-B626-4C4A-BC2F-98F75423CE9B}"/>
              </a:ext>
            </a:extLst>
          </p:cNvPr>
          <p:cNvCxnSpPr/>
          <p:nvPr/>
        </p:nvCxnSpPr>
        <p:spPr>
          <a:xfrm>
            <a:off x="3111928" y="6119446"/>
            <a:ext cx="2857500" cy="0"/>
          </a:xfrm>
          <a:prstGeom prst="straightConnector1">
            <a:avLst/>
          </a:prstGeom>
          <a:ln w="22225">
            <a:tailEnd type="triangle"/>
          </a:ln>
        </p:spPr>
        <p:style>
          <a:lnRef idx="1">
            <a:schemeClr val="accent1"/>
          </a:lnRef>
          <a:fillRef idx="0">
            <a:schemeClr val="accent1"/>
          </a:fillRef>
          <a:effectRef idx="0">
            <a:schemeClr val="accent1"/>
          </a:effectRef>
          <a:fontRef idx="minor">
            <a:schemeClr val="tx1"/>
          </a:fontRef>
        </p:style>
      </p:cxnSp>
      <p:sp>
        <p:nvSpPr>
          <p:cNvPr id="69" name="Прямоугольник 68">
            <a:extLst>
              <a:ext uri="{FF2B5EF4-FFF2-40B4-BE49-F238E27FC236}">
                <a16:creationId xmlns:a16="http://schemas.microsoft.com/office/drawing/2014/main" id="{4B42F60A-DB90-4EBA-AA42-0B5B47E27415}"/>
              </a:ext>
            </a:extLst>
          </p:cNvPr>
          <p:cNvSpPr/>
          <p:nvPr/>
        </p:nvSpPr>
        <p:spPr>
          <a:xfrm>
            <a:off x="3770279" y="5776544"/>
            <a:ext cx="1540807" cy="369332"/>
          </a:xfrm>
          <a:prstGeom prst="rect">
            <a:avLst/>
          </a:prstGeom>
        </p:spPr>
        <p:txBody>
          <a:bodyPr wrap="none">
            <a:spAutoFit/>
          </a:bodyPr>
          <a:lstStyle/>
          <a:p>
            <a:pPr algn="ctr" fontAlgn="ctr"/>
            <a:r>
              <a:rPr lang="en-US" dirty="0" smtClean="0">
                <a:solidFill>
                  <a:srgbClr val="FF0000"/>
                </a:solidFill>
              </a:rPr>
              <a:t>Which model?</a:t>
            </a:r>
            <a:endParaRPr lang="en-US" dirty="0">
              <a:solidFill>
                <a:srgbClr val="FF0000"/>
              </a:solidFill>
              <a:latin typeface="Times New Roman" panose="02020603050405020304" pitchFamily="18" charset="0"/>
            </a:endParaRPr>
          </a:p>
        </p:txBody>
      </p:sp>
    </p:spTree>
    <p:extLst>
      <p:ext uri="{BB962C8B-B14F-4D97-AF65-F5344CB8AC3E}">
        <p14:creationId xmlns:p14="http://schemas.microsoft.com/office/powerpoint/2010/main" val="93618143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82F58E-BB0D-43A5-B079-6A3973942ED3}"/>
              </a:ext>
            </a:extLst>
          </p:cNvPr>
          <p:cNvSpPr>
            <a:spLocks noGrp="1"/>
          </p:cNvSpPr>
          <p:nvPr>
            <p:ph type="title"/>
          </p:nvPr>
        </p:nvSpPr>
        <p:spPr>
          <a:xfrm>
            <a:off x="297525" y="304203"/>
            <a:ext cx="7933011" cy="1107841"/>
          </a:xfrm>
        </p:spPr>
        <p:txBody>
          <a:bodyPr/>
          <a:lstStyle/>
          <a:p>
            <a:r>
              <a:rPr lang="en-US" dirty="0"/>
              <a:t>Methodology – Example on Video Delivery</a:t>
            </a:r>
          </a:p>
        </p:txBody>
      </p:sp>
      <p:sp>
        <p:nvSpPr>
          <p:cNvPr id="4" name="Прямоугольник 3">
            <a:extLst>
              <a:ext uri="{FF2B5EF4-FFF2-40B4-BE49-F238E27FC236}">
                <a16:creationId xmlns:a16="http://schemas.microsoft.com/office/drawing/2014/main" id="{216C7FDB-E89A-448F-BA27-82957115D9CF}"/>
              </a:ext>
            </a:extLst>
          </p:cNvPr>
          <p:cNvSpPr/>
          <p:nvPr/>
        </p:nvSpPr>
        <p:spPr>
          <a:xfrm>
            <a:off x="834887" y="1644809"/>
            <a:ext cx="5172304" cy="646331"/>
          </a:xfrm>
          <a:prstGeom prst="rect">
            <a:avLst/>
          </a:prstGeom>
          <a:ln w="28575">
            <a:solidFill>
              <a:srgbClr val="002060"/>
            </a:solidFill>
          </a:ln>
        </p:spPr>
        <p:txBody>
          <a:bodyPr wrap="square">
            <a:spAutoFit/>
          </a:bodyPr>
          <a:lstStyle/>
          <a:p>
            <a:pPr algn="ctr"/>
            <a:r>
              <a:rPr lang="en-US" b="1" dirty="0">
                <a:solidFill>
                  <a:srgbClr val="002060"/>
                </a:solidFill>
                <a:latin typeface="Roboto"/>
              </a:rPr>
              <a:t>DSCQS (</a:t>
            </a:r>
            <a:r>
              <a:rPr lang="en-US" b="1" dirty="0">
                <a:solidFill>
                  <a:srgbClr val="002060"/>
                </a:solidFill>
              </a:rPr>
              <a:t>Double Stimulus Continuous Quality Scale</a:t>
            </a:r>
            <a:r>
              <a:rPr lang="en-US" b="1" dirty="0">
                <a:solidFill>
                  <a:srgbClr val="002060"/>
                </a:solidFill>
                <a:latin typeface="Roboto"/>
              </a:rPr>
              <a:t>) or ACR (</a:t>
            </a:r>
            <a:r>
              <a:rPr lang="en-US" b="1" dirty="0">
                <a:solidFill>
                  <a:srgbClr val="002060"/>
                </a:solidFill>
              </a:rPr>
              <a:t>Absolute Category Rating</a:t>
            </a:r>
            <a:r>
              <a:rPr lang="en-US" b="1" dirty="0">
                <a:solidFill>
                  <a:srgbClr val="002060"/>
                </a:solidFill>
                <a:latin typeface="Roboto"/>
              </a:rPr>
              <a:t>) </a:t>
            </a:r>
            <a:endParaRPr lang="en-US" b="1" dirty="0">
              <a:solidFill>
                <a:srgbClr val="002060"/>
              </a:solidFill>
            </a:endParaRPr>
          </a:p>
        </p:txBody>
      </p:sp>
      <p:sp>
        <p:nvSpPr>
          <p:cNvPr id="5" name="Прямоугольник 4">
            <a:extLst>
              <a:ext uri="{FF2B5EF4-FFF2-40B4-BE49-F238E27FC236}">
                <a16:creationId xmlns:a16="http://schemas.microsoft.com/office/drawing/2014/main" id="{06FD96DF-5062-4DF8-A976-E03162E1546D}"/>
              </a:ext>
            </a:extLst>
          </p:cNvPr>
          <p:cNvSpPr/>
          <p:nvPr/>
        </p:nvSpPr>
        <p:spPr>
          <a:xfrm>
            <a:off x="834887" y="2715532"/>
            <a:ext cx="2262158" cy="369332"/>
          </a:xfrm>
          <a:prstGeom prst="rect">
            <a:avLst/>
          </a:prstGeom>
          <a:ln w="28575">
            <a:solidFill>
              <a:srgbClr val="002060"/>
            </a:solidFill>
          </a:ln>
        </p:spPr>
        <p:txBody>
          <a:bodyPr wrap="none">
            <a:spAutoFit/>
          </a:bodyPr>
          <a:lstStyle/>
          <a:p>
            <a:r>
              <a:rPr lang="en-US" b="1" dirty="0">
                <a:solidFill>
                  <a:srgbClr val="002060"/>
                </a:solidFill>
                <a:latin typeface="Roboto"/>
              </a:rPr>
              <a:t>KPI measurements</a:t>
            </a:r>
            <a:endParaRPr lang="en-US" b="1" dirty="0">
              <a:solidFill>
                <a:srgbClr val="002060"/>
              </a:solidFill>
            </a:endParaRPr>
          </a:p>
        </p:txBody>
      </p:sp>
      <p:sp>
        <p:nvSpPr>
          <p:cNvPr id="6" name="Прямоугольник 5">
            <a:extLst>
              <a:ext uri="{FF2B5EF4-FFF2-40B4-BE49-F238E27FC236}">
                <a16:creationId xmlns:a16="http://schemas.microsoft.com/office/drawing/2014/main" id="{1F488C5F-531A-48A3-BF64-2FAF33BE6458}"/>
              </a:ext>
            </a:extLst>
          </p:cNvPr>
          <p:cNvSpPr/>
          <p:nvPr/>
        </p:nvSpPr>
        <p:spPr>
          <a:xfrm>
            <a:off x="834887" y="3509256"/>
            <a:ext cx="3711272" cy="369332"/>
          </a:xfrm>
          <a:prstGeom prst="rect">
            <a:avLst/>
          </a:prstGeom>
          <a:ln w="28575">
            <a:solidFill>
              <a:srgbClr val="002060"/>
            </a:solidFill>
          </a:ln>
        </p:spPr>
        <p:txBody>
          <a:bodyPr wrap="none">
            <a:spAutoFit/>
          </a:bodyPr>
          <a:lstStyle/>
          <a:p>
            <a:r>
              <a:rPr lang="en-US" b="1" dirty="0">
                <a:solidFill>
                  <a:srgbClr val="002060"/>
                </a:solidFill>
                <a:latin typeface="Roboto"/>
              </a:rPr>
              <a:t>Correlation-regression analysis </a:t>
            </a:r>
            <a:endParaRPr lang="en-US" b="1" dirty="0">
              <a:solidFill>
                <a:srgbClr val="002060"/>
              </a:solidFill>
            </a:endParaRPr>
          </a:p>
        </p:txBody>
      </p:sp>
      <p:sp>
        <p:nvSpPr>
          <p:cNvPr id="7" name="Прямоугольник 6">
            <a:extLst>
              <a:ext uri="{FF2B5EF4-FFF2-40B4-BE49-F238E27FC236}">
                <a16:creationId xmlns:a16="http://schemas.microsoft.com/office/drawing/2014/main" id="{4AE63EA8-F14F-4206-AD21-4386ECC1D02E}"/>
              </a:ext>
            </a:extLst>
          </p:cNvPr>
          <p:cNvSpPr/>
          <p:nvPr/>
        </p:nvSpPr>
        <p:spPr>
          <a:xfrm>
            <a:off x="807930" y="4894219"/>
            <a:ext cx="2262158" cy="369332"/>
          </a:xfrm>
          <a:prstGeom prst="rect">
            <a:avLst/>
          </a:prstGeom>
          <a:ln w="28575">
            <a:solidFill>
              <a:srgbClr val="002060"/>
            </a:solidFill>
          </a:ln>
        </p:spPr>
        <p:txBody>
          <a:bodyPr wrap="none">
            <a:spAutoFit/>
          </a:bodyPr>
          <a:lstStyle/>
          <a:p>
            <a:r>
              <a:rPr lang="en-US" b="1" dirty="0">
                <a:solidFill>
                  <a:srgbClr val="002060"/>
                </a:solidFill>
                <a:latin typeface="Roboto"/>
              </a:rPr>
              <a:t>KPI measurements</a:t>
            </a:r>
            <a:endParaRPr lang="en-US" b="1" dirty="0">
              <a:solidFill>
                <a:srgbClr val="002060"/>
              </a:solidFill>
            </a:endParaRPr>
          </a:p>
        </p:txBody>
      </p:sp>
      <p:sp>
        <p:nvSpPr>
          <p:cNvPr id="8" name="Прямоугольник 7">
            <a:extLst>
              <a:ext uri="{FF2B5EF4-FFF2-40B4-BE49-F238E27FC236}">
                <a16:creationId xmlns:a16="http://schemas.microsoft.com/office/drawing/2014/main" id="{6ED1AF0A-F1A1-4DB5-85B6-6B32A50620D7}"/>
              </a:ext>
            </a:extLst>
          </p:cNvPr>
          <p:cNvSpPr/>
          <p:nvPr/>
        </p:nvSpPr>
        <p:spPr>
          <a:xfrm>
            <a:off x="1000290" y="5716798"/>
            <a:ext cx="1877437" cy="369332"/>
          </a:xfrm>
          <a:prstGeom prst="rect">
            <a:avLst/>
          </a:prstGeom>
          <a:ln w="28575">
            <a:solidFill>
              <a:srgbClr val="002060"/>
            </a:solidFill>
          </a:ln>
        </p:spPr>
        <p:txBody>
          <a:bodyPr wrap="none">
            <a:spAutoFit/>
          </a:bodyPr>
          <a:lstStyle/>
          <a:p>
            <a:r>
              <a:rPr lang="en-US" b="1" dirty="0" err="1">
                <a:solidFill>
                  <a:srgbClr val="002060"/>
                </a:solidFill>
                <a:latin typeface="Roboto"/>
              </a:rPr>
              <a:t>QoE</a:t>
            </a:r>
            <a:r>
              <a:rPr lang="en-US" b="1" dirty="0">
                <a:solidFill>
                  <a:srgbClr val="002060"/>
                </a:solidFill>
                <a:latin typeface="Roboto"/>
              </a:rPr>
              <a:t> estimation</a:t>
            </a:r>
            <a:endParaRPr lang="en-US" b="1" dirty="0">
              <a:solidFill>
                <a:srgbClr val="002060"/>
              </a:solidFill>
            </a:endParaRPr>
          </a:p>
        </p:txBody>
      </p:sp>
      <p:sp>
        <p:nvSpPr>
          <p:cNvPr id="10" name="Прямоугольник 9">
            <a:extLst>
              <a:ext uri="{FF2B5EF4-FFF2-40B4-BE49-F238E27FC236}">
                <a16:creationId xmlns:a16="http://schemas.microsoft.com/office/drawing/2014/main" id="{FFBC746A-3CE6-4D42-BD19-5EFAD2009884}"/>
              </a:ext>
            </a:extLst>
          </p:cNvPr>
          <p:cNvSpPr/>
          <p:nvPr/>
        </p:nvSpPr>
        <p:spPr>
          <a:xfrm>
            <a:off x="2690523" y="1136549"/>
            <a:ext cx="4101700" cy="369332"/>
          </a:xfrm>
          <a:prstGeom prst="rect">
            <a:avLst/>
          </a:prstGeom>
        </p:spPr>
        <p:txBody>
          <a:bodyPr wrap="none">
            <a:spAutoFit/>
          </a:bodyPr>
          <a:lstStyle/>
          <a:p>
            <a:r>
              <a:rPr lang="en-US" b="1" dirty="0">
                <a:solidFill>
                  <a:srgbClr val="FF0000"/>
                </a:solidFill>
                <a:effectLst>
                  <a:outerShdw blurRad="38100" dist="38100" dir="2700000" algn="tl">
                    <a:srgbClr val="000000">
                      <a:alpha val="43137"/>
                    </a:srgbClr>
                  </a:outerShdw>
                </a:effectLst>
              </a:rPr>
              <a:t>Development of a </a:t>
            </a:r>
            <a:r>
              <a:rPr lang="en-US" b="1" dirty="0" err="1">
                <a:solidFill>
                  <a:srgbClr val="FF0000"/>
                </a:solidFill>
                <a:effectLst>
                  <a:outerShdw blurRad="38100" dist="38100" dir="2700000" algn="tl">
                    <a:srgbClr val="000000">
                      <a:alpha val="43137"/>
                    </a:srgbClr>
                  </a:outerShdw>
                </a:effectLst>
              </a:rPr>
              <a:t>QoE</a:t>
            </a:r>
            <a:r>
              <a:rPr lang="en-US" b="1" dirty="0">
                <a:solidFill>
                  <a:srgbClr val="FF0000"/>
                </a:solidFill>
                <a:effectLst>
                  <a:outerShdw blurRad="38100" dist="38100" dir="2700000" algn="tl">
                    <a:srgbClr val="000000">
                      <a:alpha val="43137"/>
                    </a:srgbClr>
                  </a:outerShdw>
                </a:effectLst>
              </a:rPr>
              <a:t> versus QoS model</a:t>
            </a:r>
          </a:p>
        </p:txBody>
      </p:sp>
      <p:sp>
        <p:nvSpPr>
          <p:cNvPr id="13" name="Прямоугольник 12">
            <a:extLst>
              <a:ext uri="{FF2B5EF4-FFF2-40B4-BE49-F238E27FC236}">
                <a16:creationId xmlns:a16="http://schemas.microsoft.com/office/drawing/2014/main" id="{E0A13240-B34E-4B82-854D-6338C61C9E38}"/>
              </a:ext>
            </a:extLst>
          </p:cNvPr>
          <p:cNvSpPr/>
          <p:nvPr/>
        </p:nvSpPr>
        <p:spPr>
          <a:xfrm>
            <a:off x="527538" y="1141202"/>
            <a:ext cx="6497134" cy="3281329"/>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Прямая со стрелкой 16">
            <a:extLst>
              <a:ext uri="{FF2B5EF4-FFF2-40B4-BE49-F238E27FC236}">
                <a16:creationId xmlns:a16="http://schemas.microsoft.com/office/drawing/2014/main" id="{BBCEDFBD-E537-4D62-AE3C-A9DF9E315CC9}"/>
              </a:ext>
            </a:extLst>
          </p:cNvPr>
          <p:cNvCxnSpPr>
            <a:cxnSpLocks/>
            <a:endCxn id="5" idx="0"/>
          </p:cNvCxnSpPr>
          <p:nvPr/>
        </p:nvCxnSpPr>
        <p:spPr>
          <a:xfrm>
            <a:off x="1965966" y="2291140"/>
            <a:ext cx="0" cy="424392"/>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Прямая со стрелкой 18">
            <a:extLst>
              <a:ext uri="{FF2B5EF4-FFF2-40B4-BE49-F238E27FC236}">
                <a16:creationId xmlns:a16="http://schemas.microsoft.com/office/drawing/2014/main" id="{667CF725-21B1-441C-9452-F8A895B7B2D7}"/>
              </a:ext>
            </a:extLst>
          </p:cNvPr>
          <p:cNvCxnSpPr>
            <a:cxnSpLocks/>
          </p:cNvCxnSpPr>
          <p:nvPr/>
        </p:nvCxnSpPr>
        <p:spPr>
          <a:xfrm>
            <a:off x="1939009" y="3084864"/>
            <a:ext cx="0" cy="424392"/>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0" name="Прямая со стрелкой 19">
            <a:extLst>
              <a:ext uri="{FF2B5EF4-FFF2-40B4-BE49-F238E27FC236}">
                <a16:creationId xmlns:a16="http://schemas.microsoft.com/office/drawing/2014/main" id="{8543E47B-D3F8-4701-8C09-FF98DE4E76E7}"/>
              </a:ext>
            </a:extLst>
          </p:cNvPr>
          <p:cNvCxnSpPr>
            <a:cxnSpLocks/>
            <a:endCxn id="7" idx="0"/>
          </p:cNvCxnSpPr>
          <p:nvPr/>
        </p:nvCxnSpPr>
        <p:spPr>
          <a:xfrm>
            <a:off x="1939009" y="3878588"/>
            <a:ext cx="0" cy="1015631"/>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a:extLst>
              <a:ext uri="{FF2B5EF4-FFF2-40B4-BE49-F238E27FC236}">
                <a16:creationId xmlns:a16="http://schemas.microsoft.com/office/drawing/2014/main" id="{FEADB3FC-E206-4DFE-93BF-99688B1B0EF9}"/>
              </a:ext>
            </a:extLst>
          </p:cNvPr>
          <p:cNvCxnSpPr>
            <a:cxnSpLocks/>
          </p:cNvCxnSpPr>
          <p:nvPr/>
        </p:nvCxnSpPr>
        <p:spPr>
          <a:xfrm>
            <a:off x="1939009" y="5255165"/>
            <a:ext cx="0" cy="461633"/>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Прямая со стрелкой 28">
            <a:extLst>
              <a:ext uri="{FF2B5EF4-FFF2-40B4-BE49-F238E27FC236}">
                <a16:creationId xmlns:a16="http://schemas.microsoft.com/office/drawing/2014/main" id="{4D662C03-DE46-44CF-95EA-C03B5AF56EF5}"/>
              </a:ext>
            </a:extLst>
          </p:cNvPr>
          <p:cNvCxnSpPr>
            <a:cxnSpLocks/>
            <a:stCxn id="5" idx="3"/>
          </p:cNvCxnSpPr>
          <p:nvPr/>
        </p:nvCxnSpPr>
        <p:spPr>
          <a:xfrm flipV="1">
            <a:off x="3097045" y="2874505"/>
            <a:ext cx="4157640" cy="25693"/>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2" name="Прямая со стрелкой 31">
            <a:extLst>
              <a:ext uri="{FF2B5EF4-FFF2-40B4-BE49-F238E27FC236}">
                <a16:creationId xmlns:a16="http://schemas.microsoft.com/office/drawing/2014/main" id="{D1751250-5DB1-4BA1-8980-F25EFF575FEC}"/>
              </a:ext>
            </a:extLst>
          </p:cNvPr>
          <p:cNvCxnSpPr>
            <a:cxnSpLocks/>
            <a:stCxn id="4" idx="3"/>
          </p:cNvCxnSpPr>
          <p:nvPr/>
        </p:nvCxnSpPr>
        <p:spPr>
          <a:xfrm flipV="1">
            <a:off x="6007191" y="1959270"/>
            <a:ext cx="1247494" cy="870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5" name="Прямая со стрелкой 34">
            <a:extLst>
              <a:ext uri="{FF2B5EF4-FFF2-40B4-BE49-F238E27FC236}">
                <a16:creationId xmlns:a16="http://schemas.microsoft.com/office/drawing/2014/main" id="{C52831C3-DFD7-4F26-BD61-DD32F9945AF2}"/>
              </a:ext>
            </a:extLst>
          </p:cNvPr>
          <p:cNvCxnSpPr>
            <a:cxnSpLocks/>
          </p:cNvCxnSpPr>
          <p:nvPr/>
        </p:nvCxnSpPr>
        <p:spPr>
          <a:xfrm>
            <a:off x="4546159" y="3693922"/>
            <a:ext cx="2708526"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a:extLst>
              <a:ext uri="{FF2B5EF4-FFF2-40B4-BE49-F238E27FC236}">
                <a16:creationId xmlns:a16="http://schemas.microsoft.com/office/drawing/2014/main" id="{90764C71-1626-415B-B794-66EEE4AD153F}"/>
              </a:ext>
            </a:extLst>
          </p:cNvPr>
          <p:cNvCxnSpPr>
            <a:cxnSpLocks/>
          </p:cNvCxnSpPr>
          <p:nvPr/>
        </p:nvCxnSpPr>
        <p:spPr>
          <a:xfrm flipV="1">
            <a:off x="3054134" y="5071591"/>
            <a:ext cx="4200551" cy="7295"/>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41" name="Прямая со стрелкой 40">
            <a:extLst>
              <a:ext uri="{FF2B5EF4-FFF2-40B4-BE49-F238E27FC236}">
                <a16:creationId xmlns:a16="http://schemas.microsoft.com/office/drawing/2014/main" id="{8FC4DFA4-18FC-47E8-A85A-496A9CBA2E81}"/>
              </a:ext>
            </a:extLst>
          </p:cNvPr>
          <p:cNvCxnSpPr>
            <a:cxnSpLocks/>
          </p:cNvCxnSpPr>
          <p:nvPr/>
        </p:nvCxnSpPr>
        <p:spPr>
          <a:xfrm>
            <a:off x="2877727" y="5901464"/>
            <a:ext cx="4376958" cy="0"/>
          </a:xfrm>
          <a:prstGeom prst="straightConnector1">
            <a:avLst/>
          </a:prstGeom>
          <a:ln w="254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4" name="Прямоугольник 43">
            <a:extLst>
              <a:ext uri="{FF2B5EF4-FFF2-40B4-BE49-F238E27FC236}">
                <a16:creationId xmlns:a16="http://schemas.microsoft.com/office/drawing/2014/main" id="{A34F3E99-24EB-4EC7-87D4-7CD628F7B1D5}"/>
              </a:ext>
            </a:extLst>
          </p:cNvPr>
          <p:cNvSpPr/>
          <p:nvPr/>
        </p:nvSpPr>
        <p:spPr>
          <a:xfrm>
            <a:off x="527538" y="4487645"/>
            <a:ext cx="6497134" cy="1715072"/>
          </a:xfrm>
          <a:prstGeom prst="rect">
            <a:avLst/>
          </a:prstGeom>
          <a:noFill/>
          <a:ln w="19050">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Прямоугольник 46">
            <a:extLst>
              <a:ext uri="{FF2B5EF4-FFF2-40B4-BE49-F238E27FC236}">
                <a16:creationId xmlns:a16="http://schemas.microsoft.com/office/drawing/2014/main" id="{C3174ADA-70F0-4818-915C-4AD1B46D0DFB}"/>
              </a:ext>
            </a:extLst>
          </p:cNvPr>
          <p:cNvSpPr/>
          <p:nvPr/>
        </p:nvSpPr>
        <p:spPr>
          <a:xfrm>
            <a:off x="5373130" y="4432567"/>
            <a:ext cx="1651542" cy="369332"/>
          </a:xfrm>
          <a:prstGeom prst="rect">
            <a:avLst/>
          </a:prstGeom>
        </p:spPr>
        <p:txBody>
          <a:bodyPr wrap="none">
            <a:spAutoFit/>
          </a:bodyPr>
          <a:lstStyle/>
          <a:p>
            <a:r>
              <a:rPr lang="en-US" b="1" dirty="0" err="1">
                <a:solidFill>
                  <a:srgbClr val="FF0000"/>
                </a:solidFill>
                <a:effectLst>
                  <a:outerShdw blurRad="38100" dist="38100" dir="2700000" algn="tl">
                    <a:srgbClr val="000000">
                      <a:alpha val="43137"/>
                    </a:srgbClr>
                  </a:outerShdw>
                </a:effectLst>
              </a:rPr>
              <a:t>QoE</a:t>
            </a:r>
            <a:r>
              <a:rPr lang="en-US" b="1" dirty="0">
                <a:solidFill>
                  <a:srgbClr val="FF0000"/>
                </a:solidFill>
                <a:effectLst>
                  <a:outerShdw blurRad="38100" dist="38100" dir="2700000" algn="tl">
                    <a:srgbClr val="000000">
                      <a:alpha val="43137"/>
                    </a:srgbClr>
                  </a:outerShdw>
                </a:effectLst>
              </a:rPr>
              <a:t> Estimation</a:t>
            </a:r>
          </a:p>
        </p:txBody>
      </p:sp>
      <p:sp>
        <p:nvSpPr>
          <p:cNvPr id="48" name="Прямоугольник 47">
            <a:extLst>
              <a:ext uri="{FF2B5EF4-FFF2-40B4-BE49-F238E27FC236}">
                <a16:creationId xmlns:a16="http://schemas.microsoft.com/office/drawing/2014/main" id="{45B13070-4081-4404-ADC4-583BDF459B01}"/>
              </a:ext>
            </a:extLst>
          </p:cNvPr>
          <p:cNvSpPr/>
          <p:nvPr/>
        </p:nvSpPr>
        <p:spPr>
          <a:xfrm>
            <a:off x="3561376" y="2566728"/>
            <a:ext cx="2366353" cy="307777"/>
          </a:xfrm>
          <a:prstGeom prst="rect">
            <a:avLst/>
          </a:prstGeom>
        </p:spPr>
        <p:txBody>
          <a:bodyPr wrap="none">
            <a:spAutoFit/>
          </a:bodyPr>
          <a:lstStyle/>
          <a:p>
            <a:r>
              <a:rPr lang="en-US" sz="1400" b="1" dirty="0">
                <a:solidFill>
                  <a:schemeClr val="accent2">
                    <a:lumMod val="50000"/>
                  </a:schemeClr>
                </a:solidFill>
                <a:latin typeface="Roboto"/>
              </a:rPr>
              <a:t>KPI measurements report</a:t>
            </a:r>
            <a:endParaRPr lang="en-US" sz="1400" b="1" dirty="0">
              <a:solidFill>
                <a:schemeClr val="accent2">
                  <a:lumMod val="50000"/>
                </a:schemeClr>
              </a:solidFill>
            </a:endParaRPr>
          </a:p>
        </p:txBody>
      </p:sp>
      <p:pic>
        <p:nvPicPr>
          <p:cNvPr id="5122" name="Picture 2" descr="Результат пошуку зображень за запитом report">
            <a:extLst>
              <a:ext uri="{FF2B5EF4-FFF2-40B4-BE49-F238E27FC236}">
                <a16:creationId xmlns:a16="http://schemas.microsoft.com/office/drawing/2014/main" id="{A85D9DAB-ECA0-40AA-98C1-17741568CE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1158" y="2359791"/>
            <a:ext cx="501425" cy="501425"/>
          </a:xfrm>
          <a:prstGeom prst="rect">
            <a:avLst/>
          </a:prstGeom>
          <a:noFill/>
          <a:extLst>
            <a:ext uri="{909E8E84-426E-40DD-AFC4-6F175D3DCCD1}">
              <a14:hiddenFill xmlns:a14="http://schemas.microsoft.com/office/drawing/2010/main">
                <a:solidFill>
                  <a:srgbClr val="FFFFFF"/>
                </a:solidFill>
              </a14:hiddenFill>
            </a:ext>
          </a:extLst>
        </p:spPr>
      </p:pic>
      <p:sp>
        <p:nvSpPr>
          <p:cNvPr id="50" name="Прямоугольник 49">
            <a:extLst>
              <a:ext uri="{FF2B5EF4-FFF2-40B4-BE49-F238E27FC236}">
                <a16:creationId xmlns:a16="http://schemas.microsoft.com/office/drawing/2014/main" id="{3CF246DA-7167-4488-9306-2CAF506FF19F}"/>
              </a:ext>
            </a:extLst>
          </p:cNvPr>
          <p:cNvSpPr/>
          <p:nvPr/>
        </p:nvSpPr>
        <p:spPr>
          <a:xfrm>
            <a:off x="3558196" y="4763814"/>
            <a:ext cx="2366353" cy="307777"/>
          </a:xfrm>
          <a:prstGeom prst="rect">
            <a:avLst/>
          </a:prstGeom>
        </p:spPr>
        <p:txBody>
          <a:bodyPr wrap="none">
            <a:spAutoFit/>
          </a:bodyPr>
          <a:lstStyle/>
          <a:p>
            <a:r>
              <a:rPr lang="en-US" sz="1400" b="1" dirty="0">
                <a:solidFill>
                  <a:schemeClr val="accent2">
                    <a:lumMod val="50000"/>
                  </a:schemeClr>
                </a:solidFill>
                <a:latin typeface="Roboto"/>
              </a:rPr>
              <a:t>KPI measurements report</a:t>
            </a:r>
            <a:endParaRPr lang="en-US" sz="1400" b="1" dirty="0">
              <a:solidFill>
                <a:schemeClr val="accent2">
                  <a:lumMod val="50000"/>
                </a:schemeClr>
              </a:solidFill>
            </a:endParaRPr>
          </a:p>
        </p:txBody>
      </p:sp>
      <p:pic>
        <p:nvPicPr>
          <p:cNvPr id="51" name="Picture 2" descr="Результат пошуку зображень за запитом report">
            <a:extLst>
              <a:ext uri="{FF2B5EF4-FFF2-40B4-BE49-F238E27FC236}">
                <a16:creationId xmlns:a16="http://schemas.microsoft.com/office/drawing/2014/main" id="{EFC00EBE-0D30-46DB-A8E7-1863EFAE8130}"/>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63446" y="4562873"/>
            <a:ext cx="501425" cy="50142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Результат пошуку зображень за запитом корреляция">
            <a:extLst>
              <a:ext uri="{FF2B5EF4-FFF2-40B4-BE49-F238E27FC236}">
                <a16:creationId xmlns:a16="http://schemas.microsoft.com/office/drawing/2014/main" id="{6EF74364-3A8D-4B62-AE5B-374A270570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7843" y="3324134"/>
            <a:ext cx="696248" cy="315716"/>
          </a:xfrm>
          <a:prstGeom prst="rect">
            <a:avLst/>
          </a:prstGeom>
          <a:noFill/>
          <a:extLst>
            <a:ext uri="{909E8E84-426E-40DD-AFC4-6F175D3DCCD1}">
              <a14:hiddenFill xmlns:a14="http://schemas.microsoft.com/office/drawing/2010/main">
                <a:solidFill>
                  <a:srgbClr val="FFFFFF"/>
                </a:solidFill>
              </a14:hiddenFill>
            </a:ext>
          </a:extLst>
        </p:spPr>
      </p:pic>
      <p:sp>
        <p:nvSpPr>
          <p:cNvPr id="53" name="Прямоугольник 52">
            <a:extLst>
              <a:ext uri="{FF2B5EF4-FFF2-40B4-BE49-F238E27FC236}">
                <a16:creationId xmlns:a16="http://schemas.microsoft.com/office/drawing/2014/main" id="{97D3FA74-D209-47E8-80E6-7E996E7912DF}"/>
              </a:ext>
            </a:extLst>
          </p:cNvPr>
          <p:cNvSpPr/>
          <p:nvPr/>
        </p:nvSpPr>
        <p:spPr>
          <a:xfrm>
            <a:off x="5287358" y="3353588"/>
            <a:ext cx="2027259" cy="307777"/>
          </a:xfrm>
          <a:prstGeom prst="rect">
            <a:avLst/>
          </a:prstGeom>
        </p:spPr>
        <p:txBody>
          <a:bodyPr wrap="square">
            <a:spAutoFit/>
          </a:bodyPr>
          <a:lstStyle/>
          <a:p>
            <a:r>
              <a:rPr lang="en-US" sz="1400" b="1" dirty="0" err="1">
                <a:solidFill>
                  <a:schemeClr val="accent2">
                    <a:lumMod val="50000"/>
                  </a:schemeClr>
                </a:solidFill>
                <a:latin typeface="Roboto"/>
              </a:rPr>
              <a:t>QoE</a:t>
            </a:r>
            <a:r>
              <a:rPr lang="en-US" sz="1400" b="1" dirty="0">
                <a:solidFill>
                  <a:schemeClr val="accent2">
                    <a:lumMod val="50000"/>
                  </a:schemeClr>
                </a:solidFill>
                <a:latin typeface="Roboto"/>
              </a:rPr>
              <a:t> vs </a:t>
            </a:r>
            <a:r>
              <a:rPr lang="en-US" sz="1400" b="1" dirty="0" err="1">
                <a:solidFill>
                  <a:schemeClr val="accent2">
                    <a:lumMod val="50000"/>
                  </a:schemeClr>
                </a:solidFill>
                <a:latin typeface="Roboto"/>
              </a:rPr>
              <a:t>Qos</a:t>
            </a:r>
            <a:r>
              <a:rPr lang="en-US" sz="1400" b="1" dirty="0">
                <a:solidFill>
                  <a:schemeClr val="accent2">
                    <a:lumMod val="50000"/>
                  </a:schemeClr>
                </a:solidFill>
                <a:latin typeface="Roboto"/>
              </a:rPr>
              <a:t> model</a:t>
            </a:r>
            <a:endParaRPr lang="en-US" sz="1400" b="1" dirty="0">
              <a:solidFill>
                <a:schemeClr val="accent2">
                  <a:lumMod val="50000"/>
                </a:schemeClr>
              </a:solidFill>
            </a:endParaRPr>
          </a:p>
        </p:txBody>
      </p:sp>
      <p:pic>
        <p:nvPicPr>
          <p:cNvPr id="63" name="Picture 2" descr="Результат пошуку зображень за запитом report">
            <a:extLst>
              <a:ext uri="{FF2B5EF4-FFF2-40B4-BE49-F238E27FC236}">
                <a16:creationId xmlns:a16="http://schemas.microsoft.com/office/drawing/2014/main" id="{DCF37BC4-6E7A-4148-AF5C-2BDB3C58D8A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63827" y="1441937"/>
            <a:ext cx="501425" cy="501425"/>
          </a:xfrm>
          <a:prstGeom prst="rect">
            <a:avLst/>
          </a:prstGeom>
          <a:noFill/>
          <a:extLst>
            <a:ext uri="{909E8E84-426E-40DD-AFC4-6F175D3DCCD1}">
              <a14:hiddenFill xmlns:a14="http://schemas.microsoft.com/office/drawing/2010/main">
                <a:solidFill>
                  <a:srgbClr val="FFFFFF"/>
                </a:solidFill>
              </a14:hiddenFill>
            </a:ext>
          </a:extLst>
        </p:spPr>
      </p:pic>
      <p:sp>
        <p:nvSpPr>
          <p:cNvPr id="64" name="Прямоугольник 63">
            <a:extLst>
              <a:ext uri="{FF2B5EF4-FFF2-40B4-BE49-F238E27FC236}">
                <a16:creationId xmlns:a16="http://schemas.microsoft.com/office/drawing/2014/main" id="{4457F566-87A1-4C67-9E66-EE4F0C5FCDFE}"/>
              </a:ext>
            </a:extLst>
          </p:cNvPr>
          <p:cNvSpPr/>
          <p:nvPr/>
        </p:nvSpPr>
        <p:spPr>
          <a:xfrm>
            <a:off x="5935484" y="1961016"/>
            <a:ext cx="1160895" cy="307777"/>
          </a:xfrm>
          <a:prstGeom prst="rect">
            <a:avLst/>
          </a:prstGeom>
        </p:spPr>
        <p:txBody>
          <a:bodyPr wrap="none">
            <a:spAutoFit/>
          </a:bodyPr>
          <a:lstStyle/>
          <a:p>
            <a:r>
              <a:rPr lang="en-US" sz="1400" b="1" dirty="0">
                <a:solidFill>
                  <a:schemeClr val="accent2">
                    <a:lumMod val="50000"/>
                  </a:schemeClr>
                </a:solidFill>
                <a:latin typeface="Roboto"/>
              </a:rPr>
              <a:t>MOS report</a:t>
            </a:r>
            <a:endParaRPr lang="en-US" sz="1400" b="1" dirty="0">
              <a:solidFill>
                <a:schemeClr val="accent2">
                  <a:lumMod val="50000"/>
                </a:schemeClr>
              </a:solidFill>
            </a:endParaRPr>
          </a:p>
        </p:txBody>
      </p:sp>
      <p:sp>
        <p:nvSpPr>
          <p:cNvPr id="65" name="Прямоугольник 64">
            <a:extLst>
              <a:ext uri="{FF2B5EF4-FFF2-40B4-BE49-F238E27FC236}">
                <a16:creationId xmlns:a16="http://schemas.microsoft.com/office/drawing/2014/main" id="{D2DA0BF0-6B2F-425F-9052-BB2D08506375}"/>
              </a:ext>
            </a:extLst>
          </p:cNvPr>
          <p:cNvSpPr/>
          <p:nvPr/>
        </p:nvSpPr>
        <p:spPr>
          <a:xfrm>
            <a:off x="3350520" y="5547013"/>
            <a:ext cx="2064989" cy="307777"/>
          </a:xfrm>
          <a:prstGeom prst="rect">
            <a:avLst/>
          </a:prstGeom>
        </p:spPr>
        <p:txBody>
          <a:bodyPr wrap="none">
            <a:spAutoFit/>
          </a:bodyPr>
          <a:lstStyle/>
          <a:p>
            <a:r>
              <a:rPr lang="en-US" sz="1400" b="1" dirty="0" err="1">
                <a:solidFill>
                  <a:schemeClr val="accent2">
                    <a:lumMod val="50000"/>
                  </a:schemeClr>
                </a:solidFill>
                <a:latin typeface="Roboto"/>
              </a:rPr>
              <a:t>QoE</a:t>
            </a:r>
            <a:r>
              <a:rPr lang="en-US" sz="1400" b="1" dirty="0">
                <a:solidFill>
                  <a:schemeClr val="accent2">
                    <a:lumMod val="50000"/>
                  </a:schemeClr>
                </a:solidFill>
                <a:latin typeface="Roboto"/>
              </a:rPr>
              <a:t> estimation report</a:t>
            </a:r>
            <a:endParaRPr lang="en-US" sz="1400" b="1" dirty="0">
              <a:solidFill>
                <a:schemeClr val="accent2">
                  <a:lumMod val="50000"/>
                </a:schemeClr>
              </a:solidFill>
            </a:endParaRPr>
          </a:p>
        </p:txBody>
      </p:sp>
      <p:pic>
        <p:nvPicPr>
          <p:cNvPr id="66" name="Picture 2" descr="Результат пошуку зображень за запитом report">
            <a:extLst>
              <a:ext uri="{FF2B5EF4-FFF2-40B4-BE49-F238E27FC236}">
                <a16:creationId xmlns:a16="http://schemas.microsoft.com/office/drawing/2014/main" id="{2A89EF41-C14B-4342-A816-4A72A90E2FF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55770" y="5346072"/>
            <a:ext cx="501425" cy="501425"/>
          </a:xfrm>
          <a:prstGeom prst="rect">
            <a:avLst/>
          </a:prstGeom>
          <a:noFill/>
          <a:extLst>
            <a:ext uri="{909E8E84-426E-40DD-AFC4-6F175D3DCCD1}">
              <a14:hiddenFill xmlns:a14="http://schemas.microsoft.com/office/drawing/2010/main">
                <a:solidFill>
                  <a:srgbClr val="FFFFFF"/>
                </a:solidFill>
              </a14:hiddenFill>
            </a:ext>
          </a:extLst>
        </p:spPr>
      </p:pic>
      <p:sp>
        <p:nvSpPr>
          <p:cNvPr id="61" name="Прямоугольник 60">
            <a:extLst>
              <a:ext uri="{FF2B5EF4-FFF2-40B4-BE49-F238E27FC236}">
                <a16:creationId xmlns:a16="http://schemas.microsoft.com/office/drawing/2014/main" id="{257D553F-92B1-4222-841B-55D2EFD32261}"/>
              </a:ext>
            </a:extLst>
          </p:cNvPr>
          <p:cNvSpPr/>
          <p:nvPr/>
        </p:nvSpPr>
        <p:spPr>
          <a:xfrm>
            <a:off x="1939008" y="3974073"/>
            <a:ext cx="1354858" cy="338554"/>
          </a:xfrm>
          <a:prstGeom prst="rect">
            <a:avLst/>
          </a:prstGeom>
        </p:spPr>
        <p:txBody>
          <a:bodyPr wrap="none">
            <a:spAutoFit/>
          </a:bodyPr>
          <a:lstStyle/>
          <a:p>
            <a:r>
              <a:rPr lang="en-US" sz="1600" b="1" i="1" dirty="0" err="1">
                <a:solidFill>
                  <a:srgbClr val="002060"/>
                </a:solidFill>
                <a:latin typeface="Roboto"/>
              </a:rPr>
              <a:t>QoE</a:t>
            </a:r>
            <a:r>
              <a:rPr lang="en-US" sz="1600" b="1" i="1" dirty="0">
                <a:solidFill>
                  <a:srgbClr val="002060"/>
                </a:solidFill>
                <a:latin typeface="Roboto"/>
              </a:rPr>
              <a:t>=f(QoS)</a:t>
            </a:r>
            <a:endParaRPr lang="en-US" sz="1600" b="1" i="1" dirty="0">
              <a:solidFill>
                <a:srgbClr val="002060"/>
              </a:solidFill>
            </a:endParaRPr>
          </a:p>
        </p:txBody>
      </p:sp>
      <p:sp>
        <p:nvSpPr>
          <p:cNvPr id="68" name="Прямоугольник 67">
            <a:extLst>
              <a:ext uri="{FF2B5EF4-FFF2-40B4-BE49-F238E27FC236}">
                <a16:creationId xmlns:a16="http://schemas.microsoft.com/office/drawing/2014/main" id="{A238E379-69D1-4D47-B178-70ED59A168A7}"/>
              </a:ext>
            </a:extLst>
          </p:cNvPr>
          <p:cNvSpPr/>
          <p:nvPr/>
        </p:nvSpPr>
        <p:spPr>
          <a:xfrm>
            <a:off x="1939008" y="3105588"/>
            <a:ext cx="639919" cy="338554"/>
          </a:xfrm>
          <a:prstGeom prst="rect">
            <a:avLst/>
          </a:prstGeom>
        </p:spPr>
        <p:txBody>
          <a:bodyPr wrap="none">
            <a:spAutoFit/>
          </a:bodyPr>
          <a:lstStyle/>
          <a:p>
            <a:r>
              <a:rPr lang="en-US" sz="1600" b="1" i="1" dirty="0">
                <a:solidFill>
                  <a:srgbClr val="002060"/>
                </a:solidFill>
                <a:latin typeface="Roboto"/>
              </a:rPr>
              <a:t>KPIs</a:t>
            </a:r>
            <a:endParaRPr lang="en-US" sz="1600" b="1" i="1" dirty="0">
              <a:solidFill>
                <a:srgbClr val="002060"/>
              </a:solidFill>
            </a:endParaRPr>
          </a:p>
        </p:txBody>
      </p:sp>
      <p:sp>
        <p:nvSpPr>
          <p:cNvPr id="69" name="Прямоугольник 68">
            <a:extLst>
              <a:ext uri="{FF2B5EF4-FFF2-40B4-BE49-F238E27FC236}">
                <a16:creationId xmlns:a16="http://schemas.microsoft.com/office/drawing/2014/main" id="{D0A1D4E9-C7BC-44FA-9B92-1C31954746D6}"/>
              </a:ext>
            </a:extLst>
          </p:cNvPr>
          <p:cNvSpPr/>
          <p:nvPr/>
        </p:nvSpPr>
        <p:spPr>
          <a:xfrm>
            <a:off x="1939007" y="5306988"/>
            <a:ext cx="639919" cy="338554"/>
          </a:xfrm>
          <a:prstGeom prst="rect">
            <a:avLst/>
          </a:prstGeom>
        </p:spPr>
        <p:txBody>
          <a:bodyPr wrap="none">
            <a:spAutoFit/>
          </a:bodyPr>
          <a:lstStyle/>
          <a:p>
            <a:r>
              <a:rPr lang="en-US" sz="1600" b="1" i="1" dirty="0">
                <a:solidFill>
                  <a:srgbClr val="002060"/>
                </a:solidFill>
                <a:latin typeface="Roboto"/>
              </a:rPr>
              <a:t>KPIs</a:t>
            </a:r>
            <a:endParaRPr lang="en-US" sz="1600" b="1" i="1" dirty="0">
              <a:solidFill>
                <a:srgbClr val="002060"/>
              </a:solidFill>
            </a:endParaRPr>
          </a:p>
        </p:txBody>
      </p:sp>
    </p:spTree>
    <p:extLst>
      <p:ext uri="{BB962C8B-B14F-4D97-AF65-F5344CB8AC3E}">
        <p14:creationId xmlns:p14="http://schemas.microsoft.com/office/powerpoint/2010/main" val="187410706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0" y="104650"/>
            <a:ext cx="9230061" cy="1107841"/>
          </a:xfrm>
        </p:spPr>
        <p:txBody>
          <a:bodyPr>
            <a:normAutofit fontScale="90000"/>
          </a:bodyPr>
          <a:lstStyle/>
          <a:p>
            <a:r>
              <a:rPr lang="en-US" sz="4000" dirty="0" smtClean="0">
                <a:solidFill>
                  <a:schemeClr val="accent1">
                    <a:lumMod val="50000"/>
                  </a:schemeClr>
                </a:solidFill>
                <a:effectLst>
                  <a:outerShdw blurRad="38100" dist="38100" dir="2700000" algn="tl">
                    <a:srgbClr val="000000">
                      <a:alpha val="43137"/>
                    </a:srgbClr>
                  </a:outerShdw>
                </a:effectLst>
              </a:rPr>
              <a:t>UC5: </a:t>
            </a:r>
            <a:r>
              <a:rPr lang="en-US" sz="4000" b="0" dirty="0">
                <a:solidFill>
                  <a:schemeClr val="accent1">
                    <a:lumMod val="50000"/>
                  </a:schemeClr>
                </a:solidFill>
                <a:effectLst>
                  <a:outerShdw blurRad="38100" dist="38100" dir="2700000" algn="tl">
                    <a:srgbClr val="000000">
                      <a:alpha val="43137"/>
                    </a:srgbClr>
                  </a:outerShdw>
                </a:effectLst>
              </a:rPr>
              <a:t>Remote and distributed video production </a:t>
            </a:r>
          </a:p>
        </p:txBody>
      </p:sp>
      <p:pic>
        <p:nvPicPr>
          <p:cNvPr id="6" name="Immagine 1"/>
          <p:cNvPicPr/>
          <p:nvPr/>
        </p:nvPicPr>
        <p:blipFill>
          <a:blip r:embed="rId2" cstate="print"/>
          <a:srcRect/>
          <a:stretch>
            <a:fillRect/>
          </a:stretch>
        </p:blipFill>
        <p:spPr bwMode="auto">
          <a:xfrm>
            <a:off x="1227080" y="989704"/>
            <a:ext cx="6775899" cy="5023821"/>
          </a:xfrm>
          <a:prstGeom prst="rect">
            <a:avLst/>
          </a:prstGeom>
          <a:noFill/>
          <a:ln w="9525">
            <a:noFill/>
            <a:miter lim="800000"/>
            <a:headEnd/>
            <a:tailEnd/>
          </a:ln>
        </p:spPr>
      </p:pic>
    </p:spTree>
    <p:extLst>
      <p:ext uri="{BB962C8B-B14F-4D97-AF65-F5344CB8AC3E}">
        <p14:creationId xmlns:p14="http://schemas.microsoft.com/office/powerpoint/2010/main" val="235409686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003CD92-7623-4031-A763-A47C66530F8A}"/>
              </a:ext>
            </a:extLst>
          </p:cNvPr>
          <p:cNvSpPr>
            <a:spLocks noGrp="1"/>
          </p:cNvSpPr>
          <p:nvPr>
            <p:ph type="title"/>
          </p:nvPr>
        </p:nvSpPr>
        <p:spPr>
          <a:xfrm>
            <a:off x="535418" y="680213"/>
            <a:ext cx="7522061" cy="567674"/>
          </a:xfrm>
        </p:spPr>
        <p:txBody>
          <a:bodyPr>
            <a:noAutofit/>
          </a:bodyPr>
          <a:lstStyle/>
          <a:p>
            <a:pPr algn="ctr"/>
            <a:r>
              <a:rPr lang="en-US" sz="4000" b="0" dirty="0" smtClean="0">
                <a:solidFill>
                  <a:schemeClr val="accent1">
                    <a:lumMod val="50000"/>
                  </a:schemeClr>
                </a:solidFill>
                <a:effectLst>
                  <a:outerShdw blurRad="38100" dist="38100" dir="2700000" algn="tl">
                    <a:srgbClr val="000000">
                      <a:alpha val="43137"/>
                    </a:srgbClr>
                  </a:outerShdw>
                </a:effectLst>
              </a:rPr>
              <a:t>The </a:t>
            </a:r>
            <a:r>
              <a:rPr lang="en-US" sz="4000" b="0" dirty="0">
                <a:solidFill>
                  <a:schemeClr val="accent1">
                    <a:lumMod val="50000"/>
                  </a:schemeClr>
                </a:solidFill>
                <a:effectLst>
                  <a:outerShdw blurRad="38100" dist="38100" dir="2700000" algn="tl">
                    <a:srgbClr val="000000">
                      <a:alpha val="43137"/>
                    </a:srgbClr>
                  </a:outerShdw>
                </a:effectLst>
              </a:rPr>
              <a:t>Garden of Forking Paths </a:t>
            </a:r>
            <a:r>
              <a:rPr lang="ru-RU" sz="4000" b="0" dirty="0">
                <a:solidFill>
                  <a:schemeClr val="accent1">
                    <a:lumMod val="50000"/>
                  </a:schemeClr>
                </a:solidFill>
                <a:effectLst>
                  <a:outerShdw blurRad="38100" dist="38100" dir="2700000" algn="tl">
                    <a:srgbClr val="000000">
                      <a:alpha val="43137"/>
                    </a:srgbClr>
                  </a:outerShdw>
                </a:effectLst>
              </a:rPr>
              <a:t/>
            </a:r>
            <a:br>
              <a:rPr lang="ru-RU" sz="4000" b="0" dirty="0">
                <a:solidFill>
                  <a:schemeClr val="accent1">
                    <a:lumMod val="50000"/>
                  </a:schemeClr>
                </a:solidFill>
                <a:effectLst>
                  <a:outerShdw blurRad="38100" dist="38100" dir="2700000" algn="tl">
                    <a:srgbClr val="000000">
                      <a:alpha val="43137"/>
                    </a:srgbClr>
                  </a:outerShdw>
                </a:effectLst>
              </a:rPr>
            </a:br>
            <a:r>
              <a:rPr lang="en-US" sz="4000" b="0" dirty="0" smtClean="0">
                <a:solidFill>
                  <a:schemeClr val="accent1">
                    <a:lumMod val="50000"/>
                  </a:schemeClr>
                </a:solidFill>
                <a:effectLst>
                  <a:outerShdw blurRad="38100" dist="38100" dir="2700000" algn="tl">
                    <a:srgbClr val="000000">
                      <a:alpha val="43137"/>
                    </a:srgbClr>
                  </a:outerShdw>
                </a:effectLst>
              </a:rPr>
              <a:t>5G-TOURS </a:t>
            </a:r>
            <a:r>
              <a:rPr lang="en-US" sz="4000" b="0" dirty="0">
                <a:solidFill>
                  <a:schemeClr val="accent1">
                    <a:lumMod val="50000"/>
                  </a:schemeClr>
                </a:solidFill>
                <a:effectLst>
                  <a:outerShdw blurRad="38100" dist="38100" dir="2700000" algn="tl">
                    <a:srgbClr val="000000">
                      <a:alpha val="43137"/>
                    </a:srgbClr>
                  </a:outerShdw>
                </a:effectLst>
              </a:rPr>
              <a:t>Itinerant orchestra</a:t>
            </a:r>
            <a:br>
              <a:rPr lang="en-US" sz="4000" b="0" dirty="0">
                <a:solidFill>
                  <a:schemeClr val="accent1">
                    <a:lumMod val="50000"/>
                  </a:schemeClr>
                </a:solidFill>
                <a:effectLst>
                  <a:outerShdw blurRad="38100" dist="38100" dir="2700000" algn="tl">
                    <a:srgbClr val="000000">
                      <a:alpha val="43137"/>
                    </a:srgbClr>
                  </a:outerShdw>
                </a:effectLst>
              </a:rPr>
            </a:br>
            <a:endParaRPr lang="en-US" sz="4000" b="0" dirty="0">
              <a:solidFill>
                <a:schemeClr val="accent1">
                  <a:lumMod val="50000"/>
                </a:schemeClr>
              </a:solidFill>
              <a:effectLst>
                <a:outerShdw blurRad="38100" dist="38100" dir="2700000" algn="tl">
                  <a:srgbClr val="000000">
                    <a:alpha val="43137"/>
                  </a:srgbClr>
                </a:outerShdw>
              </a:effectLst>
            </a:endParaRPr>
          </a:p>
        </p:txBody>
      </p:sp>
      <p:pic>
        <p:nvPicPr>
          <p:cNvPr id="3" name="rbT9uEnNhiw"/>
          <p:cNvPicPr>
            <a:picLocks noRot="1" noChangeAspect="1"/>
          </p:cNvPicPr>
          <p:nvPr>
            <a:videoFile r:link="rId1"/>
          </p:nvPr>
        </p:nvPicPr>
        <p:blipFill>
          <a:blip r:embed="rId3"/>
          <a:stretch>
            <a:fillRect/>
          </a:stretch>
        </p:blipFill>
        <p:spPr>
          <a:xfrm>
            <a:off x="661595" y="1691304"/>
            <a:ext cx="7535732" cy="4238849"/>
          </a:xfrm>
          <a:prstGeom prst="rect">
            <a:avLst/>
          </a:prstGeom>
        </p:spPr>
      </p:pic>
    </p:spTree>
    <p:extLst>
      <p:ext uri="{BB962C8B-B14F-4D97-AF65-F5344CB8AC3E}">
        <p14:creationId xmlns:p14="http://schemas.microsoft.com/office/powerpoint/2010/main" val="50830450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Routes </a:t>
            </a:r>
            <a:r>
              <a:rPr lang="en-US" smtClean="0"/>
              <a:t>in Turin</a:t>
            </a:r>
            <a:endParaRPr lang="uk-UA" dirty="0"/>
          </a:p>
        </p:txBody>
      </p:sp>
      <p:pic>
        <p:nvPicPr>
          <p:cNvPr id="3" name="Рисунок 2"/>
          <p:cNvPicPr>
            <a:picLocks noChangeAspect="1"/>
          </p:cNvPicPr>
          <p:nvPr/>
        </p:nvPicPr>
        <p:blipFill>
          <a:blip r:embed="rId2"/>
          <a:stretch>
            <a:fillRect/>
          </a:stretch>
        </p:blipFill>
        <p:spPr>
          <a:xfrm>
            <a:off x="28269" y="1665188"/>
            <a:ext cx="8651274" cy="4455864"/>
          </a:xfrm>
          <a:prstGeom prst="rect">
            <a:avLst/>
          </a:prstGeom>
        </p:spPr>
      </p:pic>
    </p:spTree>
    <p:extLst>
      <p:ext uri="{BB962C8B-B14F-4D97-AF65-F5344CB8AC3E}">
        <p14:creationId xmlns:p14="http://schemas.microsoft.com/office/powerpoint/2010/main" val="82783691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Results of experiments</a:t>
            </a:r>
            <a:endParaRPr lang="uk-UA" dirty="0"/>
          </a:p>
        </p:txBody>
      </p:sp>
      <p:pic>
        <p:nvPicPr>
          <p:cNvPr id="3" name="Рисунок 2"/>
          <p:cNvPicPr>
            <a:picLocks noChangeAspect="1"/>
          </p:cNvPicPr>
          <p:nvPr/>
        </p:nvPicPr>
        <p:blipFill>
          <a:blip r:embed="rId2"/>
          <a:stretch>
            <a:fillRect/>
          </a:stretch>
        </p:blipFill>
        <p:spPr>
          <a:xfrm>
            <a:off x="827314" y="1458880"/>
            <a:ext cx="7498761" cy="4743605"/>
          </a:xfrm>
          <a:prstGeom prst="rect">
            <a:avLst/>
          </a:prstGeom>
        </p:spPr>
      </p:pic>
      <p:pic>
        <p:nvPicPr>
          <p:cNvPr id="4" name="Рисунок 3"/>
          <p:cNvPicPr>
            <a:picLocks noChangeAspect="1"/>
          </p:cNvPicPr>
          <p:nvPr/>
        </p:nvPicPr>
        <p:blipFill>
          <a:blip r:embed="rId3"/>
          <a:stretch>
            <a:fillRect/>
          </a:stretch>
        </p:blipFill>
        <p:spPr>
          <a:xfrm>
            <a:off x="1265169" y="1403095"/>
            <a:ext cx="6623050" cy="4658317"/>
          </a:xfrm>
          <a:prstGeom prst="rect">
            <a:avLst/>
          </a:prstGeom>
        </p:spPr>
      </p:pic>
      <p:pic>
        <p:nvPicPr>
          <p:cNvPr id="5" name="Рисунок 4"/>
          <p:cNvPicPr>
            <a:picLocks noChangeAspect="1"/>
          </p:cNvPicPr>
          <p:nvPr/>
        </p:nvPicPr>
        <p:blipFill>
          <a:blip r:embed="rId4"/>
          <a:stretch>
            <a:fillRect/>
          </a:stretch>
        </p:blipFill>
        <p:spPr>
          <a:xfrm>
            <a:off x="1265169" y="1458880"/>
            <a:ext cx="6319157" cy="4805886"/>
          </a:xfrm>
          <a:prstGeom prst="rect">
            <a:avLst/>
          </a:prstGeom>
        </p:spPr>
      </p:pic>
    </p:spTree>
    <p:extLst>
      <p:ext uri="{BB962C8B-B14F-4D97-AF65-F5344CB8AC3E}">
        <p14:creationId xmlns:p14="http://schemas.microsoft.com/office/powerpoint/2010/main" val="115574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Correlation models</a:t>
            </a:r>
            <a:endParaRPr lang="ru-RU" dirty="0"/>
          </a:p>
        </p:txBody>
      </p:sp>
      <p:pic>
        <p:nvPicPr>
          <p:cNvPr id="6" name="Рисунок 5"/>
          <p:cNvPicPr>
            <a:picLocks noChangeAspect="1"/>
          </p:cNvPicPr>
          <p:nvPr/>
        </p:nvPicPr>
        <p:blipFill>
          <a:blip r:embed="rId2"/>
          <a:stretch>
            <a:fillRect/>
          </a:stretch>
        </p:blipFill>
        <p:spPr>
          <a:xfrm>
            <a:off x="173380" y="1665187"/>
            <a:ext cx="4194336" cy="3926722"/>
          </a:xfrm>
          <a:prstGeom prst="rect">
            <a:avLst/>
          </a:prstGeom>
        </p:spPr>
      </p:pic>
      <p:pic>
        <p:nvPicPr>
          <p:cNvPr id="8" name="Рисунок 7"/>
          <p:cNvPicPr>
            <a:picLocks noChangeAspect="1"/>
          </p:cNvPicPr>
          <p:nvPr/>
        </p:nvPicPr>
        <p:blipFill>
          <a:blip r:embed="rId3"/>
          <a:stretch>
            <a:fillRect/>
          </a:stretch>
        </p:blipFill>
        <p:spPr>
          <a:xfrm>
            <a:off x="4367716" y="2066193"/>
            <a:ext cx="4266330" cy="2911447"/>
          </a:xfrm>
          <a:prstGeom prst="rect">
            <a:avLst/>
          </a:prstGeom>
        </p:spPr>
      </p:pic>
    </p:spTree>
    <p:extLst>
      <p:ext uri="{BB962C8B-B14F-4D97-AF65-F5344CB8AC3E}">
        <p14:creationId xmlns:p14="http://schemas.microsoft.com/office/powerpoint/2010/main" val="246522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67524EB-2D34-4814-BE66-90B7AFBC5143}"/>
              </a:ext>
            </a:extLst>
          </p:cNvPr>
          <p:cNvSpPr>
            <a:spLocks noGrp="1"/>
          </p:cNvSpPr>
          <p:nvPr>
            <p:ph type="title"/>
          </p:nvPr>
        </p:nvSpPr>
        <p:spPr>
          <a:xfrm>
            <a:off x="312347" y="246334"/>
            <a:ext cx="7840099" cy="1107841"/>
          </a:xfrm>
        </p:spPr>
        <p:txBody>
          <a:bodyPr>
            <a:noAutofit/>
          </a:bodyPr>
          <a:lstStyle/>
          <a:p>
            <a:r>
              <a:rPr lang="en-US" sz="4000" b="0" dirty="0">
                <a:solidFill>
                  <a:schemeClr val="accent1">
                    <a:lumMod val="50000"/>
                  </a:schemeClr>
                </a:solidFill>
                <a:effectLst>
                  <a:outerShdw blurRad="38100" dist="38100" dir="2700000" algn="tl">
                    <a:srgbClr val="000000">
                      <a:alpha val="43137"/>
                    </a:srgbClr>
                  </a:outerShdw>
                </a:effectLst>
              </a:rPr>
              <a:t>Search for correlational dependencies</a:t>
            </a:r>
            <a:endParaRPr lang="en-US" sz="4000" dirty="0">
              <a:solidFill>
                <a:schemeClr val="accent1">
                  <a:lumMod val="50000"/>
                </a:schemeClr>
              </a:solidFill>
              <a:effectLst>
                <a:outerShdw blurRad="38100" dist="38100" dir="2700000" algn="tl">
                  <a:srgbClr val="000000">
                    <a:alpha val="43137"/>
                  </a:srgbClr>
                </a:outerShdw>
              </a:effectLst>
            </a:endParaRPr>
          </a:p>
        </p:txBody>
      </p:sp>
      <p:pic>
        <p:nvPicPr>
          <p:cNvPr id="4" name="Рисунок 3"/>
          <p:cNvPicPr>
            <a:picLocks noChangeAspect="1"/>
          </p:cNvPicPr>
          <p:nvPr/>
        </p:nvPicPr>
        <p:blipFill>
          <a:blip r:embed="rId2"/>
          <a:stretch>
            <a:fillRect/>
          </a:stretch>
        </p:blipFill>
        <p:spPr>
          <a:xfrm>
            <a:off x="2373375" y="1499318"/>
            <a:ext cx="4907901" cy="4667023"/>
          </a:xfrm>
          <a:prstGeom prst="rect">
            <a:avLst/>
          </a:prstGeom>
        </p:spPr>
      </p:pic>
      <p:pic>
        <p:nvPicPr>
          <p:cNvPr id="6" name="Рисунок 5"/>
          <p:cNvPicPr>
            <a:picLocks noChangeAspect="1"/>
          </p:cNvPicPr>
          <p:nvPr/>
        </p:nvPicPr>
        <p:blipFill>
          <a:blip r:embed="rId3"/>
          <a:stretch>
            <a:fillRect/>
          </a:stretch>
        </p:blipFill>
        <p:spPr>
          <a:xfrm>
            <a:off x="1349858" y="1865056"/>
            <a:ext cx="6802588" cy="3935546"/>
          </a:xfrm>
          <a:prstGeom prst="rect">
            <a:avLst/>
          </a:prstGeom>
        </p:spPr>
      </p:pic>
    </p:spTree>
    <p:extLst>
      <p:ext uri="{BB962C8B-B14F-4D97-AF65-F5344CB8AC3E}">
        <p14:creationId xmlns:p14="http://schemas.microsoft.com/office/powerpoint/2010/main" val="2174770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Results of experiments for Zara </a:t>
            </a:r>
            <a:r>
              <a:rPr lang="en-US" dirty="0" err="1"/>
              <a:t>Baldisera</a:t>
            </a:r>
            <a:r>
              <a:rPr lang="en-US" dirty="0"/>
              <a:t> location</a:t>
            </a:r>
            <a:endParaRPr lang="uk-UA" dirty="0"/>
          </a:p>
        </p:txBody>
      </p:sp>
      <p:pic>
        <p:nvPicPr>
          <p:cNvPr id="3" name="Рисунок 2"/>
          <p:cNvPicPr>
            <a:picLocks noChangeAspect="1"/>
          </p:cNvPicPr>
          <p:nvPr/>
        </p:nvPicPr>
        <p:blipFill>
          <a:blip r:embed="rId2"/>
          <a:stretch>
            <a:fillRect/>
          </a:stretch>
        </p:blipFill>
        <p:spPr>
          <a:xfrm>
            <a:off x="2278742" y="1665187"/>
            <a:ext cx="4519457" cy="3592942"/>
          </a:xfrm>
          <a:prstGeom prst="rect">
            <a:avLst/>
          </a:prstGeom>
        </p:spPr>
      </p:pic>
      <p:pic>
        <p:nvPicPr>
          <p:cNvPr id="6" name="Рисунок 5"/>
          <p:cNvPicPr>
            <a:picLocks noChangeAspect="1"/>
          </p:cNvPicPr>
          <p:nvPr/>
        </p:nvPicPr>
        <p:blipFill>
          <a:blip r:embed="rId3"/>
          <a:stretch>
            <a:fillRect/>
          </a:stretch>
        </p:blipFill>
        <p:spPr>
          <a:xfrm>
            <a:off x="1470898" y="5258129"/>
            <a:ext cx="5808876" cy="910442"/>
          </a:xfrm>
          <a:prstGeom prst="rect">
            <a:avLst/>
          </a:prstGeom>
        </p:spPr>
      </p:pic>
    </p:spTree>
    <p:extLst>
      <p:ext uri="{BB962C8B-B14F-4D97-AF65-F5344CB8AC3E}">
        <p14:creationId xmlns:p14="http://schemas.microsoft.com/office/powerpoint/2010/main" val="17361577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89E4F15-C695-4EE9-9B98-177D4997BD1F}"/>
              </a:ext>
            </a:extLst>
          </p:cNvPr>
          <p:cNvSpPr>
            <a:spLocks noGrp="1"/>
          </p:cNvSpPr>
          <p:nvPr>
            <p:ph type="title"/>
          </p:nvPr>
        </p:nvSpPr>
        <p:spPr/>
        <p:txBody>
          <a:bodyPr/>
          <a:lstStyle/>
          <a:p>
            <a:r>
              <a:rPr lang="en-US" dirty="0" smtClean="0"/>
              <a:t>Used </a:t>
            </a:r>
            <a:r>
              <a:rPr lang="en-US" dirty="0"/>
              <a:t>links</a:t>
            </a:r>
          </a:p>
        </p:txBody>
      </p:sp>
      <p:sp>
        <p:nvSpPr>
          <p:cNvPr id="3" name="Текст 2">
            <a:extLst>
              <a:ext uri="{FF2B5EF4-FFF2-40B4-BE49-F238E27FC236}">
                <a16:creationId xmlns:a16="http://schemas.microsoft.com/office/drawing/2014/main" id="{94C7B5D3-6B56-4EA9-91A0-A69EF5AA2352}"/>
              </a:ext>
            </a:extLst>
          </p:cNvPr>
          <p:cNvSpPr>
            <a:spLocks noGrp="1"/>
          </p:cNvSpPr>
          <p:nvPr>
            <p:ph type="body" sz="quarter" idx="10"/>
          </p:nvPr>
        </p:nvSpPr>
        <p:spPr>
          <a:xfrm>
            <a:off x="376102" y="1525103"/>
            <a:ext cx="8175625" cy="4338779"/>
          </a:xfrm>
        </p:spPr>
        <p:txBody>
          <a:bodyPr>
            <a:normAutofit fontScale="92500" lnSpcReduction="20000"/>
          </a:bodyPr>
          <a:lstStyle/>
          <a:p>
            <a:r>
              <a:rPr lang="en-US" b="1" dirty="0" err="1">
                <a:solidFill>
                  <a:srgbClr val="002060"/>
                </a:solidFill>
              </a:rPr>
              <a:t>QoE</a:t>
            </a:r>
            <a:r>
              <a:rPr lang="en-US" b="1" dirty="0">
                <a:solidFill>
                  <a:srgbClr val="002060"/>
                </a:solidFill>
              </a:rPr>
              <a:t> Evaluation: The TRIANGLE Testbed Approach</a:t>
            </a:r>
            <a:r>
              <a:rPr lang="en-US" dirty="0">
                <a:solidFill>
                  <a:srgbClr val="002060"/>
                </a:solidFill>
              </a:rPr>
              <a:t> (</a:t>
            </a:r>
            <a:r>
              <a:rPr lang="en-US" dirty="0">
                <a:solidFill>
                  <a:srgbClr val="002060"/>
                </a:solidFill>
                <a:hlinkClick r:id="rId2">
                  <a:extLst>
                    <a:ext uri="{A12FA001-AC4F-418D-AE19-62706E023703}">
                      <ahyp:hlinkClr xmlns="" xmlns:ahyp="http://schemas.microsoft.com/office/drawing/2018/hyperlinkcolor" val="tx"/>
                    </a:ext>
                  </a:extLst>
                </a:hlinkClick>
              </a:rPr>
              <a:t>https://www.hindawi.com/journals/wcmc/2018/6202854/</a:t>
            </a:r>
            <a:r>
              <a:rPr lang="en-US" dirty="0">
                <a:solidFill>
                  <a:srgbClr val="002060"/>
                </a:solidFill>
              </a:rPr>
              <a:t>)</a:t>
            </a:r>
          </a:p>
          <a:p>
            <a:r>
              <a:rPr lang="en-US" b="1" dirty="0" err="1">
                <a:solidFill>
                  <a:srgbClr val="002060"/>
                </a:solidFill>
              </a:rPr>
              <a:t>QoE</a:t>
            </a:r>
            <a:r>
              <a:rPr lang="en-US" b="1" dirty="0">
                <a:solidFill>
                  <a:srgbClr val="002060"/>
                </a:solidFill>
              </a:rPr>
              <a:t> Doctor: Diagnosing Mobile App </a:t>
            </a:r>
            <a:r>
              <a:rPr lang="en-US" b="1" dirty="0" err="1">
                <a:solidFill>
                  <a:srgbClr val="002060"/>
                </a:solidFill>
              </a:rPr>
              <a:t>QoE</a:t>
            </a:r>
            <a:r>
              <a:rPr lang="en-US" b="1" dirty="0">
                <a:solidFill>
                  <a:srgbClr val="002060"/>
                </a:solidFill>
              </a:rPr>
              <a:t> with Automated UI Control and Cross-layer Analysis </a:t>
            </a:r>
            <a:r>
              <a:rPr lang="en-US" dirty="0">
                <a:solidFill>
                  <a:srgbClr val="002060"/>
                </a:solidFill>
              </a:rPr>
              <a:t>(</a:t>
            </a:r>
            <a:r>
              <a:rPr lang="en-US" dirty="0">
                <a:solidFill>
                  <a:srgbClr val="002060"/>
                </a:solidFill>
                <a:hlinkClick r:id="rId3">
                  <a:extLst>
                    <a:ext uri="{A12FA001-AC4F-418D-AE19-62706E023703}">
                      <ahyp:hlinkClr xmlns="" xmlns:ahyp="http://schemas.microsoft.com/office/drawing/2018/hyperlinkcolor" val="tx"/>
                    </a:ext>
                  </a:extLst>
                </a:hlinkClick>
              </a:rPr>
              <a:t>https://www.ics.uci.edu/~alfchen/alfred_imc14.pdf</a:t>
            </a:r>
            <a:r>
              <a:rPr lang="en-US" dirty="0">
                <a:solidFill>
                  <a:srgbClr val="002060"/>
                </a:solidFill>
              </a:rPr>
              <a:t>)</a:t>
            </a:r>
          </a:p>
          <a:p>
            <a:r>
              <a:rPr lang="en-US" b="1" dirty="0">
                <a:solidFill>
                  <a:srgbClr val="002060"/>
                </a:solidFill>
              </a:rPr>
              <a:t>Concept and Implementation of Video </a:t>
            </a:r>
            <a:r>
              <a:rPr lang="en-US" b="1" dirty="0" err="1">
                <a:solidFill>
                  <a:srgbClr val="002060"/>
                </a:solidFill>
              </a:rPr>
              <a:t>QoE</a:t>
            </a:r>
            <a:r>
              <a:rPr lang="en-US" b="1" dirty="0">
                <a:solidFill>
                  <a:srgbClr val="002060"/>
                </a:solidFill>
              </a:rPr>
              <a:t> Measurements in a Mobile Broadband Testbed </a:t>
            </a:r>
            <a:r>
              <a:rPr lang="en-US" dirty="0">
                <a:solidFill>
                  <a:srgbClr val="002060"/>
                </a:solidFill>
              </a:rPr>
              <a:t>(</a:t>
            </a:r>
            <a:r>
              <a:rPr lang="en-US" dirty="0">
                <a:solidFill>
                  <a:srgbClr val="002060"/>
                </a:solidFill>
                <a:hlinkClick r:id="rId4">
                  <a:extLst>
                    <a:ext uri="{A12FA001-AC4F-418D-AE19-62706E023703}">
                      <ahyp:hlinkClr xmlns="" xmlns:ahyp="http://schemas.microsoft.com/office/drawing/2018/hyperlinkcolor" val="tx"/>
                    </a:ext>
                  </a:extLst>
                </a:hlinkClick>
              </a:rPr>
              <a:t>https://tma.ifip.org/wp-content/uploads/sites/7/2017/06/mnm2017_paper10.pdf</a:t>
            </a:r>
            <a:r>
              <a:rPr lang="en-US" dirty="0">
                <a:solidFill>
                  <a:srgbClr val="002060"/>
                </a:solidFill>
              </a:rPr>
              <a:t>)</a:t>
            </a:r>
          </a:p>
          <a:p>
            <a:r>
              <a:rPr lang="en-US" b="1" dirty="0">
                <a:solidFill>
                  <a:srgbClr val="002060"/>
                </a:solidFill>
              </a:rPr>
              <a:t>Quality of Experience for Telemedicine</a:t>
            </a:r>
            <a:r>
              <a:rPr lang="en-US" dirty="0">
                <a:solidFill>
                  <a:srgbClr val="002060"/>
                </a:solidFill>
              </a:rPr>
              <a:t> (</a:t>
            </a:r>
            <a:r>
              <a:rPr lang="en-US" dirty="0">
                <a:solidFill>
                  <a:srgbClr val="002060"/>
                </a:solidFill>
                <a:hlinkClick r:id="rId5">
                  <a:extLst>
                    <a:ext uri="{A12FA001-AC4F-418D-AE19-62706E023703}">
                      <ahyp:hlinkClr xmlns="" xmlns:ahyp="http://schemas.microsoft.com/office/drawing/2018/hyperlinkcolor" val="tx"/>
                    </a:ext>
                  </a:extLst>
                </a:hlinkClick>
              </a:rPr>
              <a:t>https://business.esa.int/news/quality-experience-for-telemedicine</a:t>
            </a:r>
            <a:r>
              <a:rPr lang="en-US" dirty="0">
                <a:solidFill>
                  <a:srgbClr val="002060"/>
                </a:solidFill>
              </a:rPr>
              <a:t>)</a:t>
            </a:r>
          </a:p>
          <a:p>
            <a:r>
              <a:rPr lang="en-US" b="1" dirty="0" err="1">
                <a:solidFill>
                  <a:srgbClr val="002060"/>
                </a:solidFill>
              </a:rPr>
              <a:t>YoMoApp</a:t>
            </a:r>
            <a:r>
              <a:rPr lang="en-US" b="1" dirty="0">
                <a:solidFill>
                  <a:srgbClr val="002060"/>
                </a:solidFill>
              </a:rPr>
              <a:t> (YouTube-</a:t>
            </a:r>
            <a:r>
              <a:rPr lang="en-US" b="1" dirty="0" err="1">
                <a:solidFill>
                  <a:srgbClr val="002060"/>
                </a:solidFill>
              </a:rPr>
              <a:t>Qualität</a:t>
            </a:r>
            <a:r>
              <a:rPr lang="en-US" b="1" dirty="0">
                <a:solidFill>
                  <a:srgbClr val="002060"/>
                </a:solidFill>
              </a:rPr>
              <a:t>)</a:t>
            </a:r>
            <a:r>
              <a:rPr lang="en-US" dirty="0">
                <a:solidFill>
                  <a:srgbClr val="002060"/>
                </a:solidFill>
              </a:rPr>
              <a:t> (</a:t>
            </a:r>
            <a:r>
              <a:rPr lang="en-US" dirty="0">
                <a:solidFill>
                  <a:srgbClr val="002060"/>
                </a:solidFill>
                <a:hlinkClick r:id="rId6">
                  <a:extLst>
                    <a:ext uri="{A12FA001-AC4F-418D-AE19-62706E023703}">
                      <ahyp:hlinkClr xmlns="" xmlns:ahyp="http://schemas.microsoft.com/office/drawing/2018/hyperlinkcolor" val="tx"/>
                    </a:ext>
                  </a:extLst>
                </a:hlinkClick>
              </a:rPr>
              <a:t>https://play.google.com/store/apps/details?id=de.yomoapp&amp;hl=uk</a:t>
            </a:r>
            <a:r>
              <a:rPr lang="en-US" dirty="0">
                <a:solidFill>
                  <a:srgbClr val="002060"/>
                </a:solidFill>
              </a:rPr>
              <a:t>)</a:t>
            </a:r>
          </a:p>
          <a:p>
            <a:r>
              <a:rPr lang="en-US" b="1" dirty="0">
                <a:solidFill>
                  <a:srgbClr val="002060"/>
                </a:solidFill>
              </a:rPr>
              <a:t>Real-Time </a:t>
            </a:r>
            <a:r>
              <a:rPr lang="en-US" b="1" dirty="0" err="1">
                <a:solidFill>
                  <a:srgbClr val="002060"/>
                </a:solidFill>
              </a:rPr>
              <a:t>QoE</a:t>
            </a:r>
            <a:r>
              <a:rPr lang="en-US" b="1" dirty="0">
                <a:solidFill>
                  <a:srgbClr val="002060"/>
                </a:solidFill>
              </a:rPr>
              <a:t> Monitoring System for Video Streaming Services with Adaptive Media Playout </a:t>
            </a:r>
            <a:r>
              <a:rPr lang="en-US" dirty="0">
                <a:solidFill>
                  <a:srgbClr val="002060"/>
                </a:solidFill>
              </a:rPr>
              <a:t>(</a:t>
            </a:r>
            <a:r>
              <a:rPr lang="en-US" dirty="0">
                <a:solidFill>
                  <a:srgbClr val="002060"/>
                </a:solidFill>
                <a:hlinkClick r:id="rId7">
                  <a:extLst>
                    <a:ext uri="{A12FA001-AC4F-418D-AE19-62706E023703}">
                      <ahyp:hlinkClr xmlns="" xmlns:ahyp="http://schemas.microsoft.com/office/drawing/2018/hyperlinkcolor" val="tx"/>
                    </a:ext>
                  </a:extLst>
                </a:hlinkClick>
              </a:rPr>
              <a:t>https://www.hindawi.com/journals/ijdmb/2018/2619438/</a:t>
            </a:r>
            <a:r>
              <a:rPr lang="en-US" dirty="0">
                <a:solidFill>
                  <a:srgbClr val="002060"/>
                </a:solidFill>
              </a:rPr>
              <a:t>)</a:t>
            </a:r>
          </a:p>
          <a:p>
            <a:r>
              <a:rPr lang="en-US" b="1" dirty="0">
                <a:solidFill>
                  <a:srgbClr val="002060"/>
                </a:solidFill>
              </a:rPr>
              <a:t>Developing a Quality of Experience (</a:t>
            </a:r>
            <a:r>
              <a:rPr lang="en-US" b="1" dirty="0" err="1">
                <a:solidFill>
                  <a:srgbClr val="002060"/>
                </a:solidFill>
              </a:rPr>
              <a:t>QoE</a:t>
            </a:r>
            <a:r>
              <a:rPr lang="en-US" b="1" dirty="0">
                <a:solidFill>
                  <a:srgbClr val="002060"/>
                </a:solidFill>
              </a:rPr>
              <a:t>) model for Web Applications (</a:t>
            </a:r>
            <a:r>
              <a:rPr lang="en-US" dirty="0">
                <a:solidFill>
                  <a:srgbClr val="002060"/>
                </a:solidFill>
              </a:rPr>
              <a:t>https://onlinelibrary.wiley.com/doi/full/10.1111/isj.12192)</a:t>
            </a:r>
            <a:endParaRPr lang="en-US" b="1" dirty="0">
              <a:solidFill>
                <a:srgbClr val="002060"/>
              </a:solidFill>
            </a:endParaRPr>
          </a:p>
          <a:p>
            <a:endParaRPr lang="en-US" dirty="0">
              <a:solidFill>
                <a:srgbClr val="002060"/>
              </a:solidFill>
            </a:endParaRPr>
          </a:p>
          <a:p>
            <a:endParaRPr lang="en-US" dirty="0"/>
          </a:p>
          <a:p>
            <a:endParaRPr lang="en-US" dirty="0"/>
          </a:p>
          <a:p>
            <a:endParaRPr lang="en-US" dirty="0"/>
          </a:p>
        </p:txBody>
      </p:sp>
    </p:spTree>
    <p:extLst>
      <p:ext uri="{BB962C8B-B14F-4D97-AF65-F5344CB8AC3E}">
        <p14:creationId xmlns:p14="http://schemas.microsoft.com/office/powerpoint/2010/main" val="34504575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933450" y="474207"/>
            <a:ext cx="6612527" cy="567674"/>
          </a:xfrm>
        </p:spPr>
        <p:txBody>
          <a:bodyPr>
            <a:noAutofit/>
          </a:bodyPr>
          <a:lstStyle/>
          <a:p>
            <a:pPr algn="ctr"/>
            <a:r>
              <a:rPr lang="en-GB" sz="4000" dirty="0" smtClean="0">
                <a:solidFill>
                  <a:schemeClr val="accent1">
                    <a:lumMod val="50000"/>
                  </a:schemeClr>
                </a:solidFill>
                <a:effectLst>
                  <a:outerShdw blurRad="38100" dist="38100" dir="2700000" algn="tl">
                    <a:srgbClr val="000000">
                      <a:alpha val="43137"/>
                    </a:srgbClr>
                  </a:outerShdw>
                </a:effectLst>
              </a:rPr>
              <a:t>Current status of 5G</a:t>
            </a:r>
            <a:endParaRPr lang="en-GB" sz="4000" dirty="0">
              <a:solidFill>
                <a:schemeClr val="accent1">
                  <a:lumMod val="50000"/>
                </a:schemeClr>
              </a:solidFill>
              <a:effectLst>
                <a:outerShdw blurRad="38100" dist="38100" dir="2700000" algn="tl">
                  <a:srgbClr val="000000">
                    <a:alpha val="43137"/>
                  </a:srgbClr>
                </a:outerShdw>
              </a:effectLst>
            </a:endParaRPr>
          </a:p>
        </p:txBody>
      </p:sp>
      <p:sp>
        <p:nvSpPr>
          <p:cNvPr id="7" name="Прямоугольник 6">
            <a:extLst>
              <a:ext uri="{FF2B5EF4-FFF2-40B4-BE49-F238E27FC236}">
                <a16:creationId xmlns:a16="http://schemas.microsoft.com/office/drawing/2014/main" id="{BFE64772-6626-46F5-9FDD-7B58062A8AD6}"/>
              </a:ext>
            </a:extLst>
          </p:cNvPr>
          <p:cNvSpPr/>
          <p:nvPr/>
        </p:nvSpPr>
        <p:spPr>
          <a:xfrm>
            <a:off x="831280" y="3777095"/>
            <a:ext cx="2508820" cy="338554"/>
          </a:xfrm>
          <a:prstGeom prst="rect">
            <a:avLst/>
          </a:prstGeom>
        </p:spPr>
        <p:txBody>
          <a:bodyPr wrap="square">
            <a:spAutoFit/>
          </a:bodyPr>
          <a:lstStyle/>
          <a:p>
            <a:pPr algn="just"/>
            <a:r>
              <a:rPr lang="en-US" sz="1600" b="1" dirty="0" smtClean="0">
                <a:solidFill>
                  <a:schemeClr val="accent1">
                    <a:lumMod val="50000"/>
                  </a:schemeClr>
                </a:solidFill>
                <a:latin typeface="Calibri Light" panose="020F0302020204030204" pitchFamily="34" charset="0"/>
              </a:rPr>
              <a:t>5G networks requirements</a:t>
            </a:r>
            <a:endParaRPr lang="en-US" sz="1600" b="1" dirty="0">
              <a:solidFill>
                <a:schemeClr val="accent1">
                  <a:lumMod val="50000"/>
                </a:schemeClr>
              </a:solidFill>
              <a:latin typeface="Calibri Light" panose="020F0302020204030204" pitchFamily="34" charset="0"/>
            </a:endParaRPr>
          </a:p>
        </p:txBody>
      </p:sp>
      <p:pic>
        <p:nvPicPr>
          <p:cNvPr id="5" name="Picture 2" descr="ETSI - 5g Standards - 5g Mobile Technologi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179" y="959472"/>
            <a:ext cx="3601709" cy="294439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5G network standards are finalised, so when will we see the first network?  - Antenov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639" y="959472"/>
            <a:ext cx="5114661" cy="2586083"/>
          </a:xfrm>
          <a:prstGeom prst="rect">
            <a:avLst/>
          </a:prstGeom>
          <a:noFill/>
          <a:extLst>
            <a:ext uri="{909E8E84-426E-40DD-AFC4-6F175D3DCCD1}">
              <a14:hiddenFill xmlns:a14="http://schemas.microsoft.com/office/drawing/2010/main">
                <a:solidFill>
                  <a:srgbClr val="FFFFFF"/>
                </a:solidFill>
              </a14:hiddenFill>
            </a:ext>
          </a:extLst>
        </p:spPr>
      </p:pic>
      <p:sp>
        <p:nvSpPr>
          <p:cNvPr id="18" name="Прямоугольник 17">
            <a:extLst>
              <a:ext uri="{FF2B5EF4-FFF2-40B4-BE49-F238E27FC236}">
                <a16:creationId xmlns:a16="http://schemas.microsoft.com/office/drawing/2014/main" id="{BFE64772-6626-46F5-9FDD-7B58062A8AD6}"/>
              </a:ext>
            </a:extLst>
          </p:cNvPr>
          <p:cNvSpPr/>
          <p:nvPr/>
        </p:nvSpPr>
        <p:spPr>
          <a:xfrm>
            <a:off x="4494218" y="3777095"/>
            <a:ext cx="3687812" cy="338554"/>
          </a:xfrm>
          <a:prstGeom prst="rect">
            <a:avLst/>
          </a:prstGeom>
        </p:spPr>
        <p:txBody>
          <a:bodyPr wrap="square">
            <a:spAutoFit/>
          </a:bodyPr>
          <a:lstStyle/>
          <a:p>
            <a:pPr algn="just"/>
            <a:r>
              <a:rPr lang="en-US" sz="1600" b="1" dirty="0" smtClean="0">
                <a:solidFill>
                  <a:schemeClr val="accent1">
                    <a:lumMod val="50000"/>
                  </a:schemeClr>
                </a:solidFill>
                <a:latin typeface="Calibri Light" panose="020F0302020204030204" pitchFamily="34" charset="0"/>
              </a:rPr>
              <a:t>5G </a:t>
            </a:r>
            <a:r>
              <a:rPr lang="en-US" sz="1600" b="1" dirty="0">
                <a:solidFill>
                  <a:schemeClr val="accent1">
                    <a:lumMod val="50000"/>
                  </a:schemeClr>
                </a:solidFill>
                <a:latin typeface="Calibri Light" panose="020F0302020204030204" pitchFamily="34" charset="0"/>
              </a:rPr>
              <a:t>networks </a:t>
            </a:r>
            <a:r>
              <a:rPr lang="en-US" sz="1600" b="1" dirty="0" err="1">
                <a:solidFill>
                  <a:schemeClr val="accent1">
                    <a:lumMod val="50000"/>
                  </a:schemeClr>
                </a:solidFill>
                <a:latin typeface="Calibri Light" panose="020F0302020204030204" pitchFamily="34" charset="0"/>
              </a:rPr>
              <a:t>standardisation</a:t>
            </a:r>
            <a:r>
              <a:rPr lang="en-US" sz="1600" b="1" dirty="0">
                <a:solidFill>
                  <a:schemeClr val="accent1">
                    <a:lumMod val="50000"/>
                  </a:schemeClr>
                </a:solidFill>
                <a:latin typeface="Calibri Light" panose="020F0302020204030204" pitchFamily="34" charset="0"/>
              </a:rPr>
              <a:t> </a:t>
            </a:r>
            <a:r>
              <a:rPr lang="en-US" sz="1600" b="1" dirty="0" smtClean="0">
                <a:solidFill>
                  <a:schemeClr val="accent1">
                    <a:lumMod val="50000"/>
                  </a:schemeClr>
                </a:solidFill>
                <a:latin typeface="Calibri Light" panose="020F0302020204030204" pitchFamily="34" charset="0"/>
              </a:rPr>
              <a:t>roadmap</a:t>
            </a:r>
            <a:endParaRPr lang="en-US" sz="1600" b="1" dirty="0">
              <a:solidFill>
                <a:schemeClr val="accent1">
                  <a:lumMod val="50000"/>
                </a:schemeClr>
              </a:solidFill>
              <a:latin typeface="Calibri Light" panose="020F0302020204030204" pitchFamily="34" charset="0"/>
            </a:endParaRPr>
          </a:p>
        </p:txBody>
      </p:sp>
      <p:sp>
        <p:nvSpPr>
          <p:cNvPr id="20" name="Прямоугольник 19">
            <a:extLst>
              <a:ext uri="{FF2B5EF4-FFF2-40B4-BE49-F238E27FC236}">
                <a16:creationId xmlns:a16="http://schemas.microsoft.com/office/drawing/2014/main" id="{BFE64772-6626-46F5-9FDD-7B58062A8AD6}"/>
              </a:ext>
            </a:extLst>
          </p:cNvPr>
          <p:cNvSpPr/>
          <p:nvPr/>
        </p:nvSpPr>
        <p:spPr>
          <a:xfrm>
            <a:off x="3495939" y="5926230"/>
            <a:ext cx="2508820" cy="338554"/>
          </a:xfrm>
          <a:prstGeom prst="rect">
            <a:avLst/>
          </a:prstGeom>
        </p:spPr>
        <p:txBody>
          <a:bodyPr wrap="square">
            <a:spAutoFit/>
          </a:bodyPr>
          <a:lstStyle/>
          <a:p>
            <a:pPr algn="just"/>
            <a:r>
              <a:rPr lang="en-US" sz="1600" b="1" dirty="0" smtClean="0">
                <a:solidFill>
                  <a:schemeClr val="accent1">
                    <a:lumMod val="50000"/>
                  </a:schemeClr>
                </a:solidFill>
                <a:latin typeface="Calibri Light" panose="020F0302020204030204" pitchFamily="34" charset="0"/>
              </a:rPr>
              <a:t>5G networks deployments</a:t>
            </a:r>
            <a:endParaRPr lang="en-US" sz="1600" b="1" dirty="0">
              <a:solidFill>
                <a:schemeClr val="accent1">
                  <a:lumMod val="50000"/>
                </a:schemeClr>
              </a:solidFill>
              <a:latin typeface="Calibri Light" panose="020F0302020204030204" pitchFamily="34" charset="0"/>
            </a:endParaRPr>
          </a:p>
        </p:txBody>
      </p:sp>
      <p:pic>
        <p:nvPicPr>
          <p:cNvPr id="4098" name="Picture 2" descr="Chart: Where 5G Technology Has Been Deployed | Statist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3940" y="1041881"/>
            <a:ext cx="4862438" cy="4862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2093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8"/>
                                        </p:tgtEl>
                                        <p:attrNameLst>
                                          <p:attrName>style.visibility</p:attrName>
                                        </p:attrNameLst>
                                      </p:cBhvr>
                                      <p:to>
                                        <p:strVal val="visible"/>
                                      </p:to>
                                    </p:set>
                                    <p:anim calcmode="lin" valueType="num">
                                      <p:cBhvr additive="base">
                                        <p:cTn id="11" dur="500" fill="hold"/>
                                        <p:tgtEl>
                                          <p:spTgt spid="4098"/>
                                        </p:tgtEl>
                                        <p:attrNameLst>
                                          <p:attrName>ppt_x</p:attrName>
                                        </p:attrNameLst>
                                      </p:cBhvr>
                                      <p:tavLst>
                                        <p:tav tm="0">
                                          <p:val>
                                            <p:strVal val="#ppt_x"/>
                                          </p:val>
                                        </p:tav>
                                        <p:tav tm="100000">
                                          <p:val>
                                            <p:strVal val="#ppt_x"/>
                                          </p:val>
                                        </p:tav>
                                      </p:tavLst>
                                    </p:anim>
                                    <p:anim calcmode="lin" valueType="num">
                                      <p:cBhvr additive="base">
                                        <p:cTn id="12"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333208" y="288192"/>
            <a:ext cx="7154738" cy="567674"/>
          </a:xfrm>
        </p:spPr>
        <p:txBody>
          <a:bodyPr>
            <a:normAutofit/>
          </a:bodyPr>
          <a:lstStyle/>
          <a:p>
            <a:r>
              <a:rPr lang="en-US" dirty="0"/>
              <a:t>Conclusions and action items</a:t>
            </a:r>
            <a:endParaRPr lang="en-GB" dirty="0"/>
          </a:p>
        </p:txBody>
      </p:sp>
      <p:sp>
        <p:nvSpPr>
          <p:cNvPr id="14" name="Text Placeholder 2">
            <a:extLst>
              <a:ext uri="{FF2B5EF4-FFF2-40B4-BE49-F238E27FC236}">
                <a16:creationId xmlns:a16="http://schemas.microsoft.com/office/drawing/2014/main" id="{0F4665F0-CD9A-4D6F-BC62-7AB72C7BEF96}"/>
              </a:ext>
            </a:extLst>
          </p:cNvPr>
          <p:cNvSpPr>
            <a:spLocks noGrp="1"/>
          </p:cNvSpPr>
          <p:nvPr>
            <p:ph type="body" sz="quarter" idx="10"/>
          </p:nvPr>
        </p:nvSpPr>
        <p:spPr>
          <a:xfrm>
            <a:off x="333208" y="941927"/>
            <a:ext cx="8175625" cy="4338779"/>
          </a:xfrm>
        </p:spPr>
        <p:txBody>
          <a:bodyPr>
            <a:noAutofit/>
          </a:bodyPr>
          <a:lstStyle/>
          <a:p>
            <a:pPr marL="457200" indent="-457200">
              <a:buAutoNum type="arabicPeriod"/>
            </a:pPr>
            <a:r>
              <a:rPr lang="en-US" dirty="0" smtClean="0"/>
              <a:t>Current </a:t>
            </a:r>
            <a:r>
              <a:rPr lang="en-US" dirty="0"/>
              <a:t>systems have </a:t>
            </a:r>
            <a:r>
              <a:rPr lang="en-US" dirty="0" smtClean="0"/>
              <a:t>the ability </a:t>
            </a:r>
            <a:r>
              <a:rPr lang="en-US" dirty="0"/>
              <a:t>to collect all information and process it, but they </a:t>
            </a:r>
            <a:r>
              <a:rPr lang="en-US" dirty="0" smtClean="0"/>
              <a:t>are still </a:t>
            </a:r>
            <a:r>
              <a:rPr lang="en-US" dirty="0"/>
              <a:t>unable to do so in a timely manner, unable to provide a</a:t>
            </a:r>
            <a:br>
              <a:rPr lang="en-US" dirty="0"/>
            </a:br>
            <a:r>
              <a:rPr lang="en-US" dirty="0"/>
              <a:t>good "management experience" to the end user</a:t>
            </a:r>
            <a:r>
              <a:rPr lang="en-US" dirty="0" smtClean="0"/>
              <a:t>.</a:t>
            </a:r>
          </a:p>
          <a:p>
            <a:pPr marL="457200" indent="-457200" algn="just">
              <a:buAutoNum type="arabicPeriod"/>
            </a:pPr>
            <a:r>
              <a:rPr lang="en-US" dirty="0" smtClean="0"/>
              <a:t>Respective </a:t>
            </a:r>
            <a:r>
              <a:rPr lang="en-US" dirty="0"/>
              <a:t>method based on the principles of </a:t>
            </a:r>
            <a:r>
              <a:rPr lang="en-US" dirty="0" smtClean="0"/>
              <a:t>machine learning </a:t>
            </a:r>
            <a:r>
              <a:rPr lang="en-US" dirty="0"/>
              <a:t>has been developed to assess and optimize the </a:t>
            </a:r>
            <a:r>
              <a:rPr lang="en-US" dirty="0" smtClean="0"/>
              <a:t>state of </a:t>
            </a:r>
            <a:r>
              <a:rPr lang="en-US" dirty="0"/>
              <a:t>the network in order to improve the quality of </a:t>
            </a:r>
            <a:r>
              <a:rPr lang="en-US" dirty="0" smtClean="0"/>
              <a:t>service provision </a:t>
            </a:r>
            <a:r>
              <a:rPr lang="en-US" dirty="0"/>
              <a:t>to users by cellular operators using the model </a:t>
            </a:r>
            <a:r>
              <a:rPr lang="en-US" dirty="0" smtClean="0"/>
              <a:t>of service </a:t>
            </a:r>
            <a:r>
              <a:rPr lang="en-US" dirty="0"/>
              <a:t>quality control system. Proposed method is a </a:t>
            </a:r>
            <a:r>
              <a:rPr lang="en-US" dirty="0" smtClean="0"/>
              <a:t>very effective </a:t>
            </a:r>
            <a:r>
              <a:rPr lang="en-US" dirty="0"/>
              <a:t>instrument for request formation from users</a:t>
            </a:r>
            <a:r>
              <a:rPr lang="en-US" dirty="0" smtClean="0"/>
              <a:t>, network </a:t>
            </a:r>
            <a:r>
              <a:rPr lang="en-US" dirty="0"/>
              <a:t>status monitoring, service providing quality </a:t>
            </a:r>
            <a:r>
              <a:rPr lang="en-US" dirty="0" smtClean="0"/>
              <a:t>control integral </a:t>
            </a:r>
            <a:r>
              <a:rPr lang="en-US" dirty="0"/>
              <a:t>marks modelling and their optimization, search </a:t>
            </a:r>
            <a:r>
              <a:rPr lang="en-US" dirty="0" smtClean="0"/>
              <a:t>of degradation </a:t>
            </a:r>
            <a:r>
              <a:rPr lang="en-US" dirty="0"/>
              <a:t>reasons and reporting </a:t>
            </a:r>
            <a:r>
              <a:rPr lang="en-US" smtClean="0"/>
              <a:t>ranging.</a:t>
            </a:r>
            <a:endParaRPr lang="en-US" dirty="0"/>
          </a:p>
        </p:txBody>
      </p:sp>
    </p:spTree>
    <p:extLst>
      <p:ext uri="{BB962C8B-B14F-4D97-AF65-F5344CB8AC3E}">
        <p14:creationId xmlns:p14="http://schemas.microsoft.com/office/powerpoint/2010/main" val="253784085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522B454-6454-427A-87F5-0140F032345C}"/>
              </a:ext>
            </a:extLst>
          </p:cNvPr>
          <p:cNvSpPr>
            <a:spLocks noGrp="1"/>
          </p:cNvSpPr>
          <p:nvPr>
            <p:ph type="title"/>
          </p:nvPr>
        </p:nvSpPr>
        <p:spPr>
          <a:xfrm>
            <a:off x="1078467" y="279050"/>
            <a:ext cx="6612527" cy="1107841"/>
          </a:xfrm>
        </p:spPr>
        <p:txBody>
          <a:bodyPr/>
          <a:lstStyle/>
          <a:p>
            <a:pPr algn="ctr"/>
            <a:r>
              <a:rPr lang="en-US" dirty="0">
                <a:solidFill>
                  <a:schemeClr val="accent1">
                    <a:lumMod val="50000"/>
                  </a:schemeClr>
                </a:solidFill>
                <a:effectLst>
                  <a:outerShdw blurRad="38100" dist="38100" dir="2700000" algn="tl">
                    <a:srgbClr val="000000">
                      <a:alpha val="43137"/>
                    </a:srgbClr>
                  </a:outerShdw>
                </a:effectLst>
              </a:rPr>
              <a:t>OUR SOCIAL MEDIA</a:t>
            </a:r>
          </a:p>
        </p:txBody>
      </p:sp>
      <p:sp>
        <p:nvSpPr>
          <p:cNvPr id="3" name="Прямоугольник 2">
            <a:extLst>
              <a:ext uri="{FF2B5EF4-FFF2-40B4-BE49-F238E27FC236}">
                <a16:creationId xmlns:a16="http://schemas.microsoft.com/office/drawing/2014/main" id="{0822D975-4B7F-40EC-97EB-C3560A2EBCF5}"/>
              </a:ext>
            </a:extLst>
          </p:cNvPr>
          <p:cNvSpPr/>
          <p:nvPr/>
        </p:nvSpPr>
        <p:spPr>
          <a:xfrm>
            <a:off x="1947808" y="1595818"/>
            <a:ext cx="1836528" cy="369332"/>
          </a:xfrm>
          <a:prstGeom prst="rect">
            <a:avLst/>
          </a:prstGeom>
        </p:spPr>
        <p:txBody>
          <a:bodyPr wrap="none">
            <a:spAutoFit/>
          </a:bodyPr>
          <a:lstStyle/>
          <a:p>
            <a:r>
              <a:rPr lang="en-US" b="1" dirty="0">
                <a:effectLst>
                  <a:outerShdw blurRad="38100" dist="38100" dir="2700000" algn="tl">
                    <a:srgbClr val="000000">
                      <a:alpha val="43137"/>
                    </a:srgbClr>
                  </a:outerShdw>
                </a:effectLst>
                <a:latin typeface="+mj-lt"/>
                <a:hlinkClick r:id="rId2">
                  <a:extLst>
                    <a:ext uri="{A12FA001-AC4F-418D-AE19-62706E023703}">
                      <ahyp:hlinkClr xmlns:ahyp="http://schemas.microsoft.com/office/drawing/2018/hyperlinkcolor" xmlns="" val="tx"/>
                    </a:ext>
                  </a:extLst>
                </a:hlinkClick>
              </a:rPr>
              <a:t>http://5gtours.eu/</a:t>
            </a:r>
            <a:endParaRPr lang="en-US" b="1" dirty="0">
              <a:effectLst>
                <a:outerShdw blurRad="38100" dist="38100" dir="2700000" algn="tl">
                  <a:srgbClr val="000000">
                    <a:alpha val="43137"/>
                  </a:srgbClr>
                </a:outerShdw>
              </a:effectLst>
              <a:latin typeface="+mj-lt"/>
            </a:endParaRPr>
          </a:p>
        </p:txBody>
      </p:sp>
      <p:sp>
        <p:nvSpPr>
          <p:cNvPr id="4" name="Прямоугольник 3">
            <a:extLst>
              <a:ext uri="{FF2B5EF4-FFF2-40B4-BE49-F238E27FC236}">
                <a16:creationId xmlns:a16="http://schemas.microsoft.com/office/drawing/2014/main" id="{E9D5A7AB-F9F9-40DE-9C5B-4588E2273F6D}"/>
              </a:ext>
            </a:extLst>
          </p:cNvPr>
          <p:cNvSpPr/>
          <p:nvPr/>
        </p:nvSpPr>
        <p:spPr>
          <a:xfrm>
            <a:off x="1947808" y="2500130"/>
            <a:ext cx="5599043" cy="369332"/>
          </a:xfrm>
          <a:prstGeom prst="rect">
            <a:avLst/>
          </a:prstGeom>
        </p:spPr>
        <p:txBody>
          <a:bodyPr wrap="square">
            <a:spAutoFit/>
          </a:bodyPr>
          <a:lstStyle/>
          <a:p>
            <a:r>
              <a:rPr lang="en-US" b="1" dirty="0">
                <a:effectLst>
                  <a:outerShdw blurRad="38100" dist="38100" dir="2700000" algn="tl">
                    <a:srgbClr val="000000">
                      <a:alpha val="43137"/>
                    </a:srgbClr>
                  </a:outerShdw>
                </a:effectLst>
                <a:latin typeface="+mj-lt"/>
                <a:hlinkClick r:id="rId3">
                  <a:extLst>
                    <a:ext uri="{A12FA001-AC4F-418D-AE19-62706E023703}">
                      <ahyp:hlinkClr xmlns:ahyp="http://schemas.microsoft.com/office/drawing/2018/hyperlinkcolor" xmlns="" val="tx"/>
                    </a:ext>
                  </a:extLst>
                </a:hlinkClick>
              </a:rPr>
              <a:t>https://www.linkedin.com/company/30118784/</a:t>
            </a:r>
            <a:endParaRPr lang="en-US" b="1" dirty="0">
              <a:effectLst>
                <a:outerShdw blurRad="38100" dist="38100" dir="2700000" algn="tl">
                  <a:srgbClr val="000000">
                    <a:alpha val="43137"/>
                  </a:srgbClr>
                </a:outerShdw>
              </a:effectLst>
              <a:latin typeface="+mj-lt"/>
            </a:endParaRPr>
          </a:p>
        </p:txBody>
      </p:sp>
      <p:sp>
        <p:nvSpPr>
          <p:cNvPr id="5" name="Прямоугольник 4">
            <a:extLst>
              <a:ext uri="{FF2B5EF4-FFF2-40B4-BE49-F238E27FC236}">
                <a16:creationId xmlns:a16="http://schemas.microsoft.com/office/drawing/2014/main" id="{965A3371-E9E6-4BC4-884D-DEFE0D11D2AA}"/>
              </a:ext>
            </a:extLst>
          </p:cNvPr>
          <p:cNvSpPr/>
          <p:nvPr/>
        </p:nvSpPr>
        <p:spPr>
          <a:xfrm>
            <a:off x="1968042" y="3429000"/>
            <a:ext cx="6712131" cy="369332"/>
          </a:xfrm>
          <a:prstGeom prst="rect">
            <a:avLst/>
          </a:prstGeom>
        </p:spPr>
        <p:txBody>
          <a:bodyPr wrap="square">
            <a:spAutoFit/>
          </a:bodyPr>
          <a:lstStyle/>
          <a:p>
            <a:r>
              <a:rPr lang="en-US" b="1" dirty="0">
                <a:effectLst>
                  <a:outerShdw blurRad="38100" dist="38100" dir="2700000" algn="tl">
                    <a:srgbClr val="000000">
                      <a:alpha val="43137"/>
                    </a:srgbClr>
                  </a:outerShdw>
                </a:effectLst>
                <a:latin typeface="+mj-lt"/>
                <a:hlinkClick r:id="rId4">
                  <a:extLst>
                    <a:ext uri="{A12FA001-AC4F-418D-AE19-62706E023703}">
                      <ahyp:hlinkClr xmlns:ahyp="http://schemas.microsoft.com/office/drawing/2018/hyperlinkcolor" xmlns="" val="tx"/>
                    </a:ext>
                  </a:extLst>
                </a:hlinkClick>
              </a:rPr>
              <a:t>https://www.researchgate.net/project/5G-TOURS</a:t>
            </a:r>
            <a:endParaRPr lang="en-US" b="1" dirty="0">
              <a:effectLst>
                <a:outerShdw blurRad="38100" dist="38100" dir="2700000" algn="tl">
                  <a:srgbClr val="000000">
                    <a:alpha val="43137"/>
                  </a:srgbClr>
                </a:outerShdw>
              </a:effectLst>
              <a:latin typeface="+mj-lt"/>
            </a:endParaRPr>
          </a:p>
        </p:txBody>
      </p:sp>
      <p:sp>
        <p:nvSpPr>
          <p:cNvPr id="6" name="Прямоугольник 5">
            <a:extLst>
              <a:ext uri="{FF2B5EF4-FFF2-40B4-BE49-F238E27FC236}">
                <a16:creationId xmlns:a16="http://schemas.microsoft.com/office/drawing/2014/main" id="{20FC3DDA-7460-415C-ACFF-329EE42A2303}"/>
              </a:ext>
            </a:extLst>
          </p:cNvPr>
          <p:cNvSpPr/>
          <p:nvPr/>
        </p:nvSpPr>
        <p:spPr>
          <a:xfrm>
            <a:off x="1968042" y="4415243"/>
            <a:ext cx="2779287" cy="369332"/>
          </a:xfrm>
          <a:prstGeom prst="rect">
            <a:avLst/>
          </a:prstGeom>
        </p:spPr>
        <p:txBody>
          <a:bodyPr wrap="none">
            <a:spAutoFit/>
          </a:bodyPr>
          <a:lstStyle/>
          <a:p>
            <a:r>
              <a:rPr lang="en-US" b="1" dirty="0">
                <a:effectLst>
                  <a:outerShdw blurRad="38100" dist="38100" dir="2700000" algn="tl">
                    <a:srgbClr val="000000">
                      <a:alpha val="43137"/>
                    </a:srgbClr>
                  </a:outerShdw>
                </a:effectLst>
                <a:latin typeface="+mj-lt"/>
                <a:hlinkClick r:id="rId5">
                  <a:extLst>
                    <a:ext uri="{A12FA001-AC4F-418D-AE19-62706E023703}">
                      <ahyp:hlinkClr xmlns:ahyp="http://schemas.microsoft.com/office/drawing/2018/hyperlinkcolor" xmlns="" val="tx"/>
                    </a:ext>
                  </a:extLst>
                </a:hlinkClick>
              </a:rPr>
              <a:t>https://twitter.com/5gtours</a:t>
            </a:r>
            <a:endParaRPr lang="en-US" b="1" dirty="0">
              <a:effectLst>
                <a:outerShdw blurRad="38100" dist="38100" dir="2700000" algn="tl">
                  <a:srgbClr val="000000">
                    <a:alpha val="43137"/>
                  </a:srgbClr>
                </a:outerShdw>
              </a:effectLst>
              <a:latin typeface="+mj-lt"/>
            </a:endParaRPr>
          </a:p>
        </p:txBody>
      </p:sp>
      <p:sp>
        <p:nvSpPr>
          <p:cNvPr id="7" name="Прямоугольник 6">
            <a:extLst>
              <a:ext uri="{FF2B5EF4-FFF2-40B4-BE49-F238E27FC236}">
                <a16:creationId xmlns:a16="http://schemas.microsoft.com/office/drawing/2014/main" id="{AE48C465-EB92-4D6D-A4BB-FE020505200D}"/>
              </a:ext>
            </a:extLst>
          </p:cNvPr>
          <p:cNvSpPr/>
          <p:nvPr/>
        </p:nvSpPr>
        <p:spPr>
          <a:xfrm>
            <a:off x="1968043" y="5324183"/>
            <a:ext cx="6712131" cy="369332"/>
          </a:xfrm>
          <a:prstGeom prst="rect">
            <a:avLst/>
          </a:prstGeom>
        </p:spPr>
        <p:txBody>
          <a:bodyPr wrap="square">
            <a:spAutoFit/>
          </a:bodyPr>
          <a:lstStyle/>
          <a:p>
            <a:r>
              <a:rPr lang="en-US" b="1" dirty="0">
                <a:effectLst>
                  <a:outerShdw blurRad="38100" dist="38100" dir="2700000" algn="tl">
                    <a:srgbClr val="000000">
                      <a:alpha val="43137"/>
                    </a:srgbClr>
                  </a:outerShdw>
                </a:effectLst>
                <a:latin typeface="+mj-lt"/>
                <a:hlinkClick r:id="rId6">
                  <a:extLst>
                    <a:ext uri="{A12FA001-AC4F-418D-AE19-62706E023703}">
                      <ahyp:hlinkClr xmlns:ahyp="http://schemas.microsoft.com/office/drawing/2018/hyperlinkcolor" xmlns="" val="tx"/>
                    </a:ext>
                  </a:extLst>
                </a:hlinkClick>
              </a:rPr>
              <a:t>https://www.youtube.com/channel/UCYdXMN027pe_Nkc6Hr92-Mw</a:t>
            </a:r>
            <a:endParaRPr lang="en-US" b="1" dirty="0">
              <a:effectLst>
                <a:outerShdw blurRad="38100" dist="38100" dir="2700000" algn="tl">
                  <a:srgbClr val="000000">
                    <a:alpha val="43137"/>
                  </a:srgbClr>
                </a:outerShdw>
              </a:effectLst>
              <a:latin typeface="+mj-lt"/>
            </a:endParaRPr>
          </a:p>
        </p:txBody>
      </p:sp>
      <p:pic>
        <p:nvPicPr>
          <p:cNvPr id="10242" name="Picture 2" descr="Результат пошуку зображень за запитом website">
            <a:extLst>
              <a:ext uri="{FF2B5EF4-FFF2-40B4-BE49-F238E27FC236}">
                <a16:creationId xmlns:a16="http://schemas.microsoft.com/office/drawing/2014/main" id="{3F361122-3F8E-4141-8083-C560C9E40C9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208" y="1501236"/>
            <a:ext cx="817784" cy="623623"/>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Результат пошуку зображень за запитом linkedin">
            <a:extLst>
              <a:ext uri="{FF2B5EF4-FFF2-40B4-BE49-F238E27FC236}">
                <a16:creationId xmlns:a16="http://schemas.microsoft.com/office/drawing/2014/main" id="{AFA5D5EE-BDBE-40A8-BF9B-5AF5B95428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109" y="2325709"/>
            <a:ext cx="772924" cy="772924"/>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Результат пошуку зображень за запитом researchgate">
            <a:extLst>
              <a:ext uri="{FF2B5EF4-FFF2-40B4-BE49-F238E27FC236}">
                <a16:creationId xmlns:a16="http://schemas.microsoft.com/office/drawing/2014/main" id="{9DE182D4-32A7-400B-BE23-08EB61F53D7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16481" y="3299483"/>
            <a:ext cx="774176" cy="77292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Результат пошуку зображень за запитом twitter">
            <a:extLst>
              <a:ext uri="{FF2B5EF4-FFF2-40B4-BE49-F238E27FC236}">
                <a16:creationId xmlns:a16="http://schemas.microsoft.com/office/drawing/2014/main" id="{F889E32D-C794-4AF7-BF9F-109292F0C8C2}"/>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00109" y="4283936"/>
            <a:ext cx="895979" cy="727289"/>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Результат пошуку зображень за запитом youtube icon">
            <a:extLst>
              <a:ext uri="{FF2B5EF4-FFF2-40B4-BE49-F238E27FC236}">
                <a16:creationId xmlns:a16="http://schemas.microsoft.com/office/drawing/2014/main" id="{28B64DD1-42B5-47E0-A495-A58A62E66DB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0070" y="5222755"/>
            <a:ext cx="1123520" cy="8426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16894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Текст 5">
            <a:extLst>
              <a:ext uri="{FF2B5EF4-FFF2-40B4-BE49-F238E27FC236}">
                <a16:creationId xmlns:a16="http://schemas.microsoft.com/office/drawing/2014/main" id="{E4B703F9-458C-4345-ACEA-B1A52661B4BB}"/>
              </a:ext>
            </a:extLst>
          </p:cNvPr>
          <p:cNvSpPr>
            <a:spLocks noGrp="1"/>
          </p:cNvSpPr>
          <p:nvPr>
            <p:ph type="body" sz="quarter" idx="11"/>
          </p:nvPr>
        </p:nvSpPr>
        <p:spPr>
          <a:xfrm>
            <a:off x="928635" y="3199053"/>
            <a:ext cx="7643865" cy="987425"/>
          </a:xfrm>
        </p:spPr>
        <p:txBody>
          <a:bodyPr>
            <a:noAutofit/>
          </a:bodyPr>
          <a:lstStyle/>
          <a:p>
            <a:r>
              <a:rPr lang="en-US" sz="4400" b="1" dirty="0"/>
              <a:t>THANK FOR YOUR ATTENTION!</a:t>
            </a:r>
          </a:p>
          <a:p>
            <a:r>
              <a:rPr lang="en-US" sz="4400" b="1" dirty="0"/>
              <a:t>ANY QUESTIONS?</a:t>
            </a:r>
          </a:p>
        </p:txBody>
      </p:sp>
    </p:spTree>
    <p:extLst>
      <p:ext uri="{BB962C8B-B14F-4D97-AF65-F5344CB8AC3E}">
        <p14:creationId xmlns:p14="http://schemas.microsoft.com/office/powerpoint/2010/main" val="132897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352011" y="964537"/>
            <a:ext cx="6612527" cy="567674"/>
          </a:xfrm>
        </p:spPr>
        <p:txBody>
          <a:bodyPr>
            <a:noAutofit/>
          </a:bodyPr>
          <a:lstStyle/>
          <a:p>
            <a:pPr algn="ctr"/>
            <a:r>
              <a:rPr lang="en-GB" sz="4000" dirty="0">
                <a:solidFill>
                  <a:schemeClr val="accent1">
                    <a:lumMod val="50000"/>
                  </a:schemeClr>
                </a:solidFill>
                <a:effectLst>
                  <a:outerShdw blurRad="38100" dist="38100" dir="2700000" algn="tl">
                    <a:srgbClr val="000000">
                      <a:alpha val="43137"/>
                    </a:srgbClr>
                  </a:outerShdw>
                </a:effectLst>
              </a:rPr>
              <a:t>GENERAL </a:t>
            </a:r>
            <a:br>
              <a:rPr lang="en-GB" sz="4000" dirty="0">
                <a:solidFill>
                  <a:schemeClr val="accent1">
                    <a:lumMod val="50000"/>
                  </a:schemeClr>
                </a:solidFill>
                <a:effectLst>
                  <a:outerShdw blurRad="38100" dist="38100" dir="2700000" algn="tl">
                    <a:srgbClr val="000000">
                      <a:alpha val="43137"/>
                    </a:srgbClr>
                  </a:outerShdw>
                </a:effectLst>
              </a:rPr>
            </a:br>
            <a:r>
              <a:rPr lang="en-GB" sz="4000" dirty="0">
                <a:solidFill>
                  <a:schemeClr val="accent1">
                    <a:lumMod val="50000"/>
                  </a:schemeClr>
                </a:solidFill>
                <a:effectLst>
                  <a:outerShdw blurRad="38100" dist="38100" dir="2700000" algn="tl">
                    <a:srgbClr val="000000">
                      <a:alpha val="43137"/>
                    </a:srgbClr>
                  </a:outerShdw>
                </a:effectLst>
              </a:rPr>
              <a:t>INFORMATION</a:t>
            </a:r>
          </a:p>
        </p:txBody>
      </p:sp>
      <p:graphicFrame>
        <p:nvGraphicFramePr>
          <p:cNvPr id="5" name="Таблица 4">
            <a:extLst>
              <a:ext uri="{FF2B5EF4-FFF2-40B4-BE49-F238E27FC236}">
                <a16:creationId xmlns:a16="http://schemas.microsoft.com/office/drawing/2014/main" id="{37BD0545-B16B-4E07-B28F-C31BFFA03BF1}"/>
              </a:ext>
            </a:extLst>
          </p:cNvPr>
          <p:cNvGraphicFramePr>
            <a:graphicFrameLocks noGrp="1"/>
          </p:cNvGraphicFramePr>
          <p:nvPr>
            <p:extLst/>
          </p:nvPr>
        </p:nvGraphicFramePr>
        <p:xfrm>
          <a:off x="628650" y="2449962"/>
          <a:ext cx="7886700" cy="3040380"/>
        </p:xfrm>
        <a:graphic>
          <a:graphicData uri="http://schemas.openxmlformats.org/drawingml/2006/table">
            <a:tbl>
              <a:tblPr>
                <a:effectLst>
                  <a:outerShdw blurRad="50800" dist="38100" dir="2700000" algn="tl" rotWithShape="0">
                    <a:prstClr val="black">
                      <a:alpha val="40000"/>
                    </a:prstClr>
                  </a:outerShdw>
                </a:effectLst>
              </a:tblPr>
              <a:tblGrid>
                <a:gridCol w="2419350">
                  <a:extLst>
                    <a:ext uri="{9D8B030D-6E8A-4147-A177-3AD203B41FA5}">
                      <a16:colId xmlns:a16="http://schemas.microsoft.com/office/drawing/2014/main" val="439125391"/>
                    </a:ext>
                  </a:extLst>
                </a:gridCol>
                <a:gridCol w="5467350">
                  <a:extLst>
                    <a:ext uri="{9D8B030D-6E8A-4147-A177-3AD203B41FA5}">
                      <a16:colId xmlns:a16="http://schemas.microsoft.com/office/drawing/2014/main" val="2748517051"/>
                    </a:ext>
                  </a:extLst>
                </a:gridCol>
              </a:tblGrid>
              <a:tr h="0">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Horizon 2020 – Call:</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914400" rtl="0" eaLnBrk="1" fontAlgn="base" latinLnBrk="0" hangingPunct="1">
                        <a:lnSpc>
                          <a:spcPct val="90000"/>
                        </a:lnSpc>
                        <a:spcBef>
                          <a:spcPct val="0"/>
                        </a:spcBef>
                        <a:buNone/>
                      </a:pPr>
                      <a:r>
                        <a:rPr lang="en-US" sz="2000" b="1" kern="1200">
                          <a:solidFill>
                            <a:schemeClr val="accent1">
                              <a:lumMod val="50000"/>
                            </a:schemeClr>
                          </a:solidFill>
                          <a:effectLst>
                            <a:outerShdw blurRad="38100" dist="38100" dir="2700000" algn="tl">
                              <a:srgbClr val="000000">
                                <a:alpha val="43137"/>
                              </a:srgbClr>
                            </a:outerShdw>
                          </a:effectLst>
                          <a:latin typeface="+mj-lt"/>
                          <a:ea typeface="+mj-ea"/>
                          <a:cs typeface="+mj-cs"/>
                        </a:rPr>
                        <a:t>H2020-ICT-2018-2020</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4541085"/>
                  </a:ext>
                </a:extLst>
              </a:tr>
              <a:tr h="0">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Topic:</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ICT-19-2019</a:t>
                      </a:r>
                    </a:p>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Advanced 5G validation trials across multiple vertical industries </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019817112"/>
                  </a:ext>
                </a:extLst>
              </a:tr>
              <a:tr h="0">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Type of action:</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R&amp;I</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46697339"/>
                  </a:ext>
                </a:extLst>
              </a:tr>
              <a:tr h="0">
                <a:tc>
                  <a:txBody>
                    <a:bodyPr/>
                    <a:lstStyle/>
                    <a:p>
                      <a:pPr algn="l" defTabSz="914400" rtl="0" eaLnBrk="1" fontAlgn="base" latinLnBrk="0" hangingPunct="1">
                        <a:lnSpc>
                          <a:spcPct val="90000"/>
                        </a:lnSpc>
                        <a:spcBef>
                          <a:spcPct val="0"/>
                        </a:spcBef>
                        <a:buNone/>
                      </a:pPr>
                      <a:r>
                        <a:rPr lang="en-US" sz="2000" b="1" kern="1200">
                          <a:solidFill>
                            <a:schemeClr val="accent1">
                              <a:lumMod val="50000"/>
                            </a:schemeClr>
                          </a:solidFill>
                          <a:effectLst>
                            <a:outerShdw blurRad="38100" dist="38100" dir="2700000" algn="tl">
                              <a:srgbClr val="000000">
                                <a:alpha val="43137"/>
                              </a:srgbClr>
                            </a:outerShdw>
                          </a:effectLst>
                          <a:latin typeface="+mj-lt"/>
                          <a:ea typeface="+mj-ea"/>
                          <a:cs typeface="+mj-cs"/>
                        </a:rPr>
                        <a:t>Duration:</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36 Months</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30200923"/>
                  </a:ext>
                </a:extLst>
              </a:tr>
              <a:tr h="0">
                <a:tc>
                  <a:txBody>
                    <a:bodyPr/>
                    <a:lstStyle/>
                    <a:p>
                      <a:pPr algn="l" defTabSz="914400" rtl="0" eaLnBrk="1" fontAlgn="base" latinLnBrk="0" hangingPunct="1">
                        <a:lnSpc>
                          <a:spcPct val="90000"/>
                        </a:lnSpc>
                        <a:spcBef>
                          <a:spcPct val="0"/>
                        </a:spcBef>
                        <a:buNone/>
                      </a:pPr>
                      <a:r>
                        <a:rPr lang="en-US" sz="2000" b="1" kern="1200">
                          <a:solidFill>
                            <a:schemeClr val="accent1">
                              <a:lumMod val="50000"/>
                            </a:schemeClr>
                          </a:solidFill>
                          <a:effectLst>
                            <a:outerShdw blurRad="38100" dist="38100" dir="2700000" algn="tl">
                              <a:srgbClr val="000000">
                                <a:alpha val="43137"/>
                              </a:srgbClr>
                            </a:outerShdw>
                          </a:effectLst>
                          <a:latin typeface="+mj-lt"/>
                          <a:ea typeface="+mj-ea"/>
                          <a:cs typeface="+mj-cs"/>
                        </a:rPr>
                        <a:t>Start date:</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1/6/2019</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224925994"/>
                  </a:ext>
                </a:extLst>
              </a:tr>
              <a:tr h="0">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Project Title:</a:t>
                      </a: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defTabSz="914400" rtl="0" eaLnBrk="1" fontAlgn="base" latinLnBrk="0" hangingPunct="1">
                        <a:lnSpc>
                          <a:spcPct val="90000"/>
                        </a:lnSpc>
                        <a:spcBef>
                          <a:spcPct val="0"/>
                        </a:spcBef>
                        <a:buNone/>
                      </a:pP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5G-TOURS: </a:t>
                      </a:r>
                      <a:r>
                        <a:rPr lang="en-US" sz="2000" b="1" kern="1200" dirty="0" err="1">
                          <a:solidFill>
                            <a:schemeClr val="accent1">
                              <a:lumMod val="50000"/>
                            </a:schemeClr>
                          </a:solidFill>
                          <a:effectLst>
                            <a:outerShdw blurRad="38100" dist="38100" dir="2700000" algn="tl">
                              <a:srgbClr val="000000">
                                <a:alpha val="43137"/>
                              </a:srgbClr>
                            </a:outerShdw>
                          </a:effectLst>
                          <a:latin typeface="+mj-lt"/>
                          <a:ea typeface="+mj-ea"/>
                          <a:cs typeface="+mj-cs"/>
                        </a:rPr>
                        <a:t>SmarT</a:t>
                      </a: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 </a:t>
                      </a:r>
                      <a:r>
                        <a:rPr lang="en-US" sz="2000" b="1" kern="1200" dirty="0" err="1">
                          <a:solidFill>
                            <a:schemeClr val="accent1">
                              <a:lumMod val="50000"/>
                            </a:schemeClr>
                          </a:solidFill>
                          <a:effectLst>
                            <a:outerShdw blurRad="38100" dist="38100" dir="2700000" algn="tl">
                              <a:srgbClr val="000000">
                                <a:alpha val="43137"/>
                              </a:srgbClr>
                            </a:outerShdw>
                          </a:effectLst>
                          <a:latin typeface="+mj-lt"/>
                          <a:ea typeface="+mj-ea"/>
                          <a:cs typeface="+mj-cs"/>
                        </a:rPr>
                        <a:t>mObility</a:t>
                      </a: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 media and e-health for </a:t>
                      </a:r>
                      <a:r>
                        <a:rPr lang="en-US" sz="2000" b="1" kern="1200" dirty="0" err="1">
                          <a:solidFill>
                            <a:schemeClr val="accent1">
                              <a:lumMod val="50000"/>
                            </a:schemeClr>
                          </a:solidFill>
                          <a:effectLst>
                            <a:outerShdw blurRad="38100" dist="38100" dir="2700000" algn="tl">
                              <a:srgbClr val="000000">
                                <a:alpha val="43137"/>
                              </a:srgbClr>
                            </a:outerShdw>
                          </a:effectLst>
                          <a:latin typeface="+mj-lt"/>
                          <a:ea typeface="+mj-ea"/>
                          <a:cs typeface="+mj-cs"/>
                        </a:rPr>
                        <a:t>toURists</a:t>
                      </a:r>
                      <a:r>
                        <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rPr>
                        <a:t> and </a:t>
                      </a:r>
                      <a:r>
                        <a:rPr lang="en-US" sz="2000" b="1" kern="1200" dirty="0" err="1">
                          <a:solidFill>
                            <a:schemeClr val="accent1">
                              <a:lumMod val="50000"/>
                            </a:schemeClr>
                          </a:solidFill>
                          <a:effectLst>
                            <a:outerShdw blurRad="38100" dist="38100" dir="2700000" algn="tl">
                              <a:srgbClr val="000000">
                                <a:alpha val="43137"/>
                              </a:srgbClr>
                            </a:outerShdw>
                          </a:effectLst>
                          <a:latin typeface="+mj-lt"/>
                          <a:ea typeface="+mj-ea"/>
                          <a:cs typeface="+mj-cs"/>
                        </a:rPr>
                        <a:t>citizenS</a:t>
                      </a:r>
                      <a:endParaRPr lang="en-US" sz="2000" b="1" kern="1200" dirty="0">
                        <a:solidFill>
                          <a:schemeClr val="accent1">
                            <a:lumMod val="50000"/>
                          </a:schemeClr>
                        </a:solidFill>
                        <a:effectLst>
                          <a:outerShdw blurRad="38100" dist="38100" dir="2700000" algn="tl">
                            <a:srgbClr val="000000">
                              <a:alpha val="43137"/>
                            </a:srgbClr>
                          </a:outerShdw>
                        </a:effectLst>
                        <a:latin typeface="+mj-lt"/>
                        <a:ea typeface="+mj-ea"/>
                        <a:cs typeface="+mj-cs"/>
                      </a:endParaRPr>
                    </a:p>
                  </a:txBody>
                  <a:tcPr marL="47625" marR="47625" marT="47625" marB="47625"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19507789"/>
                  </a:ext>
                </a:extLst>
              </a:tr>
            </a:tbl>
          </a:graphicData>
        </a:graphic>
      </p:graphicFrame>
      <p:pic>
        <p:nvPicPr>
          <p:cNvPr id="1026" name="Picture 2">
            <a:extLst>
              <a:ext uri="{FF2B5EF4-FFF2-40B4-BE49-F238E27FC236}">
                <a16:creationId xmlns:a16="http://schemas.microsoft.com/office/drawing/2014/main" id="{71AA0C3C-F13B-4D83-AAD8-481440357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0676" y="167287"/>
            <a:ext cx="2247900" cy="2162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9629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933450" y="474207"/>
            <a:ext cx="6612527" cy="567674"/>
          </a:xfrm>
        </p:spPr>
        <p:txBody>
          <a:bodyPr>
            <a:noAutofit/>
          </a:bodyPr>
          <a:lstStyle/>
          <a:p>
            <a:pPr algn="ctr"/>
            <a:r>
              <a:rPr lang="en-GB" sz="4000" dirty="0">
                <a:solidFill>
                  <a:schemeClr val="accent1">
                    <a:lumMod val="50000"/>
                  </a:schemeClr>
                </a:solidFill>
                <a:effectLst>
                  <a:outerShdw blurRad="38100" dist="38100" dir="2700000" algn="tl">
                    <a:srgbClr val="000000">
                      <a:alpha val="43137"/>
                    </a:srgbClr>
                  </a:outerShdw>
                </a:effectLst>
              </a:rPr>
              <a:t>MOTIVATION</a:t>
            </a:r>
          </a:p>
        </p:txBody>
      </p:sp>
      <p:sp>
        <p:nvSpPr>
          <p:cNvPr id="7" name="Прямоугольник 6">
            <a:extLst>
              <a:ext uri="{FF2B5EF4-FFF2-40B4-BE49-F238E27FC236}">
                <a16:creationId xmlns:a16="http://schemas.microsoft.com/office/drawing/2014/main" id="{BFE64772-6626-46F5-9FDD-7B58062A8AD6}"/>
              </a:ext>
            </a:extLst>
          </p:cNvPr>
          <p:cNvSpPr/>
          <p:nvPr/>
        </p:nvSpPr>
        <p:spPr>
          <a:xfrm>
            <a:off x="130968" y="1041881"/>
            <a:ext cx="8484497" cy="1754326"/>
          </a:xfrm>
          <a:prstGeom prst="rect">
            <a:avLst/>
          </a:prstGeom>
        </p:spPr>
        <p:txBody>
          <a:bodyPr wrap="square">
            <a:spAutoFit/>
          </a:bodyPr>
          <a:lstStyle/>
          <a:p>
            <a:pPr algn="just"/>
            <a:r>
              <a:rPr lang="en-US" b="1" dirty="0">
                <a:solidFill>
                  <a:schemeClr val="accent1">
                    <a:lumMod val="50000"/>
                  </a:schemeClr>
                </a:solidFill>
                <a:latin typeface="Calibri Light" panose="020F0302020204030204" pitchFamily="34" charset="0"/>
              </a:rPr>
              <a:t>5G represents a paradigm shift from a horizontal service model to a vertical one where the services provided by the network are tailored to specific industry sectors and verticals. Most of the efforts conducted so far to evaluate 5G have focused on individual vertical use cases. 5G-TOURS aims to fill this gap by demonstrating the ability of 5G to support multiple vertical use cases concurrently on the same infrastructure. </a:t>
            </a:r>
          </a:p>
          <a:p>
            <a:pPr algn="just"/>
            <a:endParaRPr lang="en-US" b="1" dirty="0">
              <a:solidFill>
                <a:schemeClr val="accent1">
                  <a:lumMod val="50000"/>
                </a:schemeClr>
              </a:solidFill>
            </a:endParaRPr>
          </a:p>
        </p:txBody>
      </p:sp>
      <p:pic>
        <p:nvPicPr>
          <p:cNvPr id="1026" name="Picture 2" descr="5G NR CORE Architecture - Cafetele Telecom Trai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5028" y="2702931"/>
            <a:ext cx="3820264" cy="1686289"/>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766151" y="4389220"/>
            <a:ext cx="2903102" cy="369332"/>
          </a:xfrm>
          <a:prstGeom prst="rect">
            <a:avLst/>
          </a:prstGeom>
        </p:spPr>
        <p:txBody>
          <a:bodyPr wrap="none">
            <a:spAutoFit/>
          </a:bodyPr>
          <a:lstStyle/>
          <a:p>
            <a:r>
              <a:rPr lang="en-US" b="1" dirty="0" smtClean="0">
                <a:solidFill>
                  <a:schemeClr val="accent1">
                    <a:lumMod val="50000"/>
                  </a:schemeClr>
                </a:solidFill>
                <a:latin typeface="Calibri Light" panose="020F0302020204030204" pitchFamily="34" charset="0"/>
              </a:rPr>
              <a:t>5G architecture development </a:t>
            </a:r>
            <a:endParaRPr lang="uk-UA" dirty="0">
              <a:latin typeface="Calibri Light" panose="020F0302020204030204" pitchFamily="34" charset="0"/>
            </a:endParaRPr>
          </a:p>
        </p:txBody>
      </p:sp>
      <p:pic>
        <p:nvPicPr>
          <p:cNvPr id="1028" name="Picture 4" descr="Research: Nation set to invest heavily in 5G network - Chinadaily.com.c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3633" y="2761603"/>
            <a:ext cx="2336235" cy="1555969"/>
          </a:xfrm>
          <a:prstGeom prst="rect">
            <a:avLst/>
          </a:prstGeom>
          <a:noFill/>
          <a:extLst>
            <a:ext uri="{909E8E84-426E-40DD-AFC4-6F175D3DCCD1}">
              <a14:hiddenFill xmlns:a14="http://schemas.microsoft.com/office/drawing/2010/main">
                <a:solidFill>
                  <a:srgbClr val="FFFFFF"/>
                </a:solidFill>
              </a14:hiddenFill>
            </a:ext>
          </a:extLst>
        </p:spPr>
      </p:pic>
      <p:sp>
        <p:nvSpPr>
          <p:cNvPr id="8" name="Прямоугольник 7"/>
          <p:cNvSpPr/>
          <p:nvPr/>
        </p:nvSpPr>
        <p:spPr>
          <a:xfrm>
            <a:off x="258440" y="4423596"/>
            <a:ext cx="2763385" cy="369332"/>
          </a:xfrm>
          <a:prstGeom prst="rect">
            <a:avLst/>
          </a:prstGeom>
        </p:spPr>
        <p:txBody>
          <a:bodyPr wrap="none">
            <a:spAutoFit/>
          </a:bodyPr>
          <a:lstStyle/>
          <a:p>
            <a:r>
              <a:rPr lang="en-US" b="1" dirty="0" smtClean="0">
                <a:solidFill>
                  <a:schemeClr val="accent1">
                    <a:lumMod val="50000"/>
                  </a:schemeClr>
                </a:solidFill>
                <a:latin typeface="Calibri Light" panose="020F0302020204030204" pitchFamily="34" charset="0"/>
              </a:rPr>
              <a:t>Research of 5G technologies</a:t>
            </a:r>
            <a:endParaRPr lang="uk-UA" dirty="0">
              <a:latin typeface="Calibri Light" panose="020F0302020204030204" pitchFamily="34" charset="0"/>
            </a:endParaRPr>
          </a:p>
        </p:txBody>
      </p:sp>
      <p:pic>
        <p:nvPicPr>
          <p:cNvPr id="1030" name="Picture 6" descr="VIAVI Reports on The State of 5G Deployments Worldwide | VIAVI Solutions  In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14880" y="4792928"/>
            <a:ext cx="993739" cy="1177580"/>
          </a:xfrm>
          <a:prstGeom prst="rect">
            <a:avLst/>
          </a:prstGeom>
          <a:noFill/>
          <a:extLst>
            <a:ext uri="{909E8E84-426E-40DD-AFC4-6F175D3DCCD1}">
              <a14:hiddenFill xmlns:a14="http://schemas.microsoft.com/office/drawing/2010/main">
                <a:solidFill>
                  <a:srgbClr val="FFFFFF"/>
                </a:solidFill>
              </a14:hiddenFill>
            </a:ext>
          </a:extLst>
        </p:spPr>
      </p:pic>
      <p:sp>
        <p:nvSpPr>
          <p:cNvPr id="10" name="Прямоугольник 9"/>
          <p:cNvSpPr/>
          <p:nvPr/>
        </p:nvSpPr>
        <p:spPr>
          <a:xfrm>
            <a:off x="333299" y="5970508"/>
            <a:ext cx="3005631" cy="369332"/>
          </a:xfrm>
          <a:prstGeom prst="rect">
            <a:avLst/>
          </a:prstGeom>
        </p:spPr>
        <p:txBody>
          <a:bodyPr wrap="none">
            <a:spAutoFit/>
          </a:bodyPr>
          <a:lstStyle/>
          <a:p>
            <a:r>
              <a:rPr lang="en-US" b="1" dirty="0" smtClean="0">
                <a:solidFill>
                  <a:schemeClr val="accent1">
                    <a:lumMod val="50000"/>
                  </a:schemeClr>
                </a:solidFill>
                <a:latin typeface="Calibri Light" panose="020F0302020204030204" pitchFamily="34" charset="0"/>
              </a:rPr>
              <a:t>First 5G networks deployments</a:t>
            </a:r>
            <a:endParaRPr lang="uk-UA" dirty="0">
              <a:latin typeface="Calibri Light" panose="020F0302020204030204" pitchFamily="34" charset="0"/>
            </a:endParaRPr>
          </a:p>
        </p:txBody>
      </p:sp>
      <p:pic>
        <p:nvPicPr>
          <p:cNvPr id="1032" name="Picture 8" descr="5G Vertical User Workshop5G-PPP"/>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1780" y="4734256"/>
            <a:ext cx="3739944" cy="1227170"/>
          </a:xfrm>
          <a:prstGeom prst="rect">
            <a:avLst/>
          </a:prstGeom>
          <a:noFill/>
          <a:extLst>
            <a:ext uri="{909E8E84-426E-40DD-AFC4-6F175D3DCCD1}">
              <a14:hiddenFill xmlns:a14="http://schemas.microsoft.com/office/drawing/2010/main">
                <a:solidFill>
                  <a:srgbClr val="FFFFFF"/>
                </a:solidFill>
              </a14:hiddenFill>
            </a:ext>
          </a:extLst>
        </p:spPr>
      </p:pic>
      <p:sp>
        <p:nvSpPr>
          <p:cNvPr id="12" name="Прямоугольник 11"/>
          <p:cNvSpPr/>
          <p:nvPr/>
        </p:nvSpPr>
        <p:spPr>
          <a:xfrm>
            <a:off x="5795279" y="5918520"/>
            <a:ext cx="951799" cy="369332"/>
          </a:xfrm>
          <a:prstGeom prst="rect">
            <a:avLst/>
          </a:prstGeom>
        </p:spPr>
        <p:txBody>
          <a:bodyPr wrap="none">
            <a:spAutoFit/>
          </a:bodyPr>
          <a:lstStyle/>
          <a:p>
            <a:r>
              <a:rPr lang="en-US" b="1" dirty="0" smtClean="0">
                <a:solidFill>
                  <a:schemeClr val="accent1">
                    <a:lumMod val="50000"/>
                  </a:schemeClr>
                </a:solidFill>
                <a:latin typeface="Calibri Light" panose="020F0302020204030204" pitchFamily="34" charset="0"/>
              </a:rPr>
              <a:t>Verticals</a:t>
            </a:r>
            <a:endParaRPr lang="uk-UA" dirty="0">
              <a:latin typeface="Calibri Light" panose="020F0302020204030204" pitchFamily="34" charset="0"/>
            </a:endParaRPr>
          </a:p>
        </p:txBody>
      </p:sp>
      <p:sp>
        <p:nvSpPr>
          <p:cNvPr id="4" name="Стрелка вправо 3"/>
          <p:cNvSpPr/>
          <p:nvPr/>
        </p:nvSpPr>
        <p:spPr>
          <a:xfrm>
            <a:off x="3457152" y="3322817"/>
            <a:ext cx="1157876" cy="387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4" name="Стрелка вправо 13"/>
          <p:cNvSpPr/>
          <p:nvPr/>
        </p:nvSpPr>
        <p:spPr>
          <a:xfrm>
            <a:off x="8213825" y="3343937"/>
            <a:ext cx="401640" cy="387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5" name="Стрелка вправо 14"/>
          <p:cNvSpPr/>
          <p:nvPr/>
        </p:nvSpPr>
        <p:spPr>
          <a:xfrm>
            <a:off x="584430" y="5107876"/>
            <a:ext cx="401640" cy="387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
        <p:nvSpPr>
          <p:cNvPr id="16" name="Стрелка вправо 15"/>
          <p:cNvSpPr/>
          <p:nvPr/>
        </p:nvSpPr>
        <p:spPr>
          <a:xfrm>
            <a:off x="2786121" y="5139983"/>
            <a:ext cx="1157876" cy="38727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extLst>
      <p:ext uri="{BB962C8B-B14F-4D97-AF65-F5344CB8AC3E}">
        <p14:creationId xmlns:p14="http://schemas.microsoft.com/office/powerpoint/2010/main" val="8535365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1051789" y="570268"/>
            <a:ext cx="6612527" cy="567674"/>
          </a:xfrm>
        </p:spPr>
        <p:txBody>
          <a:bodyPr>
            <a:noAutofit/>
          </a:bodyPr>
          <a:lstStyle/>
          <a:p>
            <a:pPr algn="ctr"/>
            <a:r>
              <a:rPr lang="en-GB" sz="4000" dirty="0">
                <a:solidFill>
                  <a:schemeClr val="accent1">
                    <a:lumMod val="50000"/>
                  </a:schemeClr>
                </a:solidFill>
                <a:effectLst>
                  <a:outerShdw blurRad="38100" dist="38100" dir="2700000" algn="tl">
                    <a:srgbClr val="000000">
                      <a:alpha val="43137"/>
                    </a:srgbClr>
                  </a:outerShdw>
                </a:effectLst>
              </a:rPr>
              <a:t>VISION</a:t>
            </a:r>
          </a:p>
        </p:txBody>
      </p:sp>
      <p:sp>
        <p:nvSpPr>
          <p:cNvPr id="7" name="Прямоугольник 6">
            <a:extLst>
              <a:ext uri="{FF2B5EF4-FFF2-40B4-BE49-F238E27FC236}">
                <a16:creationId xmlns:a16="http://schemas.microsoft.com/office/drawing/2014/main" id="{BFE64772-6626-46F5-9FDD-7B58062A8AD6}"/>
              </a:ext>
            </a:extLst>
          </p:cNvPr>
          <p:cNvSpPr/>
          <p:nvPr/>
        </p:nvSpPr>
        <p:spPr>
          <a:xfrm>
            <a:off x="159026" y="1137942"/>
            <a:ext cx="8356324" cy="1323439"/>
          </a:xfrm>
          <a:prstGeom prst="rect">
            <a:avLst/>
          </a:prstGeom>
        </p:spPr>
        <p:txBody>
          <a:bodyPr wrap="square">
            <a:spAutoFit/>
          </a:bodyPr>
          <a:lstStyle/>
          <a:p>
            <a:pPr algn="just"/>
            <a:r>
              <a:rPr lang="en-US" sz="2000" b="1" dirty="0">
                <a:solidFill>
                  <a:schemeClr val="accent1">
                    <a:lumMod val="50000"/>
                  </a:schemeClr>
                </a:solidFill>
                <a:latin typeface="+mj-lt"/>
              </a:rPr>
              <a:t>5G-TOURS’ vision is to improve the life in the city for the citizens and tourists, making cities more attractive to visit, more efficient in terms of mobility and safer for everybody. The industry segments within this vision can greatly benefit from 5G technology and account for a very large fraction of Europe’s economy. </a:t>
            </a:r>
          </a:p>
        </p:txBody>
      </p:sp>
      <p:pic>
        <p:nvPicPr>
          <p:cNvPr id="4" name="Рисунок 3">
            <a:extLst>
              <a:ext uri="{FF2B5EF4-FFF2-40B4-BE49-F238E27FC236}">
                <a16:creationId xmlns:a16="http://schemas.microsoft.com/office/drawing/2014/main" id="{B9826C46-2358-4C77-92B7-A6653057D613}"/>
              </a:ext>
            </a:extLst>
          </p:cNvPr>
          <p:cNvPicPr>
            <a:picLocks noChangeAspect="1"/>
          </p:cNvPicPr>
          <p:nvPr/>
        </p:nvPicPr>
        <p:blipFill>
          <a:blip r:embed="rId2"/>
          <a:stretch>
            <a:fillRect/>
          </a:stretch>
        </p:blipFill>
        <p:spPr>
          <a:xfrm>
            <a:off x="159026" y="2841782"/>
            <a:ext cx="8398055" cy="2801897"/>
          </a:xfrm>
          <a:prstGeom prst="rect">
            <a:avLst/>
          </a:prstGeom>
        </p:spPr>
      </p:pic>
    </p:spTree>
    <p:extLst>
      <p:ext uri="{BB962C8B-B14F-4D97-AF65-F5344CB8AC3E}">
        <p14:creationId xmlns:p14="http://schemas.microsoft.com/office/powerpoint/2010/main" val="389062313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3CD92-7623-4031-A763-A47C66530F8A}"/>
              </a:ext>
            </a:extLst>
          </p:cNvPr>
          <p:cNvSpPr>
            <a:spLocks noGrp="1"/>
          </p:cNvSpPr>
          <p:nvPr>
            <p:ph type="title"/>
          </p:nvPr>
        </p:nvSpPr>
        <p:spPr>
          <a:xfrm>
            <a:off x="1265734" y="368191"/>
            <a:ext cx="6612527" cy="567674"/>
          </a:xfrm>
        </p:spPr>
        <p:txBody>
          <a:bodyPr>
            <a:noAutofit/>
          </a:bodyPr>
          <a:lstStyle/>
          <a:p>
            <a:pPr algn="ctr"/>
            <a:r>
              <a:rPr lang="en-GB" sz="4000" dirty="0">
                <a:solidFill>
                  <a:schemeClr val="accent1">
                    <a:lumMod val="50000"/>
                  </a:schemeClr>
                </a:solidFill>
                <a:effectLst>
                  <a:outerShdw blurRad="38100" dist="38100" dir="2700000" algn="tl">
                    <a:srgbClr val="000000">
                      <a:alpha val="43137"/>
                    </a:srgbClr>
                  </a:outerShdw>
                </a:effectLst>
              </a:rPr>
              <a:t>GOAL</a:t>
            </a:r>
          </a:p>
        </p:txBody>
      </p:sp>
      <p:sp>
        <p:nvSpPr>
          <p:cNvPr id="7" name="Прямоугольник 6">
            <a:extLst>
              <a:ext uri="{FF2B5EF4-FFF2-40B4-BE49-F238E27FC236}">
                <a16:creationId xmlns:a16="http://schemas.microsoft.com/office/drawing/2014/main" id="{BFE64772-6626-46F5-9FDD-7B58062A8AD6}"/>
              </a:ext>
            </a:extLst>
          </p:cNvPr>
          <p:cNvSpPr/>
          <p:nvPr/>
        </p:nvSpPr>
        <p:spPr>
          <a:xfrm>
            <a:off x="225285" y="1081638"/>
            <a:ext cx="8454887" cy="2308324"/>
          </a:xfrm>
          <a:prstGeom prst="rect">
            <a:avLst/>
          </a:prstGeom>
        </p:spPr>
        <p:txBody>
          <a:bodyPr wrap="square">
            <a:spAutoFit/>
          </a:bodyPr>
          <a:lstStyle/>
          <a:p>
            <a:pPr algn="just"/>
            <a:r>
              <a:rPr lang="en-US" b="1" dirty="0">
                <a:solidFill>
                  <a:schemeClr val="accent1">
                    <a:lumMod val="50000"/>
                  </a:schemeClr>
                </a:solidFill>
                <a:latin typeface="+mj-lt"/>
              </a:rPr>
              <a:t>The goal of 5G-TOURS is to get the European 5G Vision of “5G empowering vertical industries” [5GPPP16] closer to commercial deployment with highly innovative use cases involving cross-industry partnerships. 5G-TOURS addresses technological and business validation of 5G technology from two perspectives: (</a:t>
            </a:r>
            <a:r>
              <a:rPr lang="en-US" b="1" dirty="0" err="1">
                <a:solidFill>
                  <a:schemeClr val="accent1">
                    <a:lumMod val="50000"/>
                  </a:schemeClr>
                </a:solidFill>
                <a:latin typeface="+mj-lt"/>
              </a:rPr>
              <a:t>i</a:t>
            </a:r>
            <a:r>
              <a:rPr lang="en-US" b="1" dirty="0">
                <a:solidFill>
                  <a:schemeClr val="accent1">
                    <a:lumMod val="50000"/>
                  </a:schemeClr>
                </a:solidFill>
                <a:latin typeface="+mj-lt"/>
              </a:rPr>
              <a:t>) within the set of requirements specific from one application domain, and (ii) across all sets of heterogeneous requirements stemming from concurrent usages of network resources by different vertical domains.</a:t>
            </a:r>
          </a:p>
          <a:p>
            <a:pPr algn="just"/>
            <a:r>
              <a:rPr lang="en-US" dirty="0"/>
              <a:t> </a:t>
            </a:r>
            <a:br>
              <a:rPr lang="en-US" dirty="0"/>
            </a:br>
            <a:endParaRPr lang="en-US" dirty="0"/>
          </a:p>
        </p:txBody>
      </p:sp>
      <p:pic>
        <p:nvPicPr>
          <p:cNvPr id="3074" name="Picture 2" descr="Результат пошуку зображень за запитом 5g motivation">
            <a:extLst>
              <a:ext uri="{FF2B5EF4-FFF2-40B4-BE49-F238E27FC236}">
                <a16:creationId xmlns:a16="http://schemas.microsoft.com/office/drawing/2014/main" id="{C37DB4AD-375B-4C61-A56F-0E92EA433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0032" y="2757536"/>
            <a:ext cx="6208229" cy="3491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923477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69E215-9B66-4212-B3F3-F36415208D1E}"/>
              </a:ext>
            </a:extLst>
          </p:cNvPr>
          <p:cNvSpPr>
            <a:spLocks noGrp="1"/>
          </p:cNvSpPr>
          <p:nvPr>
            <p:ph type="title"/>
          </p:nvPr>
        </p:nvSpPr>
        <p:spPr>
          <a:xfrm>
            <a:off x="362850" y="292302"/>
            <a:ext cx="8118541" cy="1311211"/>
          </a:xfrm>
        </p:spPr>
        <p:txBody>
          <a:bodyPr>
            <a:noAutofit/>
          </a:bodyPr>
          <a:lstStyle/>
          <a:p>
            <a:pPr algn="ctr"/>
            <a:r>
              <a:rPr lang="en-US" dirty="0">
                <a:solidFill>
                  <a:schemeClr val="accent1">
                    <a:lumMod val="50000"/>
                  </a:schemeClr>
                </a:solidFill>
                <a:effectLst>
                  <a:outerShdw blurRad="38100" dist="38100" dir="2700000" algn="tl">
                    <a:srgbClr val="000000">
                      <a:alpha val="43137"/>
                    </a:srgbClr>
                  </a:outerShdw>
                </a:effectLst>
              </a:rPr>
              <a:t>APPROACH FOLLOWED BY THE 5G-TOURS PROJECT </a:t>
            </a:r>
          </a:p>
        </p:txBody>
      </p:sp>
      <p:pic>
        <p:nvPicPr>
          <p:cNvPr id="6146" name="Picture 2">
            <a:extLst>
              <a:ext uri="{FF2B5EF4-FFF2-40B4-BE49-F238E27FC236}">
                <a16:creationId xmlns:a16="http://schemas.microsoft.com/office/drawing/2014/main" id="{D1972E85-BE56-4194-8028-0CD1FCEA77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76703"/>
            <a:ext cx="8613913" cy="36145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265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0502FD79137AB419247F0B226ED79AA" ma:contentTypeVersion="10" ma:contentTypeDescription="Create a new document." ma:contentTypeScope="" ma:versionID="fca27ff896a7329aed232437611843c1">
  <xsd:schema xmlns:xsd="http://www.w3.org/2001/XMLSchema" xmlns:xs="http://www.w3.org/2001/XMLSchema" xmlns:p="http://schemas.microsoft.com/office/2006/metadata/properties" xmlns:ns2="6486795d-24fc-41ab-940a-f4dc5a2693e0" xmlns:ns3="d80ebd69-3629-4243-bb19-58d29ad1d294" targetNamespace="http://schemas.microsoft.com/office/2006/metadata/properties" ma:root="true" ma:fieldsID="ed8fec7d2172daa44be63f310ae815fe" ns2:_="" ns3:_="">
    <xsd:import namespace="6486795d-24fc-41ab-940a-f4dc5a2693e0"/>
    <xsd:import namespace="d80ebd69-3629-4243-bb19-58d29ad1d29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486795d-24fc-41ab-940a-f4dc5a2693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80ebd69-3629-4243-bb19-58d29ad1d29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9A54394-A3D9-41AD-AE51-EB2B2909A9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486795d-24fc-41ab-940a-f4dc5a2693e0"/>
    <ds:schemaRef ds:uri="d80ebd69-3629-4243-bb19-58d29ad1d29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43609AC-170A-41F2-ABAE-0465B6C46DB3}">
  <ds:schemaRefs>
    <ds:schemaRef ds:uri="http://schemas.microsoft.com/sharepoint/v3/contenttype/forms"/>
  </ds:schemaRefs>
</ds:datastoreItem>
</file>

<file path=customXml/itemProps3.xml><?xml version="1.0" encoding="utf-8"?>
<ds:datastoreItem xmlns:ds="http://schemas.openxmlformats.org/officeDocument/2006/customXml" ds:itemID="{763B84B4-9FFC-41E8-9541-1251826DA51B}">
  <ds:schemaRefs>
    <ds:schemaRef ds:uri="http://purl.org/dc/terms/"/>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schemas.openxmlformats.org/package/2006/metadata/core-properties"/>
    <ds:schemaRef ds:uri="d80ebd69-3629-4243-bb19-58d29ad1d294"/>
    <ds:schemaRef ds:uri="6486795d-24fc-41ab-940a-f4dc5a2693e0"/>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Office Theme</Template>
  <TotalTime>8475</TotalTime>
  <Words>1544</Words>
  <Application>Microsoft Office PowerPoint</Application>
  <PresentationFormat>Экран (4:3)</PresentationFormat>
  <Paragraphs>235</Paragraphs>
  <Slides>42</Slides>
  <Notes>0</Notes>
  <HiddenSlides>0</HiddenSlides>
  <MMClips>1</MMClips>
  <ScaleCrop>false</ScaleCrop>
  <HeadingPairs>
    <vt:vector size="8" baseType="variant">
      <vt:variant>
        <vt:lpstr>Использованные шрифты</vt:lpstr>
      </vt:variant>
      <vt:variant>
        <vt:i4>11</vt:i4>
      </vt:variant>
      <vt:variant>
        <vt:lpstr>Тема</vt:lpstr>
      </vt:variant>
      <vt:variant>
        <vt:i4>1</vt:i4>
      </vt:variant>
      <vt:variant>
        <vt:lpstr>Внедренные серверы OLE</vt:lpstr>
      </vt:variant>
      <vt:variant>
        <vt:i4>1</vt:i4>
      </vt:variant>
      <vt:variant>
        <vt:lpstr>Заголовки слайдов</vt:lpstr>
      </vt:variant>
      <vt:variant>
        <vt:i4>42</vt:i4>
      </vt:variant>
    </vt:vector>
  </HeadingPairs>
  <TitlesOfParts>
    <vt:vector size="55" baseType="lpstr">
      <vt:lpstr>Arial</vt:lpstr>
      <vt:lpstr>Arial Unicode MS</vt:lpstr>
      <vt:lpstr>Calibri</vt:lpstr>
      <vt:lpstr>Calibri Light</vt:lpstr>
      <vt:lpstr>Candara</vt:lpstr>
      <vt:lpstr>Helvetica</vt:lpstr>
      <vt:lpstr>Libre Franklin</vt:lpstr>
      <vt:lpstr>Roboto</vt:lpstr>
      <vt:lpstr>Times New Roman</vt:lpstr>
      <vt:lpstr>Wingdings</vt:lpstr>
      <vt:lpstr>Wingdings-Regular</vt:lpstr>
      <vt:lpstr>Office Theme</vt:lpstr>
      <vt:lpstr>Equation</vt:lpstr>
      <vt:lpstr>Презентация PowerPoint</vt:lpstr>
      <vt:lpstr>Plan</vt:lpstr>
      <vt:lpstr>Development of cellular networks</vt:lpstr>
      <vt:lpstr>Current status of 5G</vt:lpstr>
      <vt:lpstr>GENERAL  INFORMATION</vt:lpstr>
      <vt:lpstr>MOTIVATION</vt:lpstr>
      <vt:lpstr>VISION</vt:lpstr>
      <vt:lpstr>GOAL</vt:lpstr>
      <vt:lpstr>APPROACH FOLLOWED BY THE 5G-TOURS PROJECT </vt:lpstr>
      <vt:lpstr>Tourin: The touristic city</vt:lpstr>
      <vt:lpstr>Tourin: The touristic city Use Cases</vt:lpstr>
      <vt:lpstr>Athens: The mobility-efficient city </vt:lpstr>
      <vt:lpstr>Athens: The mobility-efficient city Use Cases </vt:lpstr>
      <vt:lpstr>Rennes: The safe city</vt:lpstr>
      <vt:lpstr>Rennes: The safe city Use Cases</vt:lpstr>
      <vt:lpstr>General information regarding QoE and QoS estimation – QoE vs QoS (1)</vt:lpstr>
      <vt:lpstr>General information regarding QoE and QoS estimation – QoE vs QoS (2)</vt:lpstr>
      <vt:lpstr>General information regarding QoE and QoS estimation (3)</vt:lpstr>
      <vt:lpstr>QoE framework</vt:lpstr>
      <vt:lpstr>QoE-QoS-KPIs mapping</vt:lpstr>
      <vt:lpstr>What drives subscriber’s QoE and satisfaction in general?  </vt:lpstr>
      <vt:lpstr>QoE levels</vt:lpstr>
      <vt:lpstr>QoE-QoS estimation model (1)</vt:lpstr>
      <vt:lpstr>QoE-QoS estimation model (2)</vt:lpstr>
      <vt:lpstr>More complex model</vt:lpstr>
      <vt:lpstr>An aggregation model</vt:lpstr>
      <vt:lpstr>QoE-QoS estimation model – Architecture</vt:lpstr>
      <vt:lpstr>QoE-QoS estimation model  –  Algorythm</vt:lpstr>
      <vt:lpstr>Cellular network condition evaluation method working algorithm  </vt:lpstr>
      <vt:lpstr>Which model to use?</vt:lpstr>
      <vt:lpstr>Methodology – Example on Video Delivery</vt:lpstr>
      <vt:lpstr>UC5: Remote and distributed video production </vt:lpstr>
      <vt:lpstr>The Garden of Forking Paths  5G-TOURS Itinerant orchestra </vt:lpstr>
      <vt:lpstr>Routes in Turin</vt:lpstr>
      <vt:lpstr>Results of experiments</vt:lpstr>
      <vt:lpstr>Correlation models</vt:lpstr>
      <vt:lpstr>Search for correlational dependencies</vt:lpstr>
      <vt:lpstr>Results of experiments for Zara Baldisera location</vt:lpstr>
      <vt:lpstr>Used links</vt:lpstr>
      <vt:lpstr>Conclusions and action items</vt:lpstr>
      <vt:lpstr>OUR SOCIAL MEDIA</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Nelly</dc:creator>
  <cp:lastModifiedBy>Admin_01</cp:lastModifiedBy>
  <cp:revision>162</cp:revision>
  <dcterms:created xsi:type="dcterms:W3CDTF">2019-05-16T10:27:22Z</dcterms:created>
  <dcterms:modified xsi:type="dcterms:W3CDTF">2023-10-25T07:48:51Z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0x010100D0502FD79137AB419247F0B226ED79AA</vt:lpwstr>
  </property>
</Properties>
</file>