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6" r:id="rId20"/>
    <p:sldId id="277" r:id="rId21"/>
    <p:sldId id="278" r:id="rId22"/>
    <p:sldId id="280" r:id="rId23"/>
    <p:sldId id="279" r:id="rId24"/>
    <p:sldId id="281" r:id="rId25"/>
    <p:sldId id="282"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E51E990-196D-4494-BE25-1F9920FCE809}" type="datetimeFigureOut">
              <a:rPr lang="ru-RU" smtClean="0"/>
              <a:t>25.10.2023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8837F7-2601-4978-982B-99B0B3264354}" type="slidenum">
              <a:rPr lang="ru-RU" smtClean="0"/>
              <a:t>‹#›</a:t>
            </a:fld>
            <a:endParaRPr lang="ru-RU"/>
          </a:p>
        </p:txBody>
      </p:sp>
    </p:spTree>
    <p:extLst>
      <p:ext uri="{BB962C8B-B14F-4D97-AF65-F5344CB8AC3E}">
        <p14:creationId xmlns:p14="http://schemas.microsoft.com/office/powerpoint/2010/main" val="290460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51E990-196D-4494-BE25-1F9920FCE809}" type="datetimeFigureOut">
              <a:rPr lang="ru-RU" smtClean="0"/>
              <a:t>25.10.2023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8837F7-2601-4978-982B-99B0B3264354}" type="slidenum">
              <a:rPr lang="ru-RU" smtClean="0"/>
              <a:t>‹#›</a:t>
            </a:fld>
            <a:endParaRPr lang="ru-RU"/>
          </a:p>
        </p:txBody>
      </p:sp>
    </p:spTree>
    <p:extLst>
      <p:ext uri="{BB962C8B-B14F-4D97-AF65-F5344CB8AC3E}">
        <p14:creationId xmlns:p14="http://schemas.microsoft.com/office/powerpoint/2010/main" val="112716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51E990-196D-4494-BE25-1F9920FCE809}" type="datetimeFigureOut">
              <a:rPr lang="ru-RU" smtClean="0"/>
              <a:t>25.10.2023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8837F7-2601-4978-982B-99B0B3264354}" type="slidenum">
              <a:rPr lang="ru-RU" smtClean="0"/>
              <a:t>‹#›</a:t>
            </a:fld>
            <a:endParaRPr lang="ru-RU"/>
          </a:p>
        </p:txBody>
      </p:sp>
    </p:spTree>
    <p:extLst>
      <p:ext uri="{BB962C8B-B14F-4D97-AF65-F5344CB8AC3E}">
        <p14:creationId xmlns:p14="http://schemas.microsoft.com/office/powerpoint/2010/main" val="79317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51E990-196D-4494-BE25-1F9920FCE809}" type="datetimeFigureOut">
              <a:rPr lang="ru-RU" smtClean="0"/>
              <a:t>25.10.2023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8837F7-2601-4978-982B-99B0B3264354}" type="slidenum">
              <a:rPr lang="ru-RU" smtClean="0"/>
              <a:t>‹#›</a:t>
            </a:fld>
            <a:endParaRPr lang="ru-RU"/>
          </a:p>
        </p:txBody>
      </p:sp>
    </p:spTree>
    <p:extLst>
      <p:ext uri="{BB962C8B-B14F-4D97-AF65-F5344CB8AC3E}">
        <p14:creationId xmlns:p14="http://schemas.microsoft.com/office/powerpoint/2010/main" val="111678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E51E990-196D-4494-BE25-1F9920FCE809}" type="datetimeFigureOut">
              <a:rPr lang="ru-RU" smtClean="0"/>
              <a:t>25.10.2023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8837F7-2601-4978-982B-99B0B3264354}" type="slidenum">
              <a:rPr lang="ru-RU" smtClean="0"/>
              <a:t>‹#›</a:t>
            </a:fld>
            <a:endParaRPr lang="ru-RU"/>
          </a:p>
        </p:txBody>
      </p:sp>
    </p:spTree>
    <p:extLst>
      <p:ext uri="{BB962C8B-B14F-4D97-AF65-F5344CB8AC3E}">
        <p14:creationId xmlns:p14="http://schemas.microsoft.com/office/powerpoint/2010/main" val="87524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E51E990-196D-4494-BE25-1F9920FCE809}" type="datetimeFigureOut">
              <a:rPr lang="ru-RU" smtClean="0"/>
              <a:t>25.10.2023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8837F7-2601-4978-982B-99B0B3264354}" type="slidenum">
              <a:rPr lang="ru-RU" smtClean="0"/>
              <a:t>‹#›</a:t>
            </a:fld>
            <a:endParaRPr lang="ru-RU"/>
          </a:p>
        </p:txBody>
      </p:sp>
    </p:spTree>
    <p:extLst>
      <p:ext uri="{BB962C8B-B14F-4D97-AF65-F5344CB8AC3E}">
        <p14:creationId xmlns:p14="http://schemas.microsoft.com/office/powerpoint/2010/main" val="388093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E51E990-196D-4494-BE25-1F9920FCE809}" type="datetimeFigureOut">
              <a:rPr lang="ru-RU" smtClean="0"/>
              <a:t>25.10.2023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48837F7-2601-4978-982B-99B0B3264354}" type="slidenum">
              <a:rPr lang="ru-RU" smtClean="0"/>
              <a:t>‹#›</a:t>
            </a:fld>
            <a:endParaRPr lang="ru-RU"/>
          </a:p>
        </p:txBody>
      </p:sp>
    </p:spTree>
    <p:extLst>
      <p:ext uri="{BB962C8B-B14F-4D97-AF65-F5344CB8AC3E}">
        <p14:creationId xmlns:p14="http://schemas.microsoft.com/office/powerpoint/2010/main" val="270700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E51E990-196D-4494-BE25-1F9920FCE809}" type="datetimeFigureOut">
              <a:rPr lang="ru-RU" smtClean="0"/>
              <a:t>25.10.2023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48837F7-2601-4978-982B-99B0B3264354}" type="slidenum">
              <a:rPr lang="ru-RU" smtClean="0"/>
              <a:t>‹#›</a:t>
            </a:fld>
            <a:endParaRPr lang="ru-RU"/>
          </a:p>
        </p:txBody>
      </p:sp>
    </p:spTree>
    <p:extLst>
      <p:ext uri="{BB962C8B-B14F-4D97-AF65-F5344CB8AC3E}">
        <p14:creationId xmlns:p14="http://schemas.microsoft.com/office/powerpoint/2010/main" val="106677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E51E990-196D-4494-BE25-1F9920FCE809}" type="datetimeFigureOut">
              <a:rPr lang="ru-RU" smtClean="0"/>
              <a:t>25.10.2023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48837F7-2601-4978-982B-99B0B3264354}" type="slidenum">
              <a:rPr lang="ru-RU" smtClean="0"/>
              <a:t>‹#›</a:t>
            </a:fld>
            <a:endParaRPr lang="ru-RU"/>
          </a:p>
        </p:txBody>
      </p:sp>
    </p:spTree>
    <p:extLst>
      <p:ext uri="{BB962C8B-B14F-4D97-AF65-F5344CB8AC3E}">
        <p14:creationId xmlns:p14="http://schemas.microsoft.com/office/powerpoint/2010/main" val="3993302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E51E990-196D-4494-BE25-1F9920FCE809}" type="datetimeFigureOut">
              <a:rPr lang="ru-RU" smtClean="0"/>
              <a:t>25.10.2023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8837F7-2601-4978-982B-99B0B3264354}" type="slidenum">
              <a:rPr lang="ru-RU" smtClean="0"/>
              <a:t>‹#›</a:t>
            </a:fld>
            <a:endParaRPr lang="ru-RU"/>
          </a:p>
        </p:txBody>
      </p:sp>
    </p:spTree>
    <p:extLst>
      <p:ext uri="{BB962C8B-B14F-4D97-AF65-F5344CB8AC3E}">
        <p14:creationId xmlns:p14="http://schemas.microsoft.com/office/powerpoint/2010/main" val="248132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E51E990-196D-4494-BE25-1F9920FCE809}" type="datetimeFigureOut">
              <a:rPr lang="ru-RU" smtClean="0"/>
              <a:t>25.10.2023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8837F7-2601-4978-982B-99B0B3264354}" type="slidenum">
              <a:rPr lang="ru-RU" smtClean="0"/>
              <a:t>‹#›</a:t>
            </a:fld>
            <a:endParaRPr lang="ru-RU"/>
          </a:p>
        </p:txBody>
      </p:sp>
    </p:spTree>
    <p:extLst>
      <p:ext uri="{BB962C8B-B14F-4D97-AF65-F5344CB8AC3E}">
        <p14:creationId xmlns:p14="http://schemas.microsoft.com/office/powerpoint/2010/main" val="2871781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1E990-196D-4494-BE25-1F9920FCE809}" type="datetimeFigureOut">
              <a:rPr lang="ru-RU" smtClean="0"/>
              <a:t>25.10.2023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837F7-2601-4978-982B-99B0B3264354}" type="slidenum">
              <a:rPr lang="ru-RU" smtClean="0"/>
              <a:t>‹#›</a:t>
            </a:fld>
            <a:endParaRPr lang="ru-RU"/>
          </a:p>
        </p:txBody>
      </p:sp>
    </p:spTree>
    <p:extLst>
      <p:ext uri="{BB962C8B-B14F-4D97-AF65-F5344CB8AC3E}">
        <p14:creationId xmlns:p14="http://schemas.microsoft.com/office/powerpoint/2010/main" val="385129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5g-xcast.eu/"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5gtours.eu/"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5gtours.eu/" TargetMode="External"/><Relationship Id="rId2" Type="http://schemas.openxmlformats.org/officeDocument/2006/relationships/hyperlink" Target="https://5g-xcast.eu/"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5gasp.eu/)"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mailto:odarchenko.r.s@ukr.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5g-ppp.eu/wp-content/uploads/2015/10/5GPPP-brochure-final-web.pdf"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5g-ppp.eu/wp-content/uploads/2017/11/5GPPP-brochure-phase2-final-web.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5g-ppp.eu/wp-content/uploads/2015/10/5GPPP-brochure-final-web.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3999" y="1318306"/>
            <a:ext cx="9144000" cy="2387600"/>
          </a:xfrm>
        </p:spPr>
        <p:txBody>
          <a:bodyPr/>
          <a:lstStyle/>
          <a:p>
            <a:r>
              <a:rPr lang="en-US" b="1" dirty="0" smtClean="0">
                <a:effectLst>
                  <a:outerShdw blurRad="38100" dist="38100" dir="2700000" algn="tl">
                    <a:srgbClr val="000000">
                      <a:alpha val="43137"/>
                    </a:srgbClr>
                  </a:outerShdw>
                </a:effectLst>
                <a:latin typeface="Garamond" panose="02020404030301010803" pitchFamily="18" charset="0"/>
              </a:rPr>
              <a:t>Research </a:t>
            </a:r>
            <a:r>
              <a:rPr lang="en-US" sz="6600" b="1" dirty="0" smtClean="0">
                <a:effectLst>
                  <a:outerShdw blurRad="38100" dist="38100" dir="2700000" algn="tl">
                    <a:srgbClr val="000000">
                      <a:alpha val="43137"/>
                    </a:srgbClr>
                  </a:outerShdw>
                </a:effectLst>
                <a:latin typeface="Garamond" panose="02020404030301010803" pitchFamily="18" charset="0"/>
              </a:rPr>
              <a:t>projects</a:t>
            </a:r>
            <a:r>
              <a:rPr lang="en-US" b="1" dirty="0" smtClean="0">
                <a:effectLst>
                  <a:outerShdw blurRad="38100" dist="38100" dir="2700000" algn="tl">
                    <a:srgbClr val="000000">
                      <a:alpha val="43137"/>
                    </a:srgbClr>
                  </a:outerShdw>
                </a:effectLst>
                <a:latin typeface="Garamond" panose="02020404030301010803" pitchFamily="18" charset="0"/>
              </a:rPr>
              <a:t> overview</a:t>
            </a:r>
            <a:endParaRPr lang="ru-RU" b="1" dirty="0">
              <a:effectLst>
                <a:outerShdw blurRad="38100" dist="38100" dir="2700000" algn="tl">
                  <a:srgbClr val="000000">
                    <a:alpha val="43137"/>
                  </a:srgbClr>
                </a:outerShdw>
              </a:effectLst>
              <a:latin typeface="Garamond" panose="02020404030301010803" pitchFamily="18" charset="0"/>
            </a:endParaRPr>
          </a:p>
        </p:txBody>
      </p:sp>
      <p:sp>
        <p:nvSpPr>
          <p:cNvPr id="3" name="Подзаголовок 2"/>
          <p:cNvSpPr>
            <a:spLocks noGrp="1"/>
          </p:cNvSpPr>
          <p:nvPr>
            <p:ph type="subTitle" idx="1"/>
          </p:nvPr>
        </p:nvSpPr>
        <p:spPr>
          <a:xfrm>
            <a:off x="1524000" y="3872626"/>
            <a:ext cx="9144000" cy="1655762"/>
          </a:xfrm>
        </p:spPr>
        <p:txBody>
          <a:bodyPr>
            <a:normAutofit fontScale="62500" lnSpcReduction="20000"/>
          </a:bodyPr>
          <a:lstStyle/>
          <a:p>
            <a:r>
              <a:rPr lang="en-US" sz="5800" b="1" dirty="0" smtClean="0">
                <a:effectLst>
                  <a:outerShdw blurRad="38100" dist="38100" dir="2700000" algn="tl">
                    <a:srgbClr val="000000">
                      <a:alpha val="43137"/>
                    </a:srgbClr>
                  </a:outerShdw>
                </a:effectLst>
                <a:latin typeface="Garamond" panose="02020404030301010803" pitchFamily="18" charset="0"/>
              </a:rPr>
              <a:t>ROMAN ODARCHENKO, DSc, professor</a:t>
            </a:r>
          </a:p>
          <a:p>
            <a:r>
              <a:rPr lang="en-US" dirty="0" smtClean="0">
                <a:latin typeface="Garamond" panose="02020404030301010803" pitchFamily="18" charset="0"/>
              </a:rPr>
              <a:t>Chair of Telecommunication and radio engineering systems academic department</a:t>
            </a:r>
          </a:p>
          <a:p>
            <a:r>
              <a:rPr lang="en-US" dirty="0" smtClean="0">
                <a:latin typeface="Garamond" panose="02020404030301010803" pitchFamily="18" charset="0"/>
              </a:rPr>
              <a:t>National aviation university, Kyiv, Ukraine</a:t>
            </a:r>
            <a:endParaRPr lang="uk-UA" dirty="0" smtClean="0">
              <a:latin typeface="Garamond" panose="02020404030301010803" pitchFamily="18" charset="0"/>
            </a:endParaRPr>
          </a:p>
          <a:p>
            <a:r>
              <a:rPr lang="en-US" dirty="0" smtClean="0">
                <a:latin typeface="Garamond" panose="02020404030301010803" pitchFamily="18" charset="0"/>
              </a:rPr>
              <a:t>Senior researcher, State Research Institute of Cybersecurity Technologies</a:t>
            </a:r>
          </a:p>
          <a:p>
            <a:r>
              <a:rPr lang="en-US" dirty="0" smtClean="0">
                <a:latin typeface="Garamond" panose="02020404030301010803" pitchFamily="18" charset="0"/>
              </a:rPr>
              <a:t>CEO of the Scientific Cybersecurity Association of Ukraine</a:t>
            </a:r>
          </a:p>
          <a:p>
            <a:endParaRPr lang="ru-RU" dirty="0" smtClean="0">
              <a:latin typeface="Garamond" panose="02020404030301010803" pitchFamily="18" charset="0"/>
            </a:endParaRPr>
          </a:p>
          <a:p>
            <a:endParaRPr lang="ru-RU" dirty="0"/>
          </a:p>
        </p:txBody>
      </p:sp>
      <p:sp>
        <p:nvSpPr>
          <p:cNvPr id="4"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pic>
        <p:nvPicPr>
          <p:cNvPr id="5" name="Picture 2" descr="National aviation university | STU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56" y="259445"/>
            <a:ext cx="1648087" cy="1326711"/>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11"/>
          <p:cNvSpPr/>
          <p:nvPr/>
        </p:nvSpPr>
        <p:spPr>
          <a:xfrm>
            <a:off x="9070679" y="271260"/>
            <a:ext cx="2645366" cy="1314896"/>
          </a:xfrm>
          <a:custGeom>
            <a:avLst/>
            <a:gdLst/>
            <a:ahLst/>
            <a:cxnLst/>
            <a:rect l="l" t="t" r="r" b="b"/>
            <a:pathLst>
              <a:path w="3350224" h="1704863">
                <a:moveTo>
                  <a:pt x="0" y="0"/>
                </a:moveTo>
                <a:lnTo>
                  <a:pt x="3350225" y="0"/>
                </a:lnTo>
                <a:lnTo>
                  <a:pt x="3350225" y="1704863"/>
                </a:lnTo>
                <a:lnTo>
                  <a:pt x="0" y="1704863"/>
                </a:lnTo>
                <a:lnTo>
                  <a:pt x="0" y="0"/>
                </a:lnTo>
                <a:close/>
              </a:path>
            </a:pathLst>
          </a:custGeom>
          <a:blipFill>
            <a:blip r:embed="rId3"/>
            <a:stretch>
              <a:fillRect/>
            </a:stretch>
          </a:blipFill>
        </p:spPr>
        <p:txBody>
          <a:bodyPr/>
          <a:lstStyle/>
          <a:p>
            <a:endParaRPr lang="uk-UA" sz="1200"/>
          </a:p>
        </p:txBody>
      </p:sp>
      <p:pic>
        <p:nvPicPr>
          <p:cNvPr id="7"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7367" y="259445"/>
            <a:ext cx="1317625"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07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latin typeface="Garamond" panose="02020404030301010803" pitchFamily="18" charset="0"/>
              </a:rPr>
              <a:t>5G-Xcast description</a:t>
            </a:r>
            <a:endParaRPr lang="uk-UA" b="1" dirty="0">
              <a:latin typeface="Garamond" panose="02020404030301010803" pitchFamily="18" charset="0"/>
            </a:endParaRPr>
          </a:p>
        </p:txBody>
      </p:sp>
      <p:sp>
        <p:nvSpPr>
          <p:cNvPr id="9" name="Прямоугольник 8">
            <a:extLst>
              <a:ext uri="{FF2B5EF4-FFF2-40B4-BE49-F238E27FC236}">
                <a16:creationId xmlns:a16="http://schemas.microsoft.com/office/drawing/2014/main" id="{2A5972EE-889E-4352-B576-4C1F95B6CDC7}"/>
              </a:ext>
            </a:extLst>
          </p:cNvPr>
          <p:cNvSpPr/>
          <p:nvPr/>
        </p:nvSpPr>
        <p:spPr>
          <a:xfrm>
            <a:off x="2958329" y="5629790"/>
            <a:ext cx="1964961" cy="369332"/>
          </a:xfrm>
          <a:prstGeom prst="rect">
            <a:avLst/>
          </a:prstGeom>
        </p:spPr>
        <p:txBody>
          <a:bodyPr wrap="none">
            <a:spAutoFit/>
          </a:bodyPr>
          <a:lstStyle/>
          <a:p>
            <a:r>
              <a:rPr lang="en-US" dirty="0">
                <a:latin typeface="Garamond" panose="02020404030301010803" pitchFamily="18" charset="0"/>
                <a:hlinkClick r:id="rId2"/>
              </a:rPr>
              <a:t>http://5g-xcast.eu/</a:t>
            </a:r>
            <a:endParaRPr lang="en-US" dirty="0">
              <a:latin typeface="Garamond" panose="02020404030301010803" pitchFamily="18" charset="0"/>
            </a:endParaRPr>
          </a:p>
        </p:txBody>
      </p:sp>
      <p:sp>
        <p:nvSpPr>
          <p:cNvPr id="10" name="Прямоугольник 9"/>
          <p:cNvSpPr/>
          <p:nvPr/>
        </p:nvSpPr>
        <p:spPr>
          <a:xfrm>
            <a:off x="796048" y="1637299"/>
            <a:ext cx="7172159" cy="923330"/>
          </a:xfrm>
          <a:prstGeom prst="rect">
            <a:avLst/>
          </a:prstGeom>
        </p:spPr>
        <p:txBody>
          <a:bodyPr wrap="square">
            <a:spAutoFit/>
          </a:bodyPr>
          <a:lstStyle/>
          <a:p>
            <a:pPr algn="just"/>
            <a:r>
              <a:rPr lang="en-US" dirty="0">
                <a:latin typeface="Garamond" panose="02020404030301010803" pitchFamily="18" charset="0"/>
              </a:rPr>
              <a:t>5G-Xcast </a:t>
            </a:r>
            <a:r>
              <a:rPr lang="en-US" dirty="0" smtClean="0">
                <a:latin typeface="Garamond" panose="02020404030301010803" pitchFamily="18" charset="0"/>
              </a:rPr>
              <a:t>devised, assessed </a:t>
            </a:r>
            <a:r>
              <a:rPr lang="en-US" dirty="0">
                <a:latin typeface="Garamond" panose="02020404030301010803" pitchFamily="18" charset="0"/>
              </a:rPr>
              <a:t>and </a:t>
            </a:r>
            <a:r>
              <a:rPr lang="en-US" dirty="0" smtClean="0">
                <a:latin typeface="Garamond" panose="02020404030301010803" pitchFamily="18" charset="0"/>
              </a:rPr>
              <a:t>demonstrated </a:t>
            </a:r>
            <a:r>
              <a:rPr lang="en-US" dirty="0">
                <a:latin typeface="Garamond" panose="02020404030301010803" pitchFamily="18" charset="0"/>
              </a:rPr>
              <a:t>a conceptually novel and forward-looking 5G network architecture for large scale immersive media delivery.</a:t>
            </a:r>
            <a:endParaRPr lang="en-US" b="0" i="0" dirty="0">
              <a:effectLst/>
              <a:latin typeface="Garamond" panose="02020404030301010803" pitchFamily="18" charset="0"/>
            </a:endParaRPr>
          </a:p>
        </p:txBody>
      </p:sp>
      <p:sp>
        <p:nvSpPr>
          <p:cNvPr id="11" name="Прямоугольник 10"/>
          <p:cNvSpPr/>
          <p:nvPr/>
        </p:nvSpPr>
        <p:spPr>
          <a:xfrm>
            <a:off x="813610" y="2560629"/>
            <a:ext cx="7154596" cy="1200329"/>
          </a:xfrm>
          <a:prstGeom prst="rect">
            <a:avLst/>
          </a:prstGeom>
        </p:spPr>
        <p:txBody>
          <a:bodyPr wrap="square">
            <a:spAutoFit/>
          </a:bodyPr>
          <a:lstStyle/>
          <a:p>
            <a:pPr algn="just"/>
            <a:r>
              <a:rPr lang="en-US" dirty="0" smtClean="0">
                <a:latin typeface="Garamond" panose="02020404030301010803" pitchFamily="18" charset="0"/>
              </a:rPr>
              <a:t>Developed </a:t>
            </a:r>
            <a:r>
              <a:rPr lang="en-US" dirty="0">
                <a:latin typeface="Garamond" panose="02020404030301010803" pitchFamily="18" charset="0"/>
              </a:rPr>
              <a:t>broadcast and multicast point to multipoint (PTM) capabilities for 5G considering media, entertainment, automotive, </a:t>
            </a:r>
            <a:r>
              <a:rPr lang="en-US" dirty="0" err="1">
                <a:latin typeface="Garamond" panose="02020404030301010803" pitchFamily="18" charset="0"/>
              </a:rPr>
              <a:t>IoT</a:t>
            </a:r>
            <a:r>
              <a:rPr lang="en-US" dirty="0">
                <a:latin typeface="Garamond" panose="02020404030301010803" pitchFamily="18" charset="0"/>
              </a:rPr>
              <a:t> and PWS use cases, and evaluate 5G spectrum allocation options for 5G Broadcast network deployments.</a:t>
            </a:r>
            <a:endParaRPr lang="en-US" b="0" i="0" dirty="0">
              <a:effectLst/>
              <a:latin typeface="Garamond" panose="02020404030301010803" pitchFamily="18" charset="0"/>
            </a:endParaRPr>
          </a:p>
        </p:txBody>
      </p:sp>
      <p:sp>
        <p:nvSpPr>
          <p:cNvPr id="12" name="Прямоугольник 11"/>
          <p:cNvSpPr/>
          <p:nvPr/>
        </p:nvSpPr>
        <p:spPr>
          <a:xfrm>
            <a:off x="813610" y="3788764"/>
            <a:ext cx="7172158" cy="1200329"/>
          </a:xfrm>
          <a:prstGeom prst="rect">
            <a:avLst/>
          </a:prstGeom>
        </p:spPr>
        <p:txBody>
          <a:bodyPr wrap="square">
            <a:spAutoFit/>
          </a:bodyPr>
          <a:lstStyle/>
          <a:p>
            <a:pPr algn="just"/>
            <a:r>
              <a:rPr lang="en-US" dirty="0" smtClean="0">
                <a:latin typeface="Garamond" panose="02020404030301010803" pitchFamily="18" charset="0"/>
              </a:rPr>
              <a:t>Designed </a:t>
            </a:r>
            <a:r>
              <a:rPr lang="en-US" dirty="0">
                <a:latin typeface="Garamond" panose="02020404030301010803" pitchFamily="18" charset="0"/>
              </a:rPr>
              <a:t>a dynamically adaptable 5G network architecture with layer independent network interfaces to dynamically and seamlessly switch between unicast, multicast and broadcast modes or use them in parallel and exploit built-in caching capabilities.</a:t>
            </a:r>
            <a:endParaRPr lang="en-US" b="0" i="0" dirty="0">
              <a:effectLst/>
              <a:latin typeface="Garamond" panose="02020404030301010803" pitchFamily="18" charset="0"/>
            </a:endParaRPr>
          </a:p>
        </p:txBody>
      </p:sp>
      <p:sp>
        <p:nvSpPr>
          <p:cNvPr id="13" name="Прямоугольник 12"/>
          <p:cNvSpPr/>
          <p:nvPr/>
        </p:nvSpPr>
        <p:spPr>
          <a:xfrm>
            <a:off x="773600" y="5007511"/>
            <a:ext cx="7194606" cy="646331"/>
          </a:xfrm>
          <a:prstGeom prst="rect">
            <a:avLst/>
          </a:prstGeom>
        </p:spPr>
        <p:txBody>
          <a:bodyPr wrap="square">
            <a:spAutoFit/>
          </a:bodyPr>
          <a:lstStyle/>
          <a:p>
            <a:pPr algn="just"/>
            <a:r>
              <a:rPr lang="en-US" dirty="0">
                <a:latin typeface="Garamond" panose="02020404030301010803" pitchFamily="18" charset="0"/>
              </a:rPr>
              <a:t>Experimentally demonstrate the 5G key innovations developed in the project for media &amp; entertainment, and PWS verticals.</a:t>
            </a:r>
            <a:endParaRPr lang="en-US" b="0" i="0" dirty="0">
              <a:effectLst/>
              <a:latin typeface="Garamond" panose="02020404030301010803" pitchFamily="18" charset="0"/>
            </a:endParaRPr>
          </a:p>
        </p:txBody>
      </p:sp>
      <p:pic>
        <p:nvPicPr>
          <p:cNvPr id="3074" name="Picture 2" descr="5G-Xcas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6129" y="2560629"/>
            <a:ext cx="3477949" cy="1692602"/>
          </a:xfrm>
          <a:prstGeom prst="rect">
            <a:avLst/>
          </a:prstGeom>
          <a:noFill/>
          <a:extLst>
            <a:ext uri="{909E8E84-426E-40DD-AFC4-6F175D3DCCD1}">
              <a14:hiddenFill xmlns:a14="http://schemas.microsoft.com/office/drawing/2010/main">
                <a:solidFill>
                  <a:srgbClr val="FFFFFF"/>
                </a:solidFill>
              </a14:hiddenFill>
            </a:ext>
          </a:extLst>
        </p:spPr>
      </p:pic>
      <p:sp>
        <p:nvSpPr>
          <p:cNvPr id="14"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1445048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latin typeface="Garamond" panose="02020404030301010803" pitchFamily="18" charset="0"/>
              </a:rPr>
              <a:t>5G-Xcast architecture</a:t>
            </a:r>
            <a:endParaRPr lang="uk-UA" b="1" dirty="0">
              <a:latin typeface="Garamond" panose="02020404030301010803" pitchFamily="18" charset="0"/>
            </a:endParaRPr>
          </a:p>
        </p:txBody>
      </p:sp>
      <p:pic>
        <p:nvPicPr>
          <p:cNvPr id="8" name="Picture 2">
            <a:extLst>
              <a:ext uri="{FF2B5EF4-FFF2-40B4-BE49-F238E27FC236}">
                <a16:creationId xmlns:a16="http://schemas.microsoft.com/office/drawing/2014/main" id="{054AAB43-B57A-498B-9AE2-FB5A99A7A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1412776"/>
            <a:ext cx="8991129" cy="4346297"/>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323596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latin typeface="Garamond" panose="02020404030301010803" pitchFamily="18" charset="0"/>
              </a:rPr>
              <a:t>5G-Xcast architecture</a:t>
            </a:r>
            <a:endParaRPr lang="uk-UA" b="1" dirty="0">
              <a:latin typeface="Garamond" panose="02020404030301010803" pitchFamily="18" charset="0"/>
            </a:endParaRPr>
          </a:p>
        </p:txBody>
      </p:sp>
      <p:pic>
        <p:nvPicPr>
          <p:cNvPr id="8" name="Рисунок 7">
            <a:extLst>
              <a:ext uri="{FF2B5EF4-FFF2-40B4-BE49-F238E27FC236}">
                <a16:creationId xmlns:a16="http://schemas.microsoft.com/office/drawing/2014/main" id="{C5B196F4-5BD0-421B-8200-AAD6FAF5E68D}"/>
              </a:ext>
            </a:extLst>
          </p:cNvPr>
          <p:cNvPicPr/>
          <p:nvPr/>
        </p:nvPicPr>
        <p:blipFill>
          <a:blip r:embed="rId2"/>
          <a:stretch>
            <a:fillRect/>
          </a:stretch>
        </p:blipFill>
        <p:spPr>
          <a:xfrm>
            <a:off x="983432" y="1411928"/>
            <a:ext cx="8536620" cy="4802187"/>
          </a:xfrm>
          <a:prstGeom prst="rect">
            <a:avLst/>
          </a:prstGeom>
        </p:spPr>
      </p:pic>
      <p:sp>
        <p:nvSpPr>
          <p:cNvPr id="11"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3915797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latin typeface="Garamond" panose="02020404030301010803" pitchFamily="18" charset="0"/>
              </a:rPr>
              <a:t>5G-TOURS</a:t>
            </a:r>
            <a:endParaRPr lang="uk-UA" b="1" dirty="0">
              <a:latin typeface="Garamond" panose="02020404030301010803" pitchFamily="18" charset="0"/>
            </a:endParaRPr>
          </a:p>
        </p:txBody>
      </p:sp>
      <p:pic>
        <p:nvPicPr>
          <p:cNvPr id="4" name="Рисунок 3">
            <a:extLst>
              <a:ext uri="{FF2B5EF4-FFF2-40B4-BE49-F238E27FC236}">
                <a16:creationId xmlns:a16="http://schemas.microsoft.com/office/drawing/2014/main" id="{B9826C46-2358-4C77-92B7-A6653057D613}"/>
              </a:ext>
            </a:extLst>
          </p:cNvPr>
          <p:cNvPicPr>
            <a:picLocks noChangeAspect="1"/>
          </p:cNvPicPr>
          <p:nvPr/>
        </p:nvPicPr>
        <p:blipFill>
          <a:blip r:embed="rId2"/>
          <a:stretch>
            <a:fillRect/>
          </a:stretch>
        </p:blipFill>
        <p:spPr>
          <a:xfrm>
            <a:off x="839416" y="2636912"/>
            <a:ext cx="9505056" cy="3171233"/>
          </a:xfrm>
          <a:prstGeom prst="rect">
            <a:avLst/>
          </a:prstGeom>
        </p:spPr>
      </p:pic>
      <p:sp>
        <p:nvSpPr>
          <p:cNvPr id="3" name="Прямоугольник 2"/>
          <p:cNvSpPr/>
          <p:nvPr/>
        </p:nvSpPr>
        <p:spPr>
          <a:xfrm>
            <a:off x="449568" y="1442153"/>
            <a:ext cx="11161240" cy="1384995"/>
          </a:xfrm>
          <a:prstGeom prst="rect">
            <a:avLst/>
          </a:prstGeom>
        </p:spPr>
        <p:txBody>
          <a:bodyPr wrap="square">
            <a:spAutoFit/>
          </a:bodyPr>
          <a:lstStyle/>
          <a:p>
            <a:pPr algn="just"/>
            <a:r>
              <a:rPr lang="en-US" sz="2800" b="1" dirty="0">
                <a:solidFill>
                  <a:schemeClr val="accent1"/>
                </a:solidFill>
                <a:latin typeface="Calibri" panose="020F0502020204030204" pitchFamily="34" charset="0"/>
              </a:rPr>
              <a:t>5G-TOURS</a:t>
            </a:r>
            <a:r>
              <a:rPr lang="en-US" sz="2800" dirty="0">
                <a:solidFill>
                  <a:schemeClr val="accent1"/>
                </a:solidFill>
                <a:latin typeface="Calibri" panose="020F0502020204030204" pitchFamily="34" charset="0"/>
              </a:rPr>
              <a:t> vision is to improve the life in the city for the citizens and tourists, making cities more attractive to visit, more efficient in terms of mobility and safer for everybody.</a:t>
            </a:r>
            <a:endParaRPr lang="uk-UA" sz="2800" dirty="0">
              <a:solidFill>
                <a:schemeClr val="accent1"/>
              </a:solidFill>
              <a:latin typeface="Calibri" panose="020F0502020204030204" pitchFamily="34" charset="0"/>
            </a:endParaRPr>
          </a:p>
        </p:txBody>
      </p:sp>
      <p:sp>
        <p:nvSpPr>
          <p:cNvPr id="5" name="Прямоугольник 4"/>
          <p:cNvSpPr/>
          <p:nvPr/>
        </p:nvSpPr>
        <p:spPr>
          <a:xfrm>
            <a:off x="4799856" y="5808145"/>
            <a:ext cx="1866217" cy="369332"/>
          </a:xfrm>
          <a:prstGeom prst="rect">
            <a:avLst/>
          </a:prstGeom>
        </p:spPr>
        <p:txBody>
          <a:bodyPr wrap="none">
            <a:spAutoFit/>
          </a:bodyPr>
          <a:lstStyle/>
          <a:p>
            <a:r>
              <a:rPr lang="uk-UA" dirty="0">
                <a:hlinkClick r:id="rId3"/>
              </a:rPr>
              <a:t>http://5gtours.eu</a:t>
            </a:r>
            <a:r>
              <a:rPr lang="uk-UA" dirty="0" smtClean="0">
                <a:hlinkClick r:id="rId3"/>
              </a:rPr>
              <a:t>/</a:t>
            </a:r>
            <a:r>
              <a:rPr lang="en-US" dirty="0" smtClean="0"/>
              <a:t> </a:t>
            </a:r>
            <a:endParaRPr lang="uk-UA" dirty="0"/>
          </a:p>
        </p:txBody>
      </p:sp>
      <p:sp>
        <p:nvSpPr>
          <p:cNvPr id="9"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2098298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latin typeface="Garamond" panose="02020404030301010803" pitchFamily="18" charset="0"/>
              </a:rPr>
              <a:t>5G-TOURS – links with the other projects</a:t>
            </a:r>
            <a:endParaRPr lang="uk-UA" b="1" dirty="0">
              <a:latin typeface="Garamond" panose="02020404030301010803" pitchFamily="18" charset="0"/>
            </a:endParaRPr>
          </a:p>
        </p:txBody>
      </p:sp>
      <p:pic>
        <p:nvPicPr>
          <p:cNvPr id="4" name="Picture 2">
            <a:extLst>
              <a:ext uri="{FF2B5EF4-FFF2-40B4-BE49-F238E27FC236}">
                <a16:creationId xmlns:a16="http://schemas.microsoft.com/office/drawing/2014/main" id="{D1972E85-BE56-4194-8028-0CD1FCEA7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4" y="1412775"/>
            <a:ext cx="10225136" cy="4290651"/>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2412770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ítulo 1"/>
          <p:cNvSpPr>
            <a:spLocks noGrp="1"/>
          </p:cNvSpPr>
          <p:nvPr>
            <p:ph type="title"/>
          </p:nvPr>
        </p:nvSpPr>
        <p:spPr bwMode="auto"/>
        <p:txBody>
          <a:bodyPr>
            <a:normAutofit/>
          </a:bodyPr>
          <a:lstStyle/>
          <a:p>
            <a:pPr>
              <a:defRPr/>
            </a:pPr>
            <a:r>
              <a:rPr lang="en-GB" sz="4000" b="1" dirty="0" smtClean="0">
                <a:latin typeface="Garamond" panose="02020404030301010803" pitchFamily="18" charset="0"/>
              </a:rPr>
              <a:t>5GASP project</a:t>
            </a:r>
            <a:endParaRPr lang="en-GB" sz="4000" b="1" dirty="0">
              <a:latin typeface="Garamond" panose="02020404030301010803" pitchFamily="18" charset="0"/>
            </a:endParaRPr>
          </a:p>
        </p:txBody>
      </p:sp>
      <p:pic>
        <p:nvPicPr>
          <p:cNvPr id="16" name="Content Placeholder 7" descr="A picture containing text, map&#10;&#10;Description automatically generated"/>
          <p:cNvPicPr>
            <a:picLocks noGrp="1"/>
          </p:cNvPicPr>
          <p:nvPr>
            <p:ph sz="half" idx="2"/>
          </p:nvPr>
        </p:nvPicPr>
        <p:blipFill>
          <a:blip r:embed="rId2"/>
          <a:stretch/>
        </p:blipFill>
        <p:spPr bwMode="auto">
          <a:xfrm>
            <a:off x="335360" y="1516060"/>
            <a:ext cx="6489819" cy="4542875"/>
          </a:xfrm>
          <a:prstGeom prst="rect">
            <a:avLst/>
          </a:prstGeom>
        </p:spPr>
      </p:pic>
      <p:sp>
        <p:nvSpPr>
          <p:cNvPr id="2" name="Прямоугольник 1"/>
          <p:cNvSpPr/>
          <p:nvPr/>
        </p:nvSpPr>
        <p:spPr>
          <a:xfrm>
            <a:off x="7034741" y="2303411"/>
            <a:ext cx="4752528" cy="3416320"/>
          </a:xfrm>
          <a:prstGeom prst="rect">
            <a:avLst/>
          </a:prstGeom>
        </p:spPr>
        <p:txBody>
          <a:bodyPr wrap="square">
            <a:spAutoFit/>
          </a:bodyPr>
          <a:lstStyle/>
          <a:p>
            <a:pPr algn="just"/>
            <a:r>
              <a:rPr lang="en-US" dirty="0">
                <a:latin typeface="Garamond" panose="02020404030301010803" pitchFamily="18" charset="0"/>
              </a:rPr>
              <a:t>As 5G approaches a very high maturity level, testing and validation of 5G solutions has become of utmost importance. Since verticals have very different needs such as the case of the Automotive industry and Public Protection and Disaster Relief (PPDR), it will require different levels of support into taking their applications and services from concepts, to prototypes and finally to products. However, it is also more and more frequent that services in different verticals need to exchange data, particularly mobility services, such as those found in connected automobiles and PPDR.</a:t>
            </a:r>
            <a:endParaRPr lang="uk-UA" dirty="0">
              <a:latin typeface="Garamond" panose="02020404030301010803" pitchFamily="18" charset="0"/>
            </a:endParaRPr>
          </a:p>
        </p:txBody>
      </p:sp>
      <p:sp>
        <p:nvSpPr>
          <p:cNvPr id="8"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2243148247"/>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Rectangle 36"/>
          <p:cNvSpPr>
            <a:spLocks noGrp="1" noRot="1" noChangeAspect="1" noMove="1" noResize="1" noEditPoints="1" noAdjustHandles="1" noChangeArrowheads="1" noChangeShapeType="1" noTextEdit="1"/>
          </p:cNvSpPr>
          <p:nvPr/>
        </p:nvSpPr>
        <p:spPr bwMode="auto">
          <a:xfrm>
            <a:off x="4246851" y="723898"/>
            <a:ext cx="7498616" cy="56769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Content Placeholder 11"/>
          <p:cNvGrpSpPr/>
          <p:nvPr/>
        </p:nvGrpSpPr>
        <p:grpSpPr bwMode="auto">
          <a:xfrm>
            <a:off x="4598438" y="1037967"/>
            <a:ext cx="7012370" cy="4709131"/>
            <a:chOff x="0" y="0"/>
            <a:chExt cx="7012370" cy="4709131"/>
          </a:xfrm>
        </p:grpSpPr>
        <p:sp>
          <p:nvSpPr>
            <p:cNvPr id="15" name="Скругленный прямоугольник 14"/>
            <p:cNvSpPr/>
            <p:nvPr/>
          </p:nvSpPr>
          <p:spPr bwMode="auto">
            <a:xfrm>
              <a:off x="0" y="3821"/>
              <a:ext cx="7012370" cy="592897"/>
            </a:xfrm>
            <a:prstGeom prst="roundRect">
              <a:avLst>
                <a:gd name="adj" fmla="val 10000"/>
              </a:avLst>
            </a:prstGeom>
            <a:solidFill>
              <a:schemeClr val="accent2">
                <a:hueOff val="0"/>
                <a:satOff val="0"/>
                <a:lumOff val="0"/>
                <a:alphaOff val="0"/>
              </a:schemeClr>
            </a:solidFill>
            <a:ln>
              <a:noFill/>
            </a:ln>
          </p:spPr>
          <p:style>
            <a:lnRef idx="0">
              <a:srgbClr val="000000"/>
            </a:lnRef>
            <a:fillRef idx="1">
              <a:srgbClr val="000000"/>
            </a:fillRef>
            <a:effectRef idx="0">
              <a:srgbClr val="000000"/>
            </a:effectRef>
            <a:fontRef idx="minor"/>
          </p:style>
        </p:sp>
        <p:sp>
          <p:nvSpPr>
            <p:cNvPr id="16" name="Прямоугольник 15"/>
            <p:cNvSpPr/>
            <p:nvPr/>
          </p:nvSpPr>
          <p:spPr bwMode="auto">
            <a:xfrm>
              <a:off x="179350" y="137223"/>
              <a:ext cx="326412" cy="326093"/>
            </a:xfrm>
            <a:prstGeom prst="rect">
              <a:avLst/>
            </a:prstGeom>
            <a:blipFill>
              <a:blip r:embed="rId2"/>
              <a:stretch/>
            </a:blipFill>
            <a:ln w="22225" cap="rnd" cmpd="sng" algn="ctr">
              <a:noFill/>
              <a:prstDash val="solid"/>
            </a:ln>
          </p:spPr>
          <p:style>
            <a:lnRef idx="2">
              <a:srgbClr val="000000"/>
            </a:lnRef>
            <a:fillRef idx="1">
              <a:srgbClr val="000000"/>
            </a:fillRef>
            <a:effectRef idx="0">
              <a:srgbClr val="000000"/>
            </a:effectRef>
            <a:fontRef idx="minor">
              <a:schemeClr val="lt1"/>
            </a:fontRef>
          </p:style>
        </p:sp>
        <p:sp>
          <p:nvSpPr>
            <p:cNvPr id="17" name="Прямоугольник 16"/>
            <p:cNvSpPr/>
            <p:nvPr/>
          </p:nvSpPr>
          <p:spPr bwMode="auto">
            <a:xfrm>
              <a:off x="685114" y="3821"/>
              <a:ext cx="6296303" cy="648480"/>
            </a:xfrm>
            <a:prstGeom prst="rect">
              <a:avLst/>
            </a:prstGeom>
            <a:noFill/>
            <a:ln>
              <a:noFill/>
            </a:ln>
          </p:spPr>
          <p:style>
            <a:lnRef idx="0">
              <a:srgbClr val="000000"/>
            </a:lnRef>
            <a:fillRef idx="0">
              <a:srgbClr val="000000"/>
            </a:fillRef>
            <a:effectRef idx="0">
              <a:srgbClr val="000000"/>
            </a:effectRef>
            <a:fontRef idx="minor"/>
          </p:style>
          <p:txBody>
            <a:bodyPr spcFirstLastPara="0" vert="horz" wrap="square" lIns="68631" tIns="68631" rIns="68631" bIns="68631" numCol="1" spcCol="1270" anchor="ctr" anchorCtr="0">
              <a:noAutofit/>
            </a:bodyPr>
            <a:lstStyle/>
            <a:p>
              <a:pPr marL="0" lvl="0" indent="0" algn="l" defTabSz="622300">
                <a:lnSpc>
                  <a:spcPct val="90000"/>
                </a:lnSpc>
                <a:spcBef>
                  <a:spcPts val="0"/>
                </a:spcBef>
                <a:spcAft>
                  <a:spcPts val="0"/>
                </a:spcAft>
                <a:buNone/>
                <a:defRPr/>
              </a:pPr>
              <a:r>
                <a:rPr lang="en-GB" sz="1400" dirty="0"/>
                <a:t>Acceleration of the development, testing and certification of </a:t>
              </a:r>
              <a:r>
                <a:rPr lang="en-GB" sz="1400" dirty="0" err="1"/>
                <a:t>NetApps</a:t>
              </a:r>
              <a:r>
                <a:rPr lang="en-GB" sz="1400" dirty="0"/>
                <a:t>, through the creation of a common platform, DevOps tools and a certification roadmap.</a:t>
              </a:r>
              <a:endParaRPr lang="en-US" sz="1400" dirty="0"/>
            </a:p>
          </p:txBody>
        </p:sp>
        <p:sp>
          <p:nvSpPr>
            <p:cNvPr id="18" name="Скругленный прямоугольник 17"/>
            <p:cNvSpPr/>
            <p:nvPr/>
          </p:nvSpPr>
          <p:spPr bwMode="auto">
            <a:xfrm>
              <a:off x="0" y="814422"/>
              <a:ext cx="7012370" cy="592897"/>
            </a:xfrm>
            <a:prstGeom prst="roundRect">
              <a:avLst>
                <a:gd name="adj" fmla="val 10000"/>
              </a:avLst>
            </a:prstGeom>
            <a:solidFill>
              <a:schemeClr val="accent3">
                <a:hueOff val="0"/>
                <a:satOff val="0"/>
                <a:lumOff val="0"/>
                <a:alphaOff val="0"/>
              </a:schemeClr>
            </a:solidFill>
            <a:ln>
              <a:noFill/>
            </a:ln>
          </p:spPr>
          <p:style>
            <a:lnRef idx="0">
              <a:srgbClr val="000000"/>
            </a:lnRef>
            <a:fillRef idx="1">
              <a:srgbClr val="000000"/>
            </a:fillRef>
            <a:effectRef idx="0">
              <a:srgbClr val="000000"/>
            </a:effectRef>
            <a:fontRef idx="minor"/>
          </p:style>
        </p:sp>
        <p:sp>
          <p:nvSpPr>
            <p:cNvPr id="19" name="Прямоугольник 18"/>
            <p:cNvSpPr/>
            <p:nvPr/>
          </p:nvSpPr>
          <p:spPr bwMode="auto">
            <a:xfrm>
              <a:off x="179350" y="947824"/>
              <a:ext cx="326412" cy="326093"/>
            </a:xfrm>
            <a:prstGeom prst="rect">
              <a:avLst/>
            </a:prstGeom>
            <a:blipFill>
              <a:blip r:embed="rId3"/>
              <a:stretch/>
            </a:blipFill>
            <a:ln w="22225" cap="rnd" cmpd="sng" algn="ctr">
              <a:noFill/>
              <a:prstDash val="solid"/>
            </a:ln>
          </p:spPr>
          <p:style>
            <a:lnRef idx="2">
              <a:srgbClr val="000000"/>
            </a:lnRef>
            <a:fillRef idx="1">
              <a:srgbClr val="000000"/>
            </a:fillRef>
            <a:effectRef idx="0">
              <a:srgbClr val="000000"/>
            </a:effectRef>
            <a:fontRef idx="minor">
              <a:schemeClr val="lt1"/>
            </a:fontRef>
          </p:style>
        </p:sp>
        <p:sp>
          <p:nvSpPr>
            <p:cNvPr id="20" name="Прямоугольник 19"/>
            <p:cNvSpPr/>
            <p:nvPr/>
          </p:nvSpPr>
          <p:spPr bwMode="auto">
            <a:xfrm>
              <a:off x="685114" y="814422"/>
              <a:ext cx="6296303" cy="648480"/>
            </a:xfrm>
            <a:prstGeom prst="rect">
              <a:avLst/>
            </a:prstGeom>
            <a:noFill/>
            <a:ln>
              <a:noFill/>
            </a:ln>
          </p:spPr>
          <p:style>
            <a:lnRef idx="0">
              <a:srgbClr val="000000"/>
            </a:lnRef>
            <a:fillRef idx="0">
              <a:srgbClr val="000000"/>
            </a:fillRef>
            <a:effectRef idx="0">
              <a:srgbClr val="000000"/>
            </a:effectRef>
            <a:fontRef idx="minor"/>
          </p:style>
          <p:txBody>
            <a:bodyPr spcFirstLastPara="0" vert="horz" wrap="square" lIns="68631" tIns="68631" rIns="68631" bIns="68631" numCol="1" spcCol="1270" anchor="ctr" anchorCtr="0">
              <a:noAutofit/>
            </a:bodyPr>
            <a:lstStyle/>
            <a:p>
              <a:pPr marL="0" lvl="0" indent="0" algn="l" defTabSz="622300">
                <a:lnSpc>
                  <a:spcPct val="90000"/>
                </a:lnSpc>
                <a:spcBef>
                  <a:spcPts val="0"/>
                </a:spcBef>
                <a:spcAft>
                  <a:spcPts val="0"/>
                </a:spcAft>
                <a:buNone/>
                <a:defRPr/>
              </a:pPr>
              <a:r>
                <a:rPr lang="en-GB" sz="1400" dirty="0"/>
                <a:t>Provide state-of-the-art testbeds where applications for relevant verticals can be tested and validated in a cost-effective way.</a:t>
              </a:r>
              <a:endParaRPr lang="en-US" sz="1400" dirty="0"/>
            </a:p>
          </p:txBody>
        </p:sp>
        <p:sp>
          <p:nvSpPr>
            <p:cNvPr id="21" name="Скругленный прямоугольник 20"/>
            <p:cNvSpPr/>
            <p:nvPr/>
          </p:nvSpPr>
          <p:spPr bwMode="auto">
            <a:xfrm>
              <a:off x="0" y="1625024"/>
              <a:ext cx="7012370" cy="592897"/>
            </a:xfrm>
            <a:prstGeom prst="roundRect">
              <a:avLst>
                <a:gd name="adj" fmla="val 10000"/>
              </a:avLst>
            </a:prstGeom>
            <a:solidFill>
              <a:schemeClr val="accent4">
                <a:hueOff val="0"/>
                <a:satOff val="0"/>
                <a:lumOff val="0"/>
                <a:alphaOff val="0"/>
              </a:schemeClr>
            </a:solidFill>
            <a:ln>
              <a:noFill/>
            </a:ln>
          </p:spPr>
          <p:style>
            <a:lnRef idx="0">
              <a:srgbClr val="000000"/>
            </a:lnRef>
            <a:fillRef idx="1">
              <a:srgbClr val="000000"/>
            </a:fillRef>
            <a:effectRef idx="0">
              <a:srgbClr val="000000"/>
            </a:effectRef>
            <a:fontRef idx="minor"/>
          </p:style>
        </p:sp>
        <p:sp>
          <p:nvSpPr>
            <p:cNvPr id="22" name="Прямоугольник 21"/>
            <p:cNvSpPr/>
            <p:nvPr/>
          </p:nvSpPr>
          <p:spPr bwMode="auto">
            <a:xfrm>
              <a:off x="179350" y="1758426"/>
              <a:ext cx="326412" cy="326093"/>
            </a:xfrm>
            <a:prstGeom prst="rect">
              <a:avLst/>
            </a:prstGeom>
            <a:blipFill>
              <a:blip r:embed="rId4"/>
              <a:stretch/>
            </a:blipFill>
            <a:ln w="22225" cap="rnd" cmpd="sng" algn="ctr">
              <a:noFill/>
              <a:prstDash val="solid"/>
            </a:ln>
          </p:spPr>
          <p:style>
            <a:lnRef idx="2">
              <a:srgbClr val="000000"/>
            </a:lnRef>
            <a:fillRef idx="1">
              <a:srgbClr val="000000"/>
            </a:fillRef>
            <a:effectRef idx="0">
              <a:srgbClr val="000000"/>
            </a:effectRef>
            <a:fontRef idx="minor">
              <a:schemeClr val="lt1"/>
            </a:fontRef>
          </p:style>
        </p:sp>
        <p:sp>
          <p:nvSpPr>
            <p:cNvPr id="23" name="Прямоугольник 22"/>
            <p:cNvSpPr/>
            <p:nvPr/>
          </p:nvSpPr>
          <p:spPr bwMode="auto">
            <a:xfrm>
              <a:off x="685114" y="1625024"/>
              <a:ext cx="6296303" cy="648480"/>
            </a:xfrm>
            <a:prstGeom prst="rect">
              <a:avLst/>
            </a:prstGeom>
            <a:noFill/>
            <a:ln>
              <a:noFill/>
            </a:ln>
          </p:spPr>
          <p:style>
            <a:lnRef idx="0">
              <a:srgbClr val="000000"/>
            </a:lnRef>
            <a:fillRef idx="0">
              <a:srgbClr val="000000"/>
            </a:fillRef>
            <a:effectRef idx="0">
              <a:srgbClr val="000000"/>
            </a:effectRef>
            <a:fontRef idx="minor"/>
          </p:style>
          <p:txBody>
            <a:bodyPr spcFirstLastPara="0" vert="horz" wrap="square" lIns="68631" tIns="68631" rIns="68631" bIns="68631" numCol="1" spcCol="1270" anchor="ctr" anchorCtr="0">
              <a:noAutofit/>
            </a:bodyPr>
            <a:lstStyle/>
            <a:p>
              <a:pPr marL="0" lvl="0" indent="0" algn="l" defTabSz="622300">
                <a:lnSpc>
                  <a:spcPct val="90000"/>
                </a:lnSpc>
                <a:spcBef>
                  <a:spcPts val="0"/>
                </a:spcBef>
                <a:spcAft>
                  <a:spcPts val="0"/>
                </a:spcAft>
                <a:buNone/>
                <a:defRPr/>
              </a:pPr>
              <a:r>
                <a:rPr lang="en-GB" sz="1400"/>
                <a:t>Innovate technically by addressing inter-domain use-cases, security and trust aspects associated with NetApp deployment and Operation.</a:t>
              </a:r>
              <a:endParaRPr lang="en-US" sz="1400"/>
            </a:p>
          </p:txBody>
        </p:sp>
        <p:sp>
          <p:nvSpPr>
            <p:cNvPr id="24" name="Скругленный прямоугольник 23"/>
            <p:cNvSpPr/>
            <p:nvPr/>
          </p:nvSpPr>
          <p:spPr bwMode="auto">
            <a:xfrm>
              <a:off x="0" y="2435625"/>
              <a:ext cx="7012370" cy="592897"/>
            </a:xfrm>
            <a:prstGeom prst="roundRect">
              <a:avLst>
                <a:gd name="adj" fmla="val 10000"/>
              </a:avLst>
            </a:prstGeom>
            <a:solidFill>
              <a:schemeClr val="accent5">
                <a:hueOff val="0"/>
                <a:satOff val="0"/>
                <a:lumOff val="0"/>
                <a:alphaOff val="0"/>
              </a:schemeClr>
            </a:solidFill>
            <a:ln>
              <a:noFill/>
            </a:ln>
          </p:spPr>
          <p:style>
            <a:lnRef idx="0">
              <a:srgbClr val="000000"/>
            </a:lnRef>
            <a:fillRef idx="1">
              <a:srgbClr val="000000"/>
            </a:fillRef>
            <a:effectRef idx="0">
              <a:srgbClr val="000000"/>
            </a:effectRef>
            <a:fontRef idx="minor"/>
          </p:style>
        </p:sp>
        <p:sp>
          <p:nvSpPr>
            <p:cNvPr id="25" name="Прямоугольник 24"/>
            <p:cNvSpPr/>
            <p:nvPr/>
          </p:nvSpPr>
          <p:spPr bwMode="auto">
            <a:xfrm>
              <a:off x="179350" y="2569027"/>
              <a:ext cx="326412" cy="326093"/>
            </a:xfrm>
            <a:prstGeom prst="rect">
              <a:avLst/>
            </a:prstGeom>
            <a:blipFill>
              <a:blip r:embed="rId5"/>
              <a:stretch/>
            </a:blipFill>
            <a:ln w="22225" cap="rnd" cmpd="sng" algn="ctr">
              <a:noFill/>
              <a:prstDash val="solid"/>
            </a:ln>
          </p:spPr>
          <p:style>
            <a:lnRef idx="2">
              <a:srgbClr val="000000"/>
            </a:lnRef>
            <a:fillRef idx="1">
              <a:srgbClr val="000000"/>
            </a:fillRef>
            <a:effectRef idx="0">
              <a:srgbClr val="000000"/>
            </a:effectRef>
            <a:fontRef idx="minor">
              <a:schemeClr val="lt1"/>
            </a:fontRef>
          </p:style>
        </p:sp>
        <p:sp>
          <p:nvSpPr>
            <p:cNvPr id="26" name="Прямоугольник 25"/>
            <p:cNvSpPr/>
            <p:nvPr/>
          </p:nvSpPr>
          <p:spPr bwMode="auto">
            <a:xfrm>
              <a:off x="685114" y="2435625"/>
              <a:ext cx="6296303" cy="648480"/>
            </a:xfrm>
            <a:prstGeom prst="rect">
              <a:avLst/>
            </a:prstGeom>
            <a:noFill/>
            <a:ln>
              <a:noFill/>
            </a:ln>
          </p:spPr>
          <p:style>
            <a:lnRef idx="0">
              <a:srgbClr val="000000"/>
            </a:lnRef>
            <a:fillRef idx="0">
              <a:srgbClr val="000000"/>
            </a:fillRef>
            <a:effectRef idx="0">
              <a:srgbClr val="000000"/>
            </a:effectRef>
            <a:fontRef idx="minor"/>
          </p:style>
          <p:txBody>
            <a:bodyPr spcFirstLastPara="0" vert="horz" wrap="square" lIns="68631" tIns="68631" rIns="68631" bIns="68631" numCol="1" spcCol="1270" anchor="ctr" anchorCtr="0">
              <a:noAutofit/>
            </a:bodyPr>
            <a:lstStyle/>
            <a:p>
              <a:pPr marL="0" lvl="0" indent="0" algn="l" defTabSz="622300">
                <a:lnSpc>
                  <a:spcPct val="90000"/>
                </a:lnSpc>
                <a:spcBef>
                  <a:spcPts val="0"/>
                </a:spcBef>
                <a:spcAft>
                  <a:spcPts val="0"/>
                </a:spcAft>
                <a:buNone/>
                <a:defRPr/>
              </a:pPr>
              <a:r>
                <a:rPr lang="en-GB" sz="1400"/>
                <a:t>Provide all the community with state-of-the-art tools for test deployment, test automation, continuous integration and monitoring of testbeds, mainly through Open Source Software tools.</a:t>
              </a:r>
              <a:endParaRPr lang="en-US" sz="1400"/>
            </a:p>
          </p:txBody>
        </p:sp>
        <p:sp>
          <p:nvSpPr>
            <p:cNvPr id="27" name="Скругленный прямоугольник 26"/>
            <p:cNvSpPr/>
            <p:nvPr/>
          </p:nvSpPr>
          <p:spPr bwMode="auto">
            <a:xfrm>
              <a:off x="0" y="3246227"/>
              <a:ext cx="7012370" cy="592897"/>
            </a:xfrm>
            <a:prstGeom prst="roundRect">
              <a:avLst>
                <a:gd name="adj" fmla="val 10000"/>
              </a:avLst>
            </a:prstGeom>
            <a:solidFill>
              <a:schemeClr val="accent6">
                <a:hueOff val="0"/>
                <a:satOff val="0"/>
                <a:lumOff val="0"/>
                <a:alphaOff val="0"/>
              </a:schemeClr>
            </a:solidFill>
            <a:ln>
              <a:noFill/>
            </a:ln>
          </p:spPr>
          <p:style>
            <a:lnRef idx="0">
              <a:srgbClr val="000000"/>
            </a:lnRef>
            <a:fillRef idx="1">
              <a:srgbClr val="000000"/>
            </a:fillRef>
            <a:effectRef idx="0">
              <a:srgbClr val="000000"/>
            </a:effectRef>
            <a:fontRef idx="minor"/>
          </p:style>
        </p:sp>
        <p:sp>
          <p:nvSpPr>
            <p:cNvPr id="28" name="Прямоугольник 27"/>
            <p:cNvSpPr/>
            <p:nvPr/>
          </p:nvSpPr>
          <p:spPr bwMode="auto">
            <a:xfrm>
              <a:off x="179350" y="3379628"/>
              <a:ext cx="326412" cy="326093"/>
            </a:xfrm>
            <a:prstGeom prst="rect">
              <a:avLst/>
            </a:prstGeom>
            <a:blipFill>
              <a:blip r:embed="rId6"/>
              <a:stretch/>
            </a:blipFill>
            <a:ln w="22225" cap="rnd" cmpd="sng" algn="ctr">
              <a:noFill/>
              <a:prstDash val="solid"/>
            </a:ln>
          </p:spPr>
          <p:style>
            <a:lnRef idx="2">
              <a:srgbClr val="000000"/>
            </a:lnRef>
            <a:fillRef idx="1">
              <a:srgbClr val="000000"/>
            </a:fillRef>
            <a:effectRef idx="0">
              <a:srgbClr val="000000"/>
            </a:effectRef>
            <a:fontRef idx="minor">
              <a:schemeClr val="lt1"/>
            </a:fontRef>
          </p:style>
        </p:sp>
        <p:sp>
          <p:nvSpPr>
            <p:cNvPr id="29" name="Прямоугольник 28"/>
            <p:cNvSpPr/>
            <p:nvPr/>
          </p:nvSpPr>
          <p:spPr bwMode="auto">
            <a:xfrm>
              <a:off x="685114" y="3246227"/>
              <a:ext cx="6296303" cy="648480"/>
            </a:xfrm>
            <a:prstGeom prst="rect">
              <a:avLst/>
            </a:prstGeom>
            <a:noFill/>
            <a:ln>
              <a:noFill/>
            </a:ln>
          </p:spPr>
          <p:style>
            <a:lnRef idx="0">
              <a:srgbClr val="000000"/>
            </a:lnRef>
            <a:fillRef idx="0">
              <a:srgbClr val="000000"/>
            </a:fillRef>
            <a:effectRef idx="0">
              <a:srgbClr val="000000"/>
            </a:effectRef>
            <a:fontRef idx="minor"/>
          </p:style>
          <p:txBody>
            <a:bodyPr spcFirstLastPara="0" vert="horz" wrap="square" lIns="68631" tIns="68631" rIns="68631" bIns="68631" numCol="1" spcCol="1270" anchor="ctr" anchorCtr="0">
              <a:noAutofit/>
            </a:bodyPr>
            <a:lstStyle/>
            <a:p>
              <a:pPr marL="0" lvl="0" indent="0" algn="l" defTabSz="622300">
                <a:lnSpc>
                  <a:spcPct val="90000"/>
                </a:lnSpc>
                <a:spcBef>
                  <a:spcPts val="0"/>
                </a:spcBef>
                <a:spcAft>
                  <a:spcPts val="0"/>
                </a:spcAft>
                <a:buNone/>
                <a:defRPr/>
              </a:pPr>
              <a:r>
                <a:rPr lang="en-GB" sz="1400"/>
                <a:t>Create a practice community, where developers can share knowledge about 5G NetApps</a:t>
              </a:r>
              <a:endParaRPr lang="en-US" sz="1400"/>
            </a:p>
          </p:txBody>
        </p:sp>
        <p:sp>
          <p:nvSpPr>
            <p:cNvPr id="30" name="Скругленный прямоугольник 29"/>
            <p:cNvSpPr/>
            <p:nvPr/>
          </p:nvSpPr>
          <p:spPr bwMode="auto">
            <a:xfrm>
              <a:off x="0" y="4056828"/>
              <a:ext cx="7012370" cy="592897"/>
            </a:xfrm>
            <a:prstGeom prst="roundRect">
              <a:avLst>
                <a:gd name="adj" fmla="val 10000"/>
              </a:avLst>
            </a:prstGeom>
            <a:solidFill>
              <a:schemeClr val="accent2">
                <a:hueOff val="0"/>
                <a:satOff val="0"/>
                <a:lumOff val="0"/>
                <a:alphaOff val="0"/>
              </a:schemeClr>
            </a:solidFill>
            <a:ln>
              <a:noFill/>
            </a:ln>
          </p:spPr>
          <p:style>
            <a:lnRef idx="0">
              <a:srgbClr val="000000"/>
            </a:lnRef>
            <a:fillRef idx="1">
              <a:srgbClr val="000000"/>
            </a:fillRef>
            <a:effectRef idx="0">
              <a:srgbClr val="000000"/>
            </a:effectRef>
            <a:fontRef idx="minor"/>
          </p:style>
        </p:sp>
        <p:sp>
          <p:nvSpPr>
            <p:cNvPr id="31" name="Прямоугольник 30"/>
            <p:cNvSpPr/>
            <p:nvPr/>
          </p:nvSpPr>
          <p:spPr bwMode="auto">
            <a:xfrm>
              <a:off x="179350" y="4190230"/>
              <a:ext cx="326412" cy="326093"/>
            </a:xfrm>
            <a:prstGeom prst="rect">
              <a:avLst/>
            </a:prstGeom>
            <a:blipFill>
              <a:blip r:embed="rId7"/>
              <a:stretch/>
            </a:blipFill>
            <a:ln w="22225" cap="rnd" cmpd="sng" algn="ctr">
              <a:noFill/>
              <a:prstDash val="solid"/>
            </a:ln>
          </p:spPr>
          <p:style>
            <a:lnRef idx="2">
              <a:srgbClr val="000000"/>
            </a:lnRef>
            <a:fillRef idx="1">
              <a:srgbClr val="000000"/>
            </a:fillRef>
            <a:effectRef idx="0">
              <a:srgbClr val="000000"/>
            </a:effectRef>
            <a:fontRef idx="minor">
              <a:schemeClr val="lt1"/>
            </a:fontRef>
          </p:style>
        </p:sp>
        <p:sp>
          <p:nvSpPr>
            <p:cNvPr id="32" name="Прямоугольник 31"/>
            <p:cNvSpPr/>
            <p:nvPr/>
          </p:nvSpPr>
          <p:spPr bwMode="auto">
            <a:xfrm>
              <a:off x="685114" y="4056828"/>
              <a:ext cx="6296303" cy="648480"/>
            </a:xfrm>
            <a:prstGeom prst="rect">
              <a:avLst/>
            </a:prstGeom>
            <a:noFill/>
            <a:ln>
              <a:noFill/>
            </a:ln>
          </p:spPr>
          <p:style>
            <a:lnRef idx="0">
              <a:srgbClr val="000000"/>
            </a:lnRef>
            <a:fillRef idx="0">
              <a:srgbClr val="000000"/>
            </a:fillRef>
            <a:effectRef idx="0">
              <a:srgbClr val="000000"/>
            </a:effectRef>
            <a:fontRef idx="minor"/>
          </p:style>
          <p:txBody>
            <a:bodyPr spcFirstLastPara="0" vert="horz" wrap="square" lIns="68631" tIns="68631" rIns="68631" bIns="68631" numCol="1" spcCol="1270" anchor="ctr" anchorCtr="0">
              <a:noAutofit/>
            </a:bodyPr>
            <a:lstStyle/>
            <a:p>
              <a:pPr marL="0" lvl="0" indent="0" algn="l" defTabSz="622300">
                <a:lnSpc>
                  <a:spcPct val="90000"/>
                </a:lnSpc>
                <a:spcBef>
                  <a:spcPts val="0"/>
                </a:spcBef>
                <a:spcAft>
                  <a:spcPts val="0"/>
                </a:spcAft>
                <a:buNone/>
                <a:defRPr/>
              </a:pPr>
              <a:r>
                <a:rPr lang="en-GB" sz="1400"/>
                <a:t>Create a business model around a marketplace of NetApps, by which all stakeholders can share revenue.</a:t>
              </a:r>
              <a:endParaRPr lang="en-US" sz="1400"/>
            </a:p>
          </p:txBody>
        </p:sp>
      </p:grpSp>
      <p:pic>
        <p:nvPicPr>
          <p:cNvPr id="33" name="Picture 4" descr="Intro And Make Money Online Goals - IM With The Tones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745" y="3111299"/>
            <a:ext cx="2857500" cy="1857376"/>
          </a:xfrm>
          <a:prstGeom prst="rect">
            <a:avLst/>
          </a:prstGeom>
          <a:noFill/>
          <a:extLst>
            <a:ext uri="{909E8E84-426E-40DD-AFC4-6F175D3DCCD1}">
              <a14:hiddenFill xmlns:a14="http://schemas.microsoft.com/office/drawing/2010/main">
                <a:solidFill>
                  <a:srgbClr val="FFFFFF"/>
                </a:solidFill>
              </a14:hiddenFill>
            </a:ext>
          </a:extLst>
        </p:spPr>
      </p:pic>
      <p:sp>
        <p:nvSpPr>
          <p:cNvPr id="34"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2189173005"/>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ítulo 1"/>
          <p:cNvSpPr>
            <a:spLocks noGrp="1"/>
          </p:cNvSpPr>
          <p:nvPr>
            <p:ph type="title"/>
          </p:nvPr>
        </p:nvSpPr>
        <p:spPr bwMode="auto"/>
        <p:txBody>
          <a:bodyPr>
            <a:normAutofit/>
          </a:bodyPr>
          <a:lstStyle/>
          <a:p>
            <a:pPr>
              <a:defRPr/>
            </a:pPr>
            <a:r>
              <a:rPr lang="en-GB" sz="3200" b="1" dirty="0">
                <a:latin typeface="Garamond" panose="02020404030301010803" pitchFamily="18" charset="0"/>
              </a:rPr>
              <a:t>5GASP </a:t>
            </a:r>
            <a:r>
              <a:rPr lang="en-GB" sz="3200" b="1" dirty="0" err="1">
                <a:latin typeface="Garamond" panose="02020404030301010803" pitchFamily="18" charset="0"/>
              </a:rPr>
              <a:t>NetAppStore</a:t>
            </a:r>
            <a:r>
              <a:rPr lang="en-GB" sz="3200" b="1" dirty="0">
                <a:latin typeface="Garamond" panose="02020404030301010803" pitchFamily="18" charset="0"/>
              </a:rPr>
              <a:t> and </a:t>
            </a:r>
            <a:r>
              <a:rPr lang="en-GB" sz="3200" b="1" dirty="0" err="1">
                <a:latin typeface="Garamond" panose="02020404030301010803" pitchFamily="18" charset="0"/>
              </a:rPr>
              <a:t>NetAppCommunity</a:t>
            </a:r>
            <a:r>
              <a:rPr lang="en-GB" sz="3200" b="1" dirty="0">
                <a:latin typeface="Garamond" panose="02020404030301010803" pitchFamily="18" charset="0"/>
              </a:rPr>
              <a:t> as innovation enablers</a:t>
            </a:r>
          </a:p>
        </p:txBody>
      </p:sp>
      <p:pic>
        <p:nvPicPr>
          <p:cNvPr id="6" name="Picture 920347716" descr="A screenshot of a cell phone&#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2909281" y="1348648"/>
            <a:ext cx="6373440" cy="4915969"/>
          </a:xfrm>
          <a:prstGeom prst="rect">
            <a:avLst/>
          </a:prstGeom>
        </p:spPr>
      </p:pic>
      <p:sp>
        <p:nvSpPr>
          <p:cNvPr id="8"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1619883122"/>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ítulo 1"/>
          <p:cNvSpPr>
            <a:spLocks noGrp="1"/>
          </p:cNvSpPr>
          <p:nvPr>
            <p:ph type="title"/>
          </p:nvPr>
        </p:nvSpPr>
        <p:spPr bwMode="auto">
          <a:xfrm>
            <a:off x="581192" y="553490"/>
            <a:ext cx="11029616" cy="500936"/>
          </a:xfrm>
        </p:spPr>
        <p:txBody>
          <a:bodyPr>
            <a:noAutofit/>
          </a:bodyPr>
          <a:lstStyle/>
          <a:p>
            <a:pPr>
              <a:defRPr/>
            </a:pPr>
            <a:r>
              <a:rPr lang="en-GB" sz="3200" b="1" dirty="0">
                <a:latin typeface="Garamond" panose="02020404030301010803" pitchFamily="18" charset="0"/>
              </a:rPr>
              <a:t>5GASP approach on DevOps experimentation and certification readiness </a:t>
            </a:r>
            <a:r>
              <a:rPr lang="en-GB" sz="3200" b="1" dirty="0" err="1">
                <a:latin typeface="Garamond" panose="02020404030301010803" pitchFamily="18" charset="0"/>
              </a:rPr>
              <a:t>Lifecyle</a:t>
            </a:r>
            <a:endParaRPr lang="en-GB" sz="3200" b="1" dirty="0">
              <a:latin typeface="Garamond" panose="02020404030301010803" pitchFamily="18" charset="0"/>
            </a:endParaRPr>
          </a:p>
        </p:txBody>
      </p:sp>
      <p:pic>
        <p:nvPicPr>
          <p:cNvPr id="6" name="Picture 1926550348"/>
          <p:cNvPicPr/>
          <p:nvPr/>
        </p:nvPicPr>
        <p:blipFill>
          <a:blip r:embed="rId2" cstate="print">
            <a:extLst>
              <a:ext uri="{28A0092B-C50C-407E-A947-70E740481C1C}">
                <a14:useLocalDpi xmlns:a14="http://schemas.microsoft.com/office/drawing/2010/main" val="0"/>
              </a:ext>
            </a:extLst>
          </a:blip>
          <a:stretch>
            <a:fillRect/>
          </a:stretch>
        </p:blipFill>
        <p:spPr>
          <a:xfrm>
            <a:off x="2216898" y="1191594"/>
            <a:ext cx="7540862" cy="5152806"/>
          </a:xfrm>
          <a:prstGeom prst="rect">
            <a:avLst/>
          </a:prstGeom>
        </p:spPr>
      </p:pic>
      <p:sp>
        <p:nvSpPr>
          <p:cNvPr id="8"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915314712"/>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ítulo 1"/>
          <p:cNvSpPr>
            <a:spLocks noGrp="1"/>
          </p:cNvSpPr>
          <p:nvPr>
            <p:ph type="title"/>
          </p:nvPr>
        </p:nvSpPr>
        <p:spPr bwMode="auto"/>
        <p:txBody>
          <a:bodyPr/>
          <a:lstStyle/>
          <a:p>
            <a:pPr>
              <a:defRPr/>
            </a:pPr>
            <a:r>
              <a:rPr lang="en-GB" sz="2400" dirty="0"/>
              <a:t>5GASP </a:t>
            </a:r>
            <a:r>
              <a:rPr lang="en-GB" sz="2400" dirty="0" err="1"/>
              <a:t>NetApps</a:t>
            </a:r>
            <a:r>
              <a:rPr lang="en-GB" sz="2400" dirty="0"/>
              <a:t> and Orchestrated Use Cases</a:t>
            </a:r>
            <a:endParaRPr lang="en-GB" sz="2500" dirty="0"/>
          </a:p>
        </p:txBody>
      </p:sp>
      <p:pic>
        <p:nvPicPr>
          <p:cNvPr id="10" name="Picture 999282493"/>
          <p:cNvPicPr/>
          <p:nvPr/>
        </p:nvPicPr>
        <p:blipFill>
          <a:blip r:embed="rId2">
            <a:extLst>
              <a:ext uri="{28A0092B-C50C-407E-A947-70E740481C1C}">
                <a14:useLocalDpi xmlns:a14="http://schemas.microsoft.com/office/drawing/2010/main" val="0"/>
              </a:ext>
            </a:extLst>
          </a:blip>
          <a:stretch>
            <a:fillRect/>
          </a:stretch>
        </p:blipFill>
        <p:spPr>
          <a:xfrm>
            <a:off x="1705531" y="1556792"/>
            <a:ext cx="7918862" cy="4320480"/>
          </a:xfrm>
          <a:prstGeom prst="rect">
            <a:avLst/>
          </a:prstGeom>
        </p:spPr>
      </p:pic>
      <p:sp>
        <p:nvSpPr>
          <p:cNvPr id="8"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3318446965"/>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ltLang="uk-UA" b="1" dirty="0" smtClean="0">
                <a:solidFill>
                  <a:schemeClr val="tx1"/>
                </a:solidFill>
                <a:latin typeface="Garamond" panose="02020404030301010803" pitchFamily="18" charset="0"/>
              </a:rPr>
              <a:t>My introduction</a:t>
            </a:r>
            <a:endParaRPr lang="ru-RU" dirty="0"/>
          </a:p>
        </p:txBody>
      </p:sp>
      <p:sp>
        <p:nvSpPr>
          <p:cNvPr id="4" name="Прямоугольник 1"/>
          <p:cNvSpPr>
            <a:spLocks noChangeArrowheads="1"/>
          </p:cNvSpPr>
          <p:nvPr/>
        </p:nvSpPr>
        <p:spPr bwMode="auto">
          <a:xfrm>
            <a:off x="5453062" y="1566396"/>
            <a:ext cx="6096000" cy="452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cs typeface="Arial" panose="020B0604020202020204" pitchFamily="34" charset="0"/>
              </a:defRPr>
            </a:lvl1pPr>
            <a:lvl2pPr marL="742950" indent="-285750">
              <a:defRPr kumimoji="1">
                <a:solidFill>
                  <a:schemeClr val="tx1"/>
                </a:solidFill>
                <a:latin typeface="Times New Roman" panose="02020603050405020304" pitchFamily="18" charset="0"/>
                <a:cs typeface="Arial" panose="020B0604020202020204" pitchFamily="34" charset="0"/>
              </a:defRPr>
            </a:lvl2pPr>
            <a:lvl3pPr marL="1143000" indent="-228600">
              <a:defRPr kumimoji="1">
                <a:solidFill>
                  <a:schemeClr val="tx1"/>
                </a:solidFill>
                <a:latin typeface="Times New Roman" panose="02020603050405020304" pitchFamily="18" charset="0"/>
                <a:cs typeface="Arial" panose="020B0604020202020204" pitchFamily="34" charset="0"/>
              </a:defRPr>
            </a:lvl3pPr>
            <a:lvl4pPr marL="1600200" indent="-228600">
              <a:defRPr kumimoji="1">
                <a:solidFill>
                  <a:schemeClr val="tx1"/>
                </a:solidFill>
                <a:latin typeface="Times New Roman" panose="02020603050405020304" pitchFamily="18" charset="0"/>
                <a:cs typeface="Arial" panose="020B0604020202020204" pitchFamily="34" charset="0"/>
              </a:defRPr>
            </a:lvl4pPr>
            <a:lvl5pPr marL="2057400" indent="-228600">
              <a:defRPr kumimoj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9pPr>
          </a:lstStyle>
          <a:p>
            <a:pPr algn="just">
              <a:lnSpc>
                <a:spcPct val="107000"/>
              </a:lnSpc>
            </a:pPr>
            <a:r>
              <a:rPr lang="en-US" altLang="ru-RU" dirty="0" smtClean="0">
                <a:latin typeface="Garamond" panose="02020404030301010803" pitchFamily="18" charset="0"/>
                <a:cs typeface="Times New Roman" panose="02020603050405020304" pitchFamily="18" charset="0"/>
              </a:rPr>
              <a:t>I’m </a:t>
            </a:r>
            <a:r>
              <a:rPr lang="uk-UA" altLang="ru-RU" dirty="0" err="1" smtClean="0">
                <a:latin typeface="Garamond" panose="02020404030301010803" pitchFamily="18" charset="0"/>
                <a:cs typeface="Times New Roman" panose="02020603050405020304" pitchFamily="18" charset="0"/>
              </a:rPr>
              <a:t>Roman</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Odarchenko</a:t>
            </a:r>
            <a:r>
              <a:rPr lang="uk-UA" altLang="ru-RU" dirty="0" smtClean="0">
                <a:latin typeface="Garamond" panose="02020404030301010803" pitchFamily="18" charset="0"/>
                <a:cs typeface="Times New Roman" panose="02020603050405020304" pitchFamily="18" charset="0"/>
              </a:rPr>
              <a:t> </a:t>
            </a:r>
            <a:r>
              <a:rPr lang="en-US" altLang="ru-RU" dirty="0" smtClean="0">
                <a:latin typeface="Garamond" panose="02020404030301010803" pitchFamily="18" charset="0"/>
                <a:cs typeface="Times New Roman" panose="02020603050405020304" pitchFamily="18" charset="0"/>
              </a:rPr>
              <a:t>and I’m</a:t>
            </a:r>
            <a:r>
              <a:rPr lang="uk-UA" altLang="ru-RU" dirty="0" smtClean="0">
                <a:latin typeface="Garamond" panose="02020404030301010803" pitchFamily="18" charset="0"/>
                <a:cs typeface="Times New Roman" panose="02020603050405020304" pitchFamily="18" charset="0"/>
              </a:rPr>
              <a:t> a </a:t>
            </a:r>
            <a:r>
              <a:rPr lang="uk-UA" altLang="ru-RU" dirty="0" err="1" smtClean="0">
                <a:latin typeface="Garamond" panose="02020404030301010803" pitchFamily="18" charset="0"/>
                <a:cs typeface="Times New Roman" panose="02020603050405020304" pitchFamily="18" charset="0"/>
              </a:rPr>
              <a:t>Doctor</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of</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Technical</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Sciences</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Professor</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and</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works</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as</a:t>
            </a:r>
            <a:r>
              <a:rPr lang="uk-UA" altLang="ru-RU" dirty="0" smtClean="0">
                <a:latin typeface="Garamond" panose="02020404030301010803" pitchFamily="18" charset="0"/>
                <a:cs typeface="Times New Roman" panose="02020603050405020304" pitchFamily="18" charset="0"/>
              </a:rPr>
              <a:t> a </a:t>
            </a:r>
            <a:r>
              <a:rPr lang="uk-UA" altLang="ru-RU" dirty="0" err="1" smtClean="0">
                <a:latin typeface="Garamond" panose="02020404030301010803" pitchFamily="18" charset="0"/>
                <a:cs typeface="Times New Roman" panose="02020603050405020304" pitchFamily="18" charset="0"/>
              </a:rPr>
              <a:t>chair</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of</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Telecommunications</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and</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Radio</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Engineering</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academic</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department</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of</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National</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aviation</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university</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Kyiv</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Ukraine</a:t>
            </a:r>
            <a:r>
              <a:rPr lang="en-US" altLang="ru-RU" dirty="0" smtClean="0">
                <a:latin typeface="Garamond" panose="02020404030301010803" pitchFamily="18" charset="0"/>
                <a:cs typeface="Times New Roman" panose="02020603050405020304" pitchFamily="18" charset="0"/>
              </a:rPr>
              <a:t>; </a:t>
            </a:r>
            <a:r>
              <a:rPr lang="en-US" dirty="0" smtClean="0">
                <a:latin typeface="Garamond" panose="02020404030301010803" pitchFamily="18" charset="0"/>
              </a:rPr>
              <a:t>Senior researcher at The State Research Institute of Cybersecurity Technologies</a:t>
            </a:r>
            <a:r>
              <a:rPr lang="uk-UA" altLang="ru-RU" dirty="0" smtClean="0">
                <a:latin typeface="Garamond" panose="02020404030301010803" pitchFamily="18" charset="0"/>
                <a:cs typeface="Times New Roman" panose="02020603050405020304" pitchFamily="18" charset="0"/>
              </a:rPr>
              <a:t>.</a:t>
            </a:r>
            <a:endParaRPr lang="en-US" altLang="ru-RU" dirty="0" smtClean="0">
              <a:latin typeface="Garamond" panose="02020404030301010803" pitchFamily="18" charset="0"/>
              <a:cs typeface="Times New Roman" panose="02020603050405020304" pitchFamily="18" charset="0"/>
            </a:endParaRPr>
          </a:p>
          <a:p>
            <a:pPr algn="just">
              <a:lnSpc>
                <a:spcPct val="107000"/>
              </a:lnSpc>
            </a:pPr>
            <a:r>
              <a:rPr lang="uk-UA" altLang="ru-RU" dirty="0" smtClean="0">
                <a:latin typeface="Garamond" panose="02020404030301010803" pitchFamily="18" charset="0"/>
                <a:cs typeface="Times New Roman" panose="02020603050405020304" pitchFamily="18" charset="0"/>
              </a:rPr>
              <a:t> </a:t>
            </a:r>
            <a:r>
              <a:rPr lang="en-US" altLang="ru-RU" dirty="0" smtClean="0">
                <a:latin typeface="Garamond" panose="02020404030301010803" pitchFamily="18" charset="0"/>
                <a:cs typeface="Times New Roman" panose="02020603050405020304" pitchFamily="18" charset="0"/>
              </a:rPr>
              <a:t>I’m </a:t>
            </a:r>
            <a:r>
              <a:rPr lang="uk-UA" altLang="ru-RU" dirty="0" err="1" smtClean="0">
                <a:latin typeface="Garamond" panose="02020404030301010803" pitchFamily="18" charset="0"/>
                <a:cs typeface="Times New Roman" panose="02020603050405020304" pitchFamily="18" charset="0"/>
              </a:rPr>
              <a:t>also</a:t>
            </a:r>
            <a:r>
              <a:rPr lang="uk-UA" altLang="ru-RU" dirty="0" smtClean="0">
                <a:latin typeface="Garamond" panose="02020404030301010803" pitchFamily="18" charset="0"/>
                <a:cs typeface="Times New Roman" panose="02020603050405020304" pitchFamily="18" charset="0"/>
              </a:rPr>
              <a:t> a </a:t>
            </a:r>
            <a:r>
              <a:rPr lang="uk-UA" altLang="ru-RU" dirty="0" err="1" smtClean="0">
                <a:latin typeface="Garamond" panose="02020404030301010803" pitchFamily="18" charset="0"/>
                <a:cs typeface="Times New Roman" panose="02020603050405020304" pitchFamily="18" charset="0"/>
              </a:rPr>
              <a:t>co-founder</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and</a:t>
            </a:r>
            <a:r>
              <a:rPr lang="uk-UA" altLang="ru-RU" dirty="0" smtClean="0">
                <a:latin typeface="Garamond" panose="02020404030301010803" pitchFamily="18" charset="0"/>
                <a:cs typeface="Times New Roman" panose="02020603050405020304" pitchFamily="18" charset="0"/>
              </a:rPr>
              <a:t> CEO </a:t>
            </a:r>
            <a:r>
              <a:rPr lang="uk-UA" altLang="ru-RU" dirty="0" err="1" smtClean="0">
                <a:latin typeface="Garamond" panose="02020404030301010803" pitchFamily="18" charset="0"/>
                <a:cs typeface="Times New Roman" panose="02020603050405020304" pitchFamily="18" charset="0"/>
              </a:rPr>
              <a:t>of</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Scientific</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Cybersecurity</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Association</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of</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Ukraine</a:t>
            </a:r>
            <a:r>
              <a:rPr lang="uk-UA" altLang="ru-RU" dirty="0" smtClean="0">
                <a:latin typeface="Garamond" panose="02020404030301010803" pitchFamily="18" charset="0"/>
                <a:cs typeface="Times New Roman" panose="02020603050405020304" pitchFamily="18" charset="0"/>
              </a:rPr>
              <a:t>. </a:t>
            </a:r>
            <a:endParaRPr lang="en-US" altLang="ru-RU" dirty="0" smtClean="0">
              <a:latin typeface="Garamond" panose="02020404030301010803" pitchFamily="18" charset="0"/>
              <a:cs typeface="Times New Roman" panose="02020603050405020304" pitchFamily="18" charset="0"/>
            </a:endParaRPr>
          </a:p>
          <a:p>
            <a:pPr algn="just">
              <a:lnSpc>
                <a:spcPct val="107000"/>
              </a:lnSpc>
            </a:pPr>
            <a:r>
              <a:rPr lang="uk-UA" altLang="ru-RU" dirty="0" err="1" smtClean="0">
                <a:latin typeface="Garamond" panose="02020404030301010803" pitchFamily="18" charset="0"/>
                <a:cs typeface="Times New Roman" panose="02020603050405020304" pitchFamily="18" charset="0"/>
              </a:rPr>
              <a:t>For</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the</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past</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years</a:t>
            </a:r>
            <a:r>
              <a:rPr lang="uk-UA" altLang="ru-RU" dirty="0" smtClean="0">
                <a:latin typeface="Garamond" panose="02020404030301010803" pitchFamily="18" charset="0"/>
                <a:cs typeface="Times New Roman" panose="02020603050405020304" pitchFamily="18" charset="0"/>
              </a:rPr>
              <a:t> </a:t>
            </a:r>
            <a:r>
              <a:rPr lang="en-US" altLang="ru-RU" dirty="0" smtClean="0">
                <a:latin typeface="Garamond" panose="02020404030301010803" pitchFamily="18" charset="0"/>
                <a:cs typeface="Times New Roman" panose="02020603050405020304" pitchFamily="18" charset="0"/>
              </a:rPr>
              <a:t>I was</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the</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scientific</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supervisor</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co-supervisor</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of</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more</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than</a:t>
            </a:r>
            <a:r>
              <a:rPr lang="uk-UA" altLang="ru-RU" dirty="0" smtClean="0">
                <a:latin typeface="Garamond" panose="02020404030301010803" pitchFamily="18" charset="0"/>
                <a:cs typeface="Times New Roman" panose="02020603050405020304" pitchFamily="18" charset="0"/>
              </a:rPr>
              <a:t> 5 </a:t>
            </a:r>
            <a:r>
              <a:rPr lang="uk-UA" altLang="ru-RU" dirty="0" err="1" smtClean="0">
                <a:latin typeface="Garamond" panose="02020404030301010803" pitchFamily="18" charset="0"/>
                <a:cs typeface="Times New Roman" panose="02020603050405020304" pitchFamily="18" charset="0"/>
              </a:rPr>
              <a:t>international</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and</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domestic</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research</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projects</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related</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to</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cybersecurity</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Also</a:t>
            </a:r>
            <a:r>
              <a:rPr lang="uk-UA" altLang="ru-RU" dirty="0" smtClean="0">
                <a:latin typeface="Garamond" panose="02020404030301010803" pitchFamily="18" charset="0"/>
                <a:cs typeface="Times New Roman" panose="02020603050405020304" pitchFamily="18" charset="0"/>
              </a:rPr>
              <a:t> </a:t>
            </a:r>
            <a:r>
              <a:rPr lang="en-US" altLang="ru-RU" dirty="0" smtClean="0">
                <a:latin typeface="Garamond" panose="02020404030301010803" pitchFamily="18" charset="0"/>
                <a:cs typeface="Times New Roman" panose="02020603050405020304" pitchFamily="18" charset="0"/>
              </a:rPr>
              <a:t>I</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participated</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in</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three</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research</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projects</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under</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the</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Horizon</a:t>
            </a:r>
            <a:r>
              <a:rPr lang="uk-UA" altLang="ru-RU" dirty="0" smtClean="0">
                <a:latin typeface="Garamond" panose="02020404030301010803" pitchFamily="18" charset="0"/>
                <a:cs typeface="Times New Roman" panose="02020603050405020304" pitchFamily="18" charset="0"/>
              </a:rPr>
              <a:t> 2020 </a:t>
            </a:r>
            <a:r>
              <a:rPr lang="uk-UA" altLang="ru-RU" dirty="0" err="1" smtClean="0">
                <a:latin typeface="Garamond" panose="02020404030301010803" pitchFamily="18" charset="0"/>
                <a:cs typeface="Times New Roman" panose="02020603050405020304" pitchFamily="18" charset="0"/>
              </a:rPr>
              <a:t>program</a:t>
            </a:r>
            <a:r>
              <a:rPr lang="uk-UA" altLang="ru-RU" dirty="0" smtClean="0">
                <a:latin typeface="Garamond" panose="02020404030301010803" pitchFamily="18" charset="0"/>
                <a:cs typeface="Times New Roman" panose="02020603050405020304" pitchFamily="18" charset="0"/>
              </a:rPr>
              <a:t> (5G-Xcast (</a:t>
            </a:r>
            <a:r>
              <a:rPr lang="uk-UA" altLang="ru-RU" dirty="0" smtClean="0">
                <a:latin typeface="Garamond" panose="02020404030301010803" pitchFamily="18" charset="0"/>
                <a:cs typeface="Times New Roman" panose="02020603050405020304" pitchFamily="18" charset="0"/>
                <a:hlinkClick r:id="rId2"/>
              </a:rPr>
              <a:t>https://5g-xcast.eu/</a:t>
            </a:r>
            <a:r>
              <a:rPr lang="uk-UA" altLang="ru-RU" dirty="0" smtClean="0">
                <a:latin typeface="Garamond" panose="02020404030301010803" pitchFamily="18" charset="0"/>
                <a:cs typeface="Times New Roman" panose="02020603050405020304" pitchFamily="18" charset="0"/>
              </a:rPr>
              <a:t>), 5G-TOURS (</a:t>
            </a:r>
            <a:r>
              <a:rPr lang="uk-UA" altLang="ru-RU" dirty="0" smtClean="0">
                <a:latin typeface="Garamond" panose="02020404030301010803" pitchFamily="18" charset="0"/>
                <a:cs typeface="Times New Roman" panose="02020603050405020304" pitchFamily="18" charset="0"/>
                <a:hlinkClick r:id="rId3"/>
              </a:rPr>
              <a:t>http://5gtours.eu/</a:t>
            </a:r>
            <a:r>
              <a:rPr lang="uk-UA" altLang="ru-RU" dirty="0" smtClean="0">
                <a:latin typeface="Garamond" panose="02020404030301010803" pitchFamily="18" charset="0"/>
                <a:cs typeface="Times New Roman" panose="02020603050405020304" pitchFamily="18" charset="0"/>
              </a:rPr>
              <a:t>), 5GASP</a:t>
            </a:r>
            <a:r>
              <a:rPr lang="en-US" altLang="ru-RU" dirty="0" smtClean="0">
                <a:latin typeface="Garamond" panose="02020404030301010803" pitchFamily="18" charset="0"/>
                <a:cs typeface="Times New Roman" panose="02020603050405020304" pitchFamily="18" charset="0"/>
              </a:rPr>
              <a:t> </a:t>
            </a:r>
            <a:r>
              <a:rPr lang="uk-UA" altLang="ru-RU" dirty="0" smtClean="0">
                <a:latin typeface="Garamond" panose="02020404030301010803" pitchFamily="18" charset="0"/>
                <a:cs typeface="Times New Roman" panose="02020603050405020304" pitchFamily="18" charset="0"/>
              </a:rPr>
              <a:t>(</a:t>
            </a:r>
            <a:r>
              <a:rPr lang="uk-UA" altLang="ru-RU" dirty="0" smtClean="0">
                <a:latin typeface="Garamond" panose="02020404030301010803" pitchFamily="18" charset="0"/>
                <a:cs typeface="Times New Roman" panose="02020603050405020304" pitchFamily="18" charset="0"/>
                <a:hlinkClick r:id="rId4"/>
              </a:rPr>
              <a:t>https://5gasp.eu/)</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Currently</a:t>
            </a:r>
            <a:r>
              <a:rPr lang="uk-UA" altLang="ru-RU" dirty="0" smtClean="0">
                <a:latin typeface="Garamond" panose="02020404030301010803" pitchFamily="18" charset="0"/>
                <a:cs typeface="Times New Roman" panose="02020603050405020304" pitchFamily="18" charset="0"/>
              </a:rPr>
              <a:t>, </a:t>
            </a:r>
            <a:r>
              <a:rPr lang="en-US" altLang="ru-RU" dirty="0" smtClean="0">
                <a:latin typeface="Garamond" panose="02020404030301010803" pitchFamily="18" charset="0"/>
                <a:cs typeface="Times New Roman" panose="02020603050405020304" pitchFamily="18" charset="0"/>
              </a:rPr>
              <a:t>I’m </a:t>
            </a:r>
            <a:r>
              <a:rPr lang="uk-UA" altLang="ru-RU" dirty="0" err="1" smtClean="0">
                <a:latin typeface="Garamond" panose="02020404030301010803" pitchFamily="18" charset="0"/>
                <a:cs typeface="Times New Roman" panose="02020603050405020304" pitchFamily="18" charset="0"/>
              </a:rPr>
              <a:t>investigat</a:t>
            </a:r>
            <a:r>
              <a:rPr lang="en-US" altLang="ru-RU" dirty="0" err="1" smtClean="0">
                <a:latin typeface="Garamond" panose="02020404030301010803" pitchFamily="18" charset="0"/>
                <a:cs typeface="Times New Roman" panose="02020603050405020304" pitchFamily="18" charset="0"/>
              </a:rPr>
              <a:t>ing</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different</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approaches</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to</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Cyberwars</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in</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real</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conditions</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on</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practical</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use</a:t>
            </a:r>
            <a:r>
              <a:rPr lang="uk-UA" altLang="ru-RU" dirty="0" smtClean="0">
                <a:latin typeface="Garamond" panose="02020404030301010803" pitchFamily="18" charset="0"/>
                <a:cs typeface="Times New Roman" panose="02020603050405020304" pitchFamily="18" charset="0"/>
              </a:rPr>
              <a:t> </a:t>
            </a:r>
            <a:r>
              <a:rPr lang="uk-UA" altLang="ru-RU" dirty="0" err="1" smtClean="0">
                <a:latin typeface="Garamond" panose="02020404030301010803" pitchFamily="18" charset="0"/>
                <a:cs typeface="Times New Roman" panose="02020603050405020304" pitchFamily="18" charset="0"/>
              </a:rPr>
              <a:t>cases</a:t>
            </a:r>
            <a:r>
              <a:rPr lang="en-US" altLang="ru-RU" dirty="0" smtClean="0">
                <a:latin typeface="Garamond" panose="02020404030301010803" pitchFamily="18" charset="0"/>
                <a:cs typeface="Times New Roman" panose="02020603050405020304" pitchFamily="18" charset="0"/>
              </a:rPr>
              <a:t> and want to share this knowledge with the audience. </a:t>
            </a:r>
            <a:endParaRPr lang="ru-RU" altLang="ru-RU" sz="1600" dirty="0">
              <a:latin typeface="Garamond" panose="02020404030301010803" pitchFamily="18" charset="0"/>
              <a:ea typeface="Calibri" panose="020F0502020204030204" pitchFamily="34" charset="0"/>
              <a:cs typeface="Times New Roman" panose="02020603050405020304" pitchFamily="18" charset="0"/>
            </a:endParaRPr>
          </a:p>
        </p:txBody>
      </p:sp>
      <p:pic>
        <p:nvPicPr>
          <p:cNvPr id="5" name="Рисунок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2938" y="1620838"/>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1998547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ítulo 1"/>
          <p:cNvSpPr>
            <a:spLocks noGrp="1"/>
          </p:cNvSpPr>
          <p:nvPr>
            <p:ph type="title"/>
          </p:nvPr>
        </p:nvSpPr>
        <p:spPr bwMode="auto"/>
        <p:txBody>
          <a:bodyPr/>
          <a:lstStyle/>
          <a:p>
            <a:pPr>
              <a:defRPr/>
            </a:pPr>
            <a:r>
              <a:rPr lang="en-GB" sz="2400" dirty="0"/>
              <a:t>Ljubljana Site</a:t>
            </a:r>
            <a:endParaRPr lang="en-GB" sz="2500" dirty="0"/>
          </a:p>
        </p:txBody>
      </p:sp>
      <p:pic>
        <p:nvPicPr>
          <p:cNvPr id="10" name="image6.png"/>
          <p:cNvPicPr/>
          <p:nvPr/>
        </p:nvPicPr>
        <p:blipFill>
          <a:blip r:embed="rId2"/>
          <a:srcRect/>
          <a:stretch>
            <a:fillRect/>
          </a:stretch>
        </p:blipFill>
        <p:spPr>
          <a:xfrm>
            <a:off x="1199456" y="1412775"/>
            <a:ext cx="8496944" cy="4931625"/>
          </a:xfrm>
          <a:prstGeom prst="rect">
            <a:avLst/>
          </a:prstGeom>
          <a:ln/>
        </p:spPr>
      </p:pic>
      <p:sp>
        <p:nvSpPr>
          <p:cNvPr id="7"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84113694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ítulo 1"/>
          <p:cNvSpPr>
            <a:spLocks noGrp="1"/>
          </p:cNvSpPr>
          <p:nvPr>
            <p:ph type="title"/>
          </p:nvPr>
        </p:nvSpPr>
        <p:spPr bwMode="auto"/>
        <p:txBody>
          <a:bodyPr>
            <a:normAutofit/>
          </a:bodyPr>
          <a:lstStyle/>
          <a:p>
            <a:pPr>
              <a:defRPr/>
            </a:pPr>
            <a:r>
              <a:rPr lang="en-US" sz="3200" b="1" dirty="0" smtClean="0">
                <a:latin typeface="Garamond" panose="02020404030301010803" pitchFamily="18" charset="0"/>
              </a:rPr>
              <a:t>5GASP project structure</a:t>
            </a:r>
            <a:endParaRPr lang="en-GB" sz="3200" b="1" dirty="0">
              <a:latin typeface="Garamond" panose="02020404030301010803" pitchFamily="18" charset="0"/>
            </a:endParaRPr>
          </a:p>
        </p:txBody>
      </p:sp>
      <p:pic>
        <p:nvPicPr>
          <p:cNvPr id="11" name="Picture 2" descr="A screenshot of a cell phone&#10;&#10;Description automatically generated"/>
          <p:cNvPicPr/>
          <p:nvPr/>
        </p:nvPicPr>
        <p:blipFill>
          <a:blip r:embed="rId2">
            <a:extLst>
              <a:ext uri="{28A0092B-C50C-407E-A947-70E740481C1C}">
                <a14:useLocalDpi xmlns:a14="http://schemas.microsoft.com/office/drawing/2010/main" val="0"/>
              </a:ext>
            </a:extLst>
          </a:blip>
          <a:stretch>
            <a:fillRect/>
          </a:stretch>
        </p:blipFill>
        <p:spPr bwMode="auto">
          <a:xfrm>
            <a:off x="835441" y="1357689"/>
            <a:ext cx="6408712" cy="4859617"/>
          </a:xfrm>
          <a:prstGeom prst="rect">
            <a:avLst/>
          </a:prstGeom>
        </p:spPr>
      </p:pic>
      <p:pic>
        <p:nvPicPr>
          <p:cNvPr id="6" name="Picture 4">
            <a:extLst>
              <a:ext uri="{FF2B5EF4-FFF2-40B4-BE49-F238E27FC236}">
                <a16:creationId xmlns:a16="http://schemas.microsoft.com/office/drawing/2014/main" id="{192C4764-EA14-4302-895E-F05F2FBC9F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8531" y="1921483"/>
            <a:ext cx="2804355" cy="6326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5685920F-D65A-480B-B816-AC70C5453F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4365" y="2748800"/>
            <a:ext cx="2053933" cy="10349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a:extLst>
              <a:ext uri="{FF2B5EF4-FFF2-40B4-BE49-F238E27FC236}">
                <a16:creationId xmlns:a16="http://schemas.microsoft.com/office/drawing/2014/main" id="{4AEEE85E-DA22-4830-9544-D72BD03483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8835" y="3783790"/>
            <a:ext cx="1664992" cy="1601496"/>
          </a:xfrm>
          <a:prstGeom prst="rect">
            <a:avLst/>
          </a:prstGeom>
          <a:noFill/>
          <a:extLst>
            <a:ext uri="{909E8E84-426E-40DD-AFC4-6F175D3DCCD1}">
              <a14:hiddenFill xmlns:a14="http://schemas.microsoft.com/office/drawing/2010/main">
                <a:solidFill>
                  <a:srgbClr val="FFFFFF"/>
                </a:solidFill>
              </a14:hiddenFill>
            </a:ext>
          </a:extLst>
        </p:spPr>
      </p:pic>
      <p:sp>
        <p:nvSpPr>
          <p:cNvPr id="14"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287337508"/>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1146381" y="14944"/>
            <a:ext cx="9899238" cy="6828112"/>
          </a:xfrm>
          <a:prstGeom prst="rect">
            <a:avLst/>
          </a:prstGeom>
        </p:spPr>
      </p:pic>
    </p:spTree>
    <p:extLst>
      <p:ext uri="{BB962C8B-B14F-4D97-AF65-F5344CB8AC3E}">
        <p14:creationId xmlns:p14="http://schemas.microsoft.com/office/powerpoint/2010/main" val="2210528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latin typeface="Garamond" panose="02020404030301010803" pitchFamily="18" charset="0"/>
              </a:rPr>
              <a:t>Road towards 6G…</a:t>
            </a:r>
            <a:endParaRPr lang="uk-UA" b="1" dirty="0">
              <a:latin typeface="Garamond" panose="02020404030301010803" pitchFamily="18" charset="0"/>
            </a:endParaRPr>
          </a:p>
        </p:txBody>
      </p:sp>
      <p:pic>
        <p:nvPicPr>
          <p:cNvPr id="8" name="Picture 2" descr="Результат пошуку зображень за запитом 6g use cases&quot;">
            <a:extLst>
              <a:ext uri="{FF2B5EF4-FFF2-40B4-BE49-F238E27FC236}">
                <a16:creationId xmlns:a16="http://schemas.microsoft.com/office/drawing/2014/main" id="{F67F61F0-7755-487A-B2D0-D2189B605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911" y="1213985"/>
            <a:ext cx="6614634" cy="5495542"/>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3421467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Possible lectures for the next two days</a:t>
            </a:r>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222310" y="1854073"/>
            <a:ext cx="9946433" cy="1446550"/>
          </a:xfrm>
          <a:prstGeom prst="rect">
            <a:avLst/>
          </a:prstGeom>
          <a:ln w="38100">
            <a:solidFill>
              <a:srgbClr val="0070C0"/>
            </a:solidFill>
          </a:ln>
        </p:spPr>
        <p:txBody>
          <a:bodyPr wrap="square">
            <a:spAutoFit/>
          </a:bodyPr>
          <a:lstStyle/>
          <a:p>
            <a:pPr algn="ctr"/>
            <a:r>
              <a:rPr lang="en-US" sz="3200" b="1" dirty="0" smtClean="0">
                <a:latin typeface="Garamond" panose="02020404030301010803" pitchFamily="18" charset="0"/>
              </a:rPr>
              <a:t>1</a:t>
            </a:r>
            <a:r>
              <a:rPr lang="en-US" sz="3200" b="1" baseline="30000" dirty="0" smtClean="0">
                <a:latin typeface="Garamond" panose="02020404030301010803" pitchFamily="18" charset="0"/>
              </a:rPr>
              <a:t>st</a:t>
            </a:r>
            <a:r>
              <a:rPr lang="en-US" sz="3200" b="1" dirty="0" smtClean="0">
                <a:latin typeface="Garamond" panose="02020404030301010803" pitchFamily="18" charset="0"/>
              </a:rPr>
              <a:t> day</a:t>
            </a:r>
          </a:p>
          <a:p>
            <a:pPr marL="285750" indent="-285750">
              <a:buFont typeface="Arial" panose="020B0604020202020204" pitchFamily="34" charset="0"/>
              <a:buChar char="•"/>
            </a:pPr>
            <a:r>
              <a:rPr lang="ru-RU" sz="2800" dirty="0" err="1" smtClean="0">
                <a:latin typeface="Garamond" panose="02020404030301010803" pitchFamily="18" charset="0"/>
              </a:rPr>
              <a:t>Machine</a:t>
            </a:r>
            <a:r>
              <a:rPr lang="ru-RU" sz="2800" dirty="0" smtClean="0">
                <a:latin typeface="Garamond" panose="02020404030301010803" pitchFamily="18" charset="0"/>
              </a:rPr>
              <a:t> </a:t>
            </a:r>
            <a:r>
              <a:rPr lang="ru-RU" sz="2800" dirty="0" err="1">
                <a:latin typeface="Garamond" panose="02020404030301010803" pitchFamily="18" charset="0"/>
              </a:rPr>
              <a:t>learning</a:t>
            </a:r>
            <a:r>
              <a:rPr lang="ru-RU" sz="2800" dirty="0">
                <a:latin typeface="Garamond" panose="02020404030301010803" pitchFamily="18" charset="0"/>
              </a:rPr>
              <a:t> </a:t>
            </a:r>
            <a:r>
              <a:rPr lang="ru-RU" sz="2800" dirty="0" err="1">
                <a:latin typeface="Garamond" panose="02020404030301010803" pitchFamily="18" charset="0"/>
              </a:rPr>
              <a:t>applications</a:t>
            </a:r>
            <a:r>
              <a:rPr lang="ru-RU" sz="2800" dirty="0">
                <a:latin typeface="Garamond" panose="02020404030301010803" pitchFamily="18" charset="0"/>
              </a:rPr>
              <a:t> </a:t>
            </a:r>
            <a:r>
              <a:rPr lang="ru-RU" sz="2800" dirty="0" err="1">
                <a:latin typeface="Garamond" panose="02020404030301010803" pitchFamily="18" charset="0"/>
              </a:rPr>
              <a:t>for</a:t>
            </a:r>
            <a:r>
              <a:rPr lang="ru-RU" sz="2800" dirty="0">
                <a:latin typeface="Garamond" panose="02020404030301010803" pitchFamily="18" charset="0"/>
              </a:rPr>
              <a:t> </a:t>
            </a:r>
            <a:r>
              <a:rPr lang="ru-RU" sz="2800" dirty="0" smtClean="0">
                <a:latin typeface="Garamond" panose="02020404030301010803" pitchFamily="18" charset="0"/>
              </a:rPr>
              <a:t>5G</a:t>
            </a:r>
            <a:endParaRPr lang="en-US" sz="2800" dirty="0" smtClean="0">
              <a:latin typeface="Garamond" panose="02020404030301010803" pitchFamily="18" charset="0"/>
            </a:endParaRPr>
          </a:p>
          <a:p>
            <a:pPr marL="285750" indent="-285750">
              <a:buFont typeface="Arial" panose="020B0604020202020204" pitchFamily="34" charset="0"/>
              <a:buChar char="•"/>
            </a:pPr>
            <a:r>
              <a:rPr lang="en-US" sz="2800" dirty="0">
                <a:latin typeface="Garamond" panose="02020404030301010803" pitchFamily="18" charset="0"/>
              </a:rPr>
              <a:t>Correlation models for 5G </a:t>
            </a:r>
            <a:r>
              <a:rPr lang="en-US" sz="2800" dirty="0" err="1">
                <a:latin typeface="Garamond" panose="02020404030301010803" pitchFamily="18" charset="0"/>
              </a:rPr>
              <a:t>QoE</a:t>
            </a:r>
            <a:r>
              <a:rPr lang="en-US" sz="2800" dirty="0">
                <a:latin typeface="Garamond" panose="02020404030301010803" pitchFamily="18" charset="0"/>
              </a:rPr>
              <a:t> estimation</a:t>
            </a:r>
            <a:endParaRPr lang="ru-RU" sz="2800" dirty="0">
              <a:latin typeface="Garamond" panose="02020404030301010803" pitchFamily="18" charset="0"/>
            </a:endParaRPr>
          </a:p>
        </p:txBody>
      </p:sp>
      <p:sp>
        <p:nvSpPr>
          <p:cNvPr id="7" name="Прямоугольник 6"/>
          <p:cNvSpPr/>
          <p:nvPr/>
        </p:nvSpPr>
        <p:spPr>
          <a:xfrm>
            <a:off x="1222309" y="3741967"/>
            <a:ext cx="9946433" cy="2739211"/>
          </a:xfrm>
          <a:prstGeom prst="rect">
            <a:avLst/>
          </a:prstGeom>
          <a:ln w="38100">
            <a:solidFill>
              <a:srgbClr val="0070C0"/>
            </a:solidFill>
          </a:ln>
        </p:spPr>
        <p:txBody>
          <a:bodyPr wrap="square">
            <a:spAutoFit/>
          </a:bodyPr>
          <a:lstStyle/>
          <a:p>
            <a:pPr algn="ctr"/>
            <a:r>
              <a:rPr lang="en-US" sz="3200" b="1" dirty="0" smtClean="0">
                <a:latin typeface="Garamond" panose="02020404030301010803" pitchFamily="18" charset="0"/>
              </a:rPr>
              <a:t>2</a:t>
            </a:r>
            <a:r>
              <a:rPr lang="en-US" sz="3200" b="1" baseline="30000" dirty="0" smtClean="0">
                <a:latin typeface="Garamond" panose="02020404030301010803" pitchFamily="18" charset="0"/>
              </a:rPr>
              <a:t>nd</a:t>
            </a:r>
            <a:r>
              <a:rPr lang="en-US" sz="3200" b="1" dirty="0" smtClean="0">
                <a:latin typeface="Garamond" panose="02020404030301010803" pitchFamily="18" charset="0"/>
              </a:rPr>
              <a:t> day</a:t>
            </a:r>
          </a:p>
          <a:p>
            <a:pPr marL="285750" indent="-285750">
              <a:buFont typeface="Arial" panose="020B0604020202020204" pitchFamily="34" charset="0"/>
              <a:buChar char="•"/>
            </a:pPr>
            <a:r>
              <a:rPr lang="en-US" sz="2800" dirty="0">
                <a:latin typeface="Garamond" panose="02020404030301010803" pitchFamily="18" charset="0"/>
              </a:rPr>
              <a:t>Machine learning in </a:t>
            </a:r>
            <a:r>
              <a:rPr lang="en-US" sz="2800" dirty="0" smtClean="0">
                <a:latin typeface="Garamond" panose="02020404030301010803" pitchFamily="18" charset="0"/>
              </a:rPr>
              <a:t>cybersecurity</a:t>
            </a:r>
          </a:p>
          <a:p>
            <a:pPr marL="285750" indent="-285750">
              <a:buFont typeface="Arial" panose="020B0604020202020204" pitchFamily="34" charset="0"/>
              <a:buChar char="•"/>
            </a:pPr>
            <a:r>
              <a:rPr lang="en-US" sz="2800" dirty="0">
                <a:latin typeface="Garamond" panose="02020404030301010803" pitchFamily="18" charset="0"/>
              </a:rPr>
              <a:t>Novel Artificial Intelligence </a:t>
            </a:r>
            <a:r>
              <a:rPr lang="en-US" sz="2800" dirty="0" smtClean="0">
                <a:latin typeface="Garamond" panose="02020404030301010803" pitchFamily="18" charset="0"/>
              </a:rPr>
              <a:t>tools</a:t>
            </a:r>
          </a:p>
          <a:p>
            <a:pPr marL="285750" indent="-285750">
              <a:buFont typeface="Arial" panose="020B0604020202020204" pitchFamily="34" charset="0"/>
              <a:buChar char="•"/>
            </a:pPr>
            <a:r>
              <a:rPr lang="en-US" sz="2800" dirty="0">
                <a:latin typeface="Garamond" panose="02020404030301010803" pitchFamily="18" charset="0"/>
              </a:rPr>
              <a:t>Usage of GPT chat in </a:t>
            </a:r>
            <a:r>
              <a:rPr lang="en-US" sz="2800" dirty="0" smtClean="0">
                <a:latin typeface="Garamond" panose="02020404030301010803" pitchFamily="18" charset="0"/>
              </a:rPr>
              <a:t>cybersecurity</a:t>
            </a:r>
          </a:p>
          <a:p>
            <a:pPr marL="285750" indent="-285750">
              <a:buFont typeface="Arial" panose="020B0604020202020204" pitchFamily="34" charset="0"/>
              <a:buChar char="•"/>
            </a:pPr>
            <a:r>
              <a:rPr lang="uk-UA" sz="2800" dirty="0" err="1">
                <a:latin typeface="Garamond" panose="02020404030301010803" pitchFamily="18" charset="0"/>
              </a:rPr>
              <a:t>Main</a:t>
            </a:r>
            <a:r>
              <a:rPr lang="uk-UA" sz="2800" dirty="0">
                <a:latin typeface="Garamond" panose="02020404030301010803" pitchFamily="18" charset="0"/>
              </a:rPr>
              <a:t> </a:t>
            </a:r>
            <a:r>
              <a:rPr lang="uk-UA" sz="2800" dirty="0" err="1">
                <a:latin typeface="Garamond" panose="02020404030301010803" pitchFamily="18" charset="0"/>
              </a:rPr>
              <a:t>Means</a:t>
            </a:r>
            <a:r>
              <a:rPr lang="uk-UA" sz="2800" dirty="0">
                <a:latin typeface="Garamond" panose="02020404030301010803" pitchFamily="18" charset="0"/>
              </a:rPr>
              <a:t> </a:t>
            </a:r>
            <a:r>
              <a:rPr lang="uk-UA" sz="2800" dirty="0" err="1">
                <a:latin typeface="Garamond" panose="02020404030301010803" pitchFamily="18" charset="0"/>
              </a:rPr>
              <a:t>And</a:t>
            </a:r>
            <a:r>
              <a:rPr lang="uk-UA" sz="2800" dirty="0">
                <a:latin typeface="Garamond" panose="02020404030301010803" pitchFamily="18" charset="0"/>
              </a:rPr>
              <a:t> </a:t>
            </a:r>
            <a:r>
              <a:rPr lang="uk-UA" sz="2800" dirty="0" err="1">
                <a:latin typeface="Garamond" panose="02020404030301010803" pitchFamily="18" charset="0"/>
              </a:rPr>
              <a:t>Intermediate</a:t>
            </a:r>
            <a:r>
              <a:rPr lang="uk-UA" sz="2800" dirty="0">
                <a:latin typeface="Garamond" panose="02020404030301010803" pitchFamily="18" charset="0"/>
              </a:rPr>
              <a:t> </a:t>
            </a:r>
            <a:r>
              <a:rPr lang="uk-UA" sz="2800" dirty="0" err="1">
                <a:latin typeface="Garamond" panose="02020404030301010803" pitchFamily="18" charset="0"/>
              </a:rPr>
              <a:t>Results</a:t>
            </a:r>
            <a:r>
              <a:rPr lang="uk-UA" sz="2800" dirty="0">
                <a:latin typeface="Garamond" panose="02020404030301010803" pitchFamily="18" charset="0"/>
              </a:rPr>
              <a:t> </a:t>
            </a:r>
            <a:r>
              <a:rPr lang="uk-UA" sz="2800" dirty="0" err="1">
                <a:latin typeface="Garamond" panose="02020404030301010803" pitchFamily="18" charset="0"/>
              </a:rPr>
              <a:t>Of</a:t>
            </a:r>
            <a:r>
              <a:rPr lang="uk-UA" sz="2800" dirty="0">
                <a:latin typeface="Garamond" panose="02020404030301010803" pitchFamily="18" charset="0"/>
              </a:rPr>
              <a:t> </a:t>
            </a:r>
            <a:r>
              <a:rPr lang="uk-UA" sz="2800" dirty="0" err="1">
                <a:latin typeface="Garamond" panose="02020404030301010803" pitchFamily="18" charset="0"/>
              </a:rPr>
              <a:t>The</a:t>
            </a:r>
            <a:r>
              <a:rPr lang="uk-UA" sz="2800" dirty="0">
                <a:latin typeface="Garamond" panose="02020404030301010803" pitchFamily="18" charset="0"/>
              </a:rPr>
              <a:t> </a:t>
            </a:r>
            <a:r>
              <a:rPr lang="uk-UA" sz="2800" dirty="0" err="1">
                <a:latin typeface="Garamond" panose="02020404030301010803" pitchFamily="18" charset="0"/>
              </a:rPr>
              <a:t>Russian-Ukrainian</a:t>
            </a:r>
            <a:r>
              <a:rPr lang="uk-UA" sz="2800" dirty="0">
                <a:latin typeface="Garamond" panose="02020404030301010803" pitchFamily="18" charset="0"/>
              </a:rPr>
              <a:t> </a:t>
            </a:r>
            <a:r>
              <a:rPr lang="uk-UA" sz="2800" dirty="0" err="1">
                <a:latin typeface="Garamond" panose="02020404030301010803" pitchFamily="18" charset="0"/>
              </a:rPr>
              <a:t>Cyber</a:t>
            </a:r>
            <a:r>
              <a:rPr lang="uk-UA" sz="2800" dirty="0">
                <a:latin typeface="Garamond" panose="02020404030301010803" pitchFamily="18" charset="0"/>
              </a:rPr>
              <a:t> </a:t>
            </a:r>
            <a:r>
              <a:rPr lang="uk-UA" sz="2800" dirty="0" err="1">
                <a:latin typeface="Garamond" panose="02020404030301010803" pitchFamily="18" charset="0"/>
              </a:rPr>
              <a:t>War</a:t>
            </a:r>
            <a:r>
              <a:rPr lang="uk-UA" sz="2800" dirty="0">
                <a:latin typeface="Garamond" panose="02020404030301010803" pitchFamily="18" charset="0"/>
              </a:rPr>
              <a:t>: </a:t>
            </a:r>
            <a:r>
              <a:rPr lang="uk-UA" sz="2800" dirty="0" err="1">
                <a:latin typeface="Garamond" panose="02020404030301010803" pitchFamily="18" charset="0"/>
              </a:rPr>
              <a:t>Cyber</a:t>
            </a:r>
            <a:r>
              <a:rPr lang="uk-UA" sz="2800" dirty="0">
                <a:latin typeface="Garamond" panose="02020404030301010803" pitchFamily="18" charset="0"/>
              </a:rPr>
              <a:t> </a:t>
            </a:r>
            <a:r>
              <a:rPr lang="uk-UA" sz="2800" dirty="0" err="1">
                <a:latin typeface="Garamond" panose="02020404030301010803" pitchFamily="18" charset="0"/>
              </a:rPr>
              <a:t>Volunteer</a:t>
            </a:r>
            <a:r>
              <a:rPr lang="uk-UA" sz="2800" dirty="0">
                <a:latin typeface="Garamond" panose="02020404030301010803" pitchFamily="18" charset="0"/>
              </a:rPr>
              <a:t> </a:t>
            </a:r>
            <a:r>
              <a:rPr lang="uk-UA" sz="2800" dirty="0" err="1" smtClean="0">
                <a:latin typeface="Garamond" panose="02020404030301010803" pitchFamily="18" charset="0"/>
              </a:rPr>
              <a:t>Initiatives</a:t>
            </a:r>
            <a:endParaRPr lang="uk-UA" altLang="uk-UA" sz="2800" dirty="0">
              <a:latin typeface="Garamond" panose="02020404030301010803" pitchFamily="18" charset="0"/>
            </a:endParaRPr>
          </a:p>
        </p:txBody>
      </p:sp>
    </p:spTree>
    <p:extLst>
      <p:ext uri="{BB962C8B-B14F-4D97-AF65-F5344CB8AC3E}">
        <p14:creationId xmlns:p14="http://schemas.microsoft.com/office/powerpoint/2010/main" val="308398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D5604B-2A1F-4BF3-89C8-A2601EAB70D3}"/>
              </a:ext>
            </a:extLst>
          </p:cNvPr>
          <p:cNvSpPr>
            <a:spLocks noGrp="1"/>
          </p:cNvSpPr>
          <p:nvPr>
            <p:ph type="title"/>
          </p:nvPr>
        </p:nvSpPr>
        <p:spPr/>
        <p:txBody>
          <a:bodyPr>
            <a:normAutofit/>
          </a:bodyPr>
          <a:lstStyle/>
          <a:p>
            <a:pPr algn="ctr"/>
            <a:r>
              <a:rPr lang="en-US" b="1" dirty="0" smtClean="0">
                <a:solidFill>
                  <a:schemeClr val="accent1"/>
                </a:solidFill>
                <a:effectLst>
                  <a:outerShdw blurRad="38100" dist="38100" dir="2700000" algn="tl">
                    <a:srgbClr val="000000">
                      <a:alpha val="43137"/>
                    </a:srgbClr>
                  </a:outerShdw>
                </a:effectLst>
                <a:latin typeface="Garamond" pitchFamily="18" charset="0"/>
              </a:rPr>
              <a:t>CONTACTS</a:t>
            </a:r>
            <a:endParaRPr lang="en-US" b="1" dirty="0">
              <a:solidFill>
                <a:schemeClr val="accent1"/>
              </a:solidFill>
              <a:effectLst>
                <a:outerShdw blurRad="38100" dist="38100" dir="2700000" algn="tl">
                  <a:srgbClr val="000000">
                    <a:alpha val="43137"/>
                  </a:srgbClr>
                </a:outerShdw>
              </a:effectLst>
              <a:latin typeface="Garamond" pitchFamily="18" charset="0"/>
            </a:endParaRPr>
          </a:p>
        </p:txBody>
      </p:sp>
      <p:sp>
        <p:nvSpPr>
          <p:cNvPr id="3" name="Объект 2">
            <a:extLst>
              <a:ext uri="{FF2B5EF4-FFF2-40B4-BE49-F238E27FC236}">
                <a16:creationId xmlns:a16="http://schemas.microsoft.com/office/drawing/2014/main" id="{01A46A7B-BBBE-44BC-8835-54A6CD8B39A7}"/>
              </a:ext>
            </a:extLst>
          </p:cNvPr>
          <p:cNvSpPr>
            <a:spLocks noGrp="1"/>
          </p:cNvSpPr>
          <p:nvPr>
            <p:ph idx="1"/>
          </p:nvPr>
        </p:nvSpPr>
        <p:spPr>
          <a:xfrm>
            <a:off x="838200" y="2637172"/>
            <a:ext cx="4627024" cy="4351338"/>
          </a:xfrm>
        </p:spPr>
        <p:txBody>
          <a:bodyPr/>
          <a:lstStyle/>
          <a:p>
            <a:pPr marL="0" indent="0">
              <a:buNone/>
            </a:pPr>
            <a:r>
              <a:rPr lang="en-US" sz="2400" b="1" dirty="0" smtClean="0">
                <a:solidFill>
                  <a:schemeClr val="accent1"/>
                </a:solidFill>
                <a:effectLst>
                  <a:outerShdw blurRad="38100" dist="38100" dir="2700000" algn="tl">
                    <a:srgbClr val="000000">
                      <a:alpha val="43137"/>
                    </a:srgbClr>
                  </a:outerShdw>
                </a:effectLst>
                <a:latin typeface="Garamond" pitchFamily="18" charset="0"/>
                <a:ea typeface="+mj-ea"/>
                <a:cs typeface="+mj-cs"/>
              </a:rPr>
              <a:t>Roman ODARCHENKO</a:t>
            </a:r>
            <a:endParaRPr lang="uk-UA" sz="2400" b="1" dirty="0">
              <a:solidFill>
                <a:schemeClr val="accent1"/>
              </a:solidFill>
              <a:effectLst>
                <a:outerShdw blurRad="38100" dist="38100" dir="2700000" algn="tl">
                  <a:srgbClr val="000000">
                    <a:alpha val="43137"/>
                  </a:srgbClr>
                </a:outerShdw>
              </a:effectLst>
              <a:latin typeface="Garamond" pitchFamily="18" charset="0"/>
              <a:ea typeface="+mj-ea"/>
              <a:cs typeface="+mj-cs"/>
            </a:endParaRPr>
          </a:p>
          <a:p>
            <a:pPr marL="0" indent="0">
              <a:buNone/>
            </a:pPr>
            <a:r>
              <a:rPr lang="en-US" sz="2400" b="1" dirty="0">
                <a:solidFill>
                  <a:schemeClr val="accent1"/>
                </a:solidFill>
                <a:effectLst>
                  <a:outerShdw blurRad="38100" dist="38100" dir="2700000" algn="tl">
                    <a:srgbClr val="000000">
                      <a:alpha val="43137"/>
                    </a:srgbClr>
                  </a:outerShdw>
                </a:effectLst>
                <a:latin typeface="Garamond" pitchFamily="18" charset="0"/>
                <a:ea typeface="+mj-ea"/>
                <a:cs typeface="+mj-cs"/>
              </a:rPr>
              <a:t>+380936463305</a:t>
            </a:r>
          </a:p>
          <a:p>
            <a:pPr marL="0" indent="0">
              <a:buNone/>
            </a:pPr>
            <a:r>
              <a:rPr lang="en-US" sz="2400" b="1" dirty="0">
                <a:solidFill>
                  <a:schemeClr val="accent1"/>
                </a:solidFill>
                <a:effectLst>
                  <a:outerShdw blurRad="38100" dist="38100" dir="2700000" algn="tl">
                    <a:srgbClr val="000000">
                      <a:alpha val="43137"/>
                    </a:srgbClr>
                  </a:outerShdw>
                </a:effectLst>
                <a:latin typeface="Garamond" pitchFamily="18" charset="0"/>
                <a:ea typeface="+mj-ea"/>
                <a:cs typeface="+mj-cs"/>
              </a:rPr>
              <a:t>+380507462821</a:t>
            </a:r>
          </a:p>
          <a:p>
            <a:pPr marL="0" indent="0">
              <a:buNone/>
            </a:pPr>
            <a:r>
              <a:rPr lang="en-US" sz="2400" b="1" dirty="0">
                <a:solidFill>
                  <a:schemeClr val="accent1"/>
                </a:solidFill>
                <a:effectLst>
                  <a:outerShdw blurRad="38100" dist="38100" dir="2700000" algn="tl">
                    <a:srgbClr val="000000">
                      <a:alpha val="43137"/>
                    </a:srgbClr>
                  </a:outerShdw>
                </a:effectLst>
                <a:latin typeface="Garamond" pitchFamily="18" charset="0"/>
                <a:ea typeface="+mj-ea"/>
                <a:cs typeface="+mj-cs"/>
                <a:hlinkClick r:id="rId2"/>
              </a:rPr>
              <a:t>odarchenko.r.s@ukr.net</a:t>
            </a:r>
            <a:endParaRPr lang="uk-UA" sz="2400" b="1" dirty="0">
              <a:solidFill>
                <a:schemeClr val="accent1"/>
              </a:solidFill>
              <a:effectLst>
                <a:outerShdw blurRad="38100" dist="38100" dir="2700000" algn="tl">
                  <a:srgbClr val="000000">
                    <a:alpha val="43137"/>
                  </a:srgbClr>
                </a:outerShdw>
              </a:effectLst>
              <a:latin typeface="Garamond" pitchFamily="18" charset="0"/>
              <a:ea typeface="+mj-ea"/>
              <a:cs typeface="+mj-cs"/>
            </a:endParaRPr>
          </a:p>
          <a:p>
            <a:pPr marL="0" indent="0">
              <a:buNone/>
            </a:pPr>
            <a:endParaRPr lang="uk-UA" sz="2400" b="1" dirty="0">
              <a:solidFill>
                <a:schemeClr val="accent1"/>
              </a:solidFill>
              <a:effectLst>
                <a:outerShdw blurRad="38100" dist="38100" dir="2700000" algn="tl">
                  <a:srgbClr val="000000">
                    <a:alpha val="43137"/>
                  </a:srgbClr>
                </a:outerShdw>
              </a:effectLst>
              <a:latin typeface="Garamond" pitchFamily="18" charset="0"/>
              <a:ea typeface="+mj-ea"/>
              <a:cs typeface="+mj-cs"/>
            </a:endParaRPr>
          </a:p>
          <a:p>
            <a:pPr marL="0" indent="0">
              <a:buNone/>
            </a:pPr>
            <a:endParaRPr lang="en-US" sz="2400" b="1" dirty="0">
              <a:solidFill>
                <a:schemeClr val="accent1"/>
              </a:solidFill>
              <a:effectLst>
                <a:outerShdw blurRad="38100" dist="38100" dir="2700000" algn="tl">
                  <a:srgbClr val="000000">
                    <a:alpha val="43137"/>
                  </a:srgbClr>
                </a:outerShdw>
              </a:effectLst>
              <a:latin typeface="Garamond" pitchFamily="18" charset="0"/>
              <a:ea typeface="+mj-ea"/>
              <a:cs typeface="+mj-cs"/>
            </a:endParaRPr>
          </a:p>
          <a:p>
            <a:pPr marL="0" indent="0">
              <a:buNone/>
            </a:pPr>
            <a:endParaRPr lang="en-US" dirty="0">
              <a:latin typeface="Garamond" panose="02020404030301010803" pitchFamily="18" charset="0"/>
            </a:endParaRPr>
          </a:p>
        </p:txBody>
      </p:sp>
      <p:pic>
        <p:nvPicPr>
          <p:cNvPr id="2050" name="Picture 2" descr="Результат пошуку зображень за запитом контакты&quot;">
            <a:extLst>
              <a:ext uri="{FF2B5EF4-FFF2-40B4-BE49-F238E27FC236}">
                <a16:creationId xmlns:a16="http://schemas.microsoft.com/office/drawing/2014/main" id="{5A9ECC94-C0FC-406E-AC8E-1A498914A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012" y="1690688"/>
            <a:ext cx="5715000" cy="394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585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Garamond" panose="02020404030301010803" pitchFamily="18" charset="0"/>
              </a:rPr>
              <a:t>Domestic Ukrainian projects</a:t>
            </a:r>
            <a:endParaRPr lang="ru-RU" b="1" dirty="0">
              <a:effectLst>
                <a:outerShdw blurRad="38100" dist="38100" dir="2700000" algn="tl">
                  <a:srgbClr val="000000">
                    <a:alpha val="43137"/>
                  </a:srgbClr>
                </a:outerShdw>
              </a:effectLst>
              <a:latin typeface="Garamond" panose="02020404030301010803" pitchFamily="18" charset="0"/>
            </a:endParaRPr>
          </a:p>
        </p:txBody>
      </p:sp>
      <p:sp>
        <p:nvSpPr>
          <p:cNvPr id="5" name="Прямоугольник 4"/>
          <p:cNvSpPr/>
          <p:nvPr/>
        </p:nvSpPr>
        <p:spPr>
          <a:xfrm>
            <a:off x="727787" y="1922045"/>
            <a:ext cx="10804849" cy="4216539"/>
          </a:xfrm>
          <a:prstGeom prst="rect">
            <a:avLst/>
          </a:prstGeom>
        </p:spPr>
        <p:txBody>
          <a:bodyPr wrap="square">
            <a:spAutoFit/>
          </a:bodyPr>
          <a:lstStyle/>
          <a:p>
            <a:pPr marL="342900" marR="74930" indent="-342900" algn="just">
              <a:spcBef>
                <a:spcPts val="600"/>
              </a:spcBef>
              <a:spcAft>
                <a:spcPts val="600"/>
              </a:spcAft>
              <a:buFont typeface="Wingdings" panose="05000000000000000000" pitchFamily="2" charset="2"/>
              <a:buChar char="q"/>
            </a:pPr>
            <a:r>
              <a:rPr lang="en-US" sz="2400" dirty="0" smtClean="0">
                <a:solidFill>
                  <a:srgbClr val="000000"/>
                </a:solidFill>
                <a:latin typeface="Garamond" panose="02020404030301010803" pitchFamily="18" charset="0"/>
                <a:ea typeface="Georgia" panose="02040502050405020303" pitchFamily="18" charset="0"/>
                <a:cs typeface="Georgia" panose="02040502050405020303" pitchFamily="18" charset="0"/>
              </a:rPr>
              <a:t> </a:t>
            </a:r>
            <a:r>
              <a:rPr lang="en-US" sz="2400" dirty="0">
                <a:solidFill>
                  <a:srgbClr val="000000"/>
                </a:solidFill>
                <a:latin typeface="Garamond" panose="02020404030301010803" pitchFamily="18" charset="0"/>
                <a:ea typeface="Georgia" panose="02040502050405020303" pitchFamily="18" charset="0"/>
                <a:cs typeface="Georgia" panose="02040502050405020303" pitchFamily="18" charset="0"/>
              </a:rPr>
              <a:t>Methods of building secure mobile government radio communication networks based on 5G networks in Ukraine, state registration number 0120U101401 </a:t>
            </a:r>
            <a:r>
              <a:rPr lang="en-US" sz="2400" dirty="0" smtClean="0">
                <a:solidFill>
                  <a:srgbClr val="000000"/>
                </a:solidFill>
                <a:latin typeface="Garamond" panose="02020404030301010803" pitchFamily="18" charset="0"/>
                <a:ea typeface="Georgia" panose="02040502050405020303" pitchFamily="18" charset="0"/>
                <a:cs typeface="Georgia" panose="02040502050405020303" pitchFamily="18" charset="0"/>
              </a:rPr>
              <a:t>(2020 – 2021)</a:t>
            </a:r>
            <a:endParaRPr lang="ru-RU" sz="2400" dirty="0" smtClean="0">
              <a:solidFill>
                <a:srgbClr val="000000"/>
              </a:solidFill>
              <a:latin typeface="Garamond" panose="02020404030301010803" pitchFamily="18" charset="0"/>
              <a:ea typeface="Georgia" panose="02040502050405020303" pitchFamily="18" charset="0"/>
              <a:cs typeface="Georgia" panose="02040502050405020303" pitchFamily="18" charset="0"/>
            </a:endParaRPr>
          </a:p>
          <a:p>
            <a:pPr marL="342900" marR="74930" indent="-342900" algn="just">
              <a:spcBef>
                <a:spcPts val="600"/>
              </a:spcBef>
              <a:spcAft>
                <a:spcPts val="600"/>
              </a:spcAft>
              <a:buFont typeface="Wingdings" panose="05000000000000000000" pitchFamily="2" charset="2"/>
              <a:buChar char="q"/>
            </a:pPr>
            <a:r>
              <a:rPr lang="en-US" sz="2400" dirty="0" smtClean="0">
                <a:solidFill>
                  <a:srgbClr val="000000"/>
                </a:solidFill>
                <a:latin typeface="Garamond" panose="02020404030301010803" pitchFamily="18" charset="0"/>
                <a:ea typeface="Arial" panose="020B0604020202020204" pitchFamily="34" charset="0"/>
              </a:rPr>
              <a:t> </a:t>
            </a:r>
            <a:r>
              <a:rPr lang="en-US" sz="2400" dirty="0">
                <a:solidFill>
                  <a:srgbClr val="000000"/>
                </a:solidFill>
                <a:latin typeface="Garamond" panose="02020404030301010803" pitchFamily="18" charset="0"/>
                <a:ea typeface="Arial" panose="020B0604020202020204" pitchFamily="34" charset="0"/>
              </a:rPr>
              <a:t>Methods of increasing the operational efficiency of telecommunication and radio-electronic systems of objects of critical infrastructure of Ukraine, state registration number 0122U001804 </a:t>
            </a:r>
            <a:r>
              <a:rPr lang="en-US" sz="2400" dirty="0" smtClean="0">
                <a:solidFill>
                  <a:srgbClr val="000000"/>
                </a:solidFill>
                <a:latin typeface="Garamond" panose="02020404030301010803" pitchFamily="18" charset="0"/>
                <a:ea typeface="Arial" panose="020B0604020202020204" pitchFamily="34" charset="0"/>
              </a:rPr>
              <a:t>(2022 – 2023)</a:t>
            </a:r>
            <a:endParaRPr lang="ru-RU" sz="2400" dirty="0" smtClean="0">
              <a:solidFill>
                <a:srgbClr val="000000"/>
              </a:solidFill>
              <a:latin typeface="Garamond" panose="02020404030301010803" pitchFamily="18" charset="0"/>
              <a:ea typeface="Arial" panose="020B0604020202020204" pitchFamily="34" charset="0"/>
            </a:endParaRPr>
          </a:p>
          <a:p>
            <a:pPr marL="342900" marR="74930" indent="-342900" algn="just">
              <a:spcBef>
                <a:spcPts val="600"/>
              </a:spcBef>
              <a:spcAft>
                <a:spcPts val="600"/>
              </a:spcAft>
              <a:buFont typeface="Wingdings" panose="05000000000000000000" pitchFamily="2" charset="2"/>
              <a:buChar char="q"/>
            </a:pPr>
            <a:r>
              <a:rPr lang="en-US" sz="2400" dirty="0" smtClean="0">
                <a:solidFill>
                  <a:srgbClr val="00000A"/>
                </a:solidFill>
                <a:latin typeface="Garamond" panose="02020404030301010803" pitchFamily="18" charset="0"/>
                <a:ea typeface="Arial" panose="020B0604020202020204" pitchFamily="34" charset="0"/>
              </a:rPr>
              <a:t>Quantum-cryptographic methods of ensuring the confidentiality of the critical information infrastructure of the state" (2017 – 2019)</a:t>
            </a:r>
            <a:endParaRPr lang="ru-RU" sz="2400" dirty="0" smtClean="0">
              <a:latin typeface="Garamond" panose="02020404030301010803" pitchFamily="18" charset="0"/>
            </a:endParaRPr>
          </a:p>
          <a:p>
            <a:pPr marR="74930">
              <a:spcBef>
                <a:spcPts val="600"/>
              </a:spcBef>
              <a:spcAft>
                <a:spcPts val="600"/>
              </a:spcAft>
            </a:pPr>
            <a:endParaRPr lang="ru-RU" i="1" dirty="0" smtClean="0">
              <a:solidFill>
                <a:srgbClr val="000000"/>
              </a:solidFill>
              <a:latin typeface="Arial" panose="020B0604020202020204" pitchFamily="34" charset="0"/>
              <a:ea typeface="Arial" panose="020B0604020202020204" pitchFamily="34" charset="0"/>
            </a:endParaRPr>
          </a:p>
          <a:p>
            <a:pPr marR="74930">
              <a:spcBef>
                <a:spcPts val="600"/>
              </a:spcBef>
              <a:spcAft>
                <a:spcPts val="600"/>
              </a:spcAft>
            </a:pPr>
            <a:endParaRPr lang="ru-RU" dirty="0"/>
          </a:p>
        </p:txBody>
      </p:sp>
      <p:sp>
        <p:nvSpPr>
          <p:cNvPr id="8"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3674343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Garamond" panose="02020404030301010803" pitchFamily="18" charset="0"/>
              </a:rPr>
              <a:t>International projects</a:t>
            </a:r>
            <a:endParaRPr lang="ru-RU" b="1" dirty="0">
              <a:effectLst>
                <a:outerShdw blurRad="38100" dist="38100" dir="2700000" algn="tl">
                  <a:srgbClr val="000000">
                    <a:alpha val="43137"/>
                  </a:srgbClr>
                </a:outerShdw>
              </a:effectLst>
              <a:latin typeface="Garamond" panose="02020404030301010803" pitchFamily="18" charset="0"/>
            </a:endParaRPr>
          </a:p>
        </p:txBody>
      </p:sp>
      <p:pic>
        <p:nvPicPr>
          <p:cNvPr id="4" name="Picture 2" descr="5G-TOURS ‹ 5G-P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834" y="1494630"/>
            <a:ext cx="2410746" cy="2318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5G-Xcast ‹ 5G-P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45" y="2037188"/>
            <a:ext cx="2987351" cy="1583296"/>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id="{27991527-44C7-494E-90A4-6042FBA84EB5}"/>
              </a:ext>
            </a:extLst>
          </p:cNvPr>
          <p:cNvSpPr txBox="1">
            <a:spLocks/>
          </p:cNvSpPr>
          <p:nvPr/>
        </p:nvSpPr>
        <p:spPr>
          <a:xfrm>
            <a:off x="3243928" y="4247117"/>
            <a:ext cx="8344692" cy="866060"/>
          </a:xfrm>
          <a:prstGeom prst="rect">
            <a:avLst/>
          </a:prstGeom>
          <a:ln w="28575">
            <a:solidFill>
              <a:srgbClr val="002060"/>
            </a:solidFill>
          </a:ln>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b="1" dirty="0" smtClean="0">
                <a:solidFill>
                  <a:schemeClr val="accent1">
                    <a:lumMod val="50000"/>
                  </a:schemeClr>
                </a:solidFill>
                <a:effectLst>
                  <a:outerShdw blurRad="38100" dist="38100" dir="2700000" algn="tl">
                    <a:srgbClr val="000000">
                      <a:alpha val="43137"/>
                    </a:srgbClr>
                  </a:outerShdw>
                </a:effectLst>
                <a:latin typeface="Garamond" panose="02020404030301010803" pitchFamily="18" charset="0"/>
              </a:rPr>
              <a:t>              </a:t>
            </a:r>
            <a:r>
              <a:rPr lang="en-US" sz="3600" dirty="0" smtClean="0">
                <a:solidFill>
                  <a:srgbClr val="00000A"/>
                </a:solidFill>
                <a:latin typeface="Garamond" panose="02020404030301010803" pitchFamily="18" charset="0"/>
                <a:ea typeface="Arial" panose="020B0604020202020204" pitchFamily="34" charset="0"/>
              </a:rPr>
              <a:t>Scientific </a:t>
            </a:r>
            <a:r>
              <a:rPr lang="en-US" sz="3600" dirty="0">
                <a:solidFill>
                  <a:srgbClr val="00000A"/>
                </a:solidFill>
                <a:latin typeface="Garamond" panose="02020404030301010803" pitchFamily="18" charset="0"/>
                <a:ea typeface="Arial" panose="020B0604020202020204" pitchFamily="34" charset="0"/>
              </a:rPr>
              <a:t>project of the National Science Foundation of the Republic of Georgia named after Shota </a:t>
            </a:r>
            <a:r>
              <a:rPr lang="en-US" sz="3600" dirty="0" err="1">
                <a:solidFill>
                  <a:srgbClr val="00000A"/>
                </a:solidFill>
                <a:latin typeface="Garamond" panose="02020404030301010803" pitchFamily="18" charset="0"/>
                <a:ea typeface="Arial" panose="020B0604020202020204" pitchFamily="34" charset="0"/>
              </a:rPr>
              <a:t>Rustaveli</a:t>
            </a:r>
            <a:r>
              <a:rPr lang="en-US" sz="3600" dirty="0">
                <a:solidFill>
                  <a:srgbClr val="00000A"/>
                </a:solidFill>
                <a:latin typeface="Garamond" panose="02020404030301010803" pitchFamily="18" charset="0"/>
                <a:ea typeface="Arial" panose="020B0604020202020204" pitchFamily="34" charset="0"/>
              </a:rPr>
              <a:t> "Development of a platform to ensure cyber security of 5G cellular networks", 2021</a:t>
            </a:r>
            <a:endParaRPr lang="ru-RU" sz="3600" dirty="0">
              <a:latin typeface="Garamond" panose="02020404030301010803" pitchFamily="18" charset="0"/>
            </a:endParaRPr>
          </a:p>
        </p:txBody>
      </p:sp>
      <p:pic>
        <p:nvPicPr>
          <p:cNvPr id="7" name="Picture 4" descr="Georgia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008" y="4247116"/>
            <a:ext cx="2492829" cy="18982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5GASP ‹ 5G-P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1449" y="2345974"/>
            <a:ext cx="3112765" cy="819696"/>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a:extLst>
              <a:ext uri="{FF2B5EF4-FFF2-40B4-BE49-F238E27FC236}">
                <a16:creationId xmlns:a16="http://schemas.microsoft.com/office/drawing/2014/main" id="{27991527-44C7-494E-90A4-6042FBA84EB5}"/>
              </a:ext>
            </a:extLst>
          </p:cNvPr>
          <p:cNvSpPr txBox="1">
            <a:spLocks/>
          </p:cNvSpPr>
          <p:nvPr/>
        </p:nvSpPr>
        <p:spPr>
          <a:xfrm>
            <a:off x="3243928" y="5217226"/>
            <a:ext cx="8344692" cy="838341"/>
          </a:xfrm>
          <a:prstGeom prst="rect">
            <a:avLst/>
          </a:prstGeom>
          <a:ln w="28575">
            <a:solidFill>
              <a:srgbClr val="002060"/>
            </a:solidFill>
          </a:ln>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b="1" dirty="0" smtClean="0">
                <a:solidFill>
                  <a:schemeClr val="accent1">
                    <a:lumMod val="50000"/>
                  </a:schemeClr>
                </a:solidFill>
                <a:effectLst>
                  <a:outerShdw blurRad="38100" dist="38100" dir="2700000" algn="tl">
                    <a:srgbClr val="000000">
                      <a:alpha val="43137"/>
                    </a:srgbClr>
                  </a:outerShdw>
                </a:effectLst>
                <a:latin typeface="Garamond" panose="02020404030301010803" pitchFamily="18" charset="0"/>
              </a:rPr>
              <a:t>              </a:t>
            </a:r>
            <a:r>
              <a:rPr lang="en-US" sz="3600" dirty="0" smtClean="0">
                <a:solidFill>
                  <a:srgbClr val="00000A"/>
                </a:solidFill>
                <a:latin typeface="Garamond" panose="02020404030301010803" pitchFamily="18" charset="0"/>
                <a:ea typeface="Arial" panose="020B0604020202020204" pitchFamily="34" charset="0"/>
              </a:rPr>
              <a:t>Scientific </a:t>
            </a:r>
            <a:r>
              <a:rPr lang="en-US" sz="3600" dirty="0">
                <a:solidFill>
                  <a:srgbClr val="00000A"/>
                </a:solidFill>
                <a:latin typeface="Garamond" panose="02020404030301010803" pitchFamily="18" charset="0"/>
                <a:ea typeface="Arial" panose="020B0604020202020204" pitchFamily="34" charset="0"/>
              </a:rPr>
              <a:t>project of the National Science Foundation of the Republic of Georgia named after Shota </a:t>
            </a:r>
            <a:r>
              <a:rPr lang="en-US" sz="3600" dirty="0" err="1">
                <a:solidFill>
                  <a:srgbClr val="00000A"/>
                </a:solidFill>
                <a:latin typeface="Garamond" panose="02020404030301010803" pitchFamily="18" charset="0"/>
                <a:ea typeface="Arial" panose="020B0604020202020204" pitchFamily="34" charset="0"/>
              </a:rPr>
              <a:t>Rustaveli</a:t>
            </a:r>
            <a:r>
              <a:rPr lang="en-US" sz="3600" dirty="0">
                <a:solidFill>
                  <a:srgbClr val="00000A"/>
                </a:solidFill>
                <a:latin typeface="Garamond" panose="02020404030301010803" pitchFamily="18" charset="0"/>
                <a:ea typeface="Arial" panose="020B0604020202020204" pitchFamily="34" charset="0"/>
              </a:rPr>
              <a:t> </a:t>
            </a:r>
            <a:r>
              <a:rPr lang="en-US" sz="3600" dirty="0" smtClean="0">
                <a:solidFill>
                  <a:srgbClr val="00000A"/>
                </a:solidFill>
                <a:latin typeface="Garamond" panose="02020404030301010803" pitchFamily="18" charset="0"/>
                <a:ea typeface="Arial" panose="020B0604020202020204" pitchFamily="34" charset="0"/>
              </a:rPr>
              <a:t>"</a:t>
            </a:r>
            <a:r>
              <a:rPr lang="en-US" sz="3600" dirty="0">
                <a:latin typeface="Garamond" panose="02020404030301010803" pitchFamily="18" charset="0"/>
                <a:ea typeface="Times New Roman" panose="02020603050405020304" pitchFamily="18" charset="0"/>
                <a:cs typeface="Times New Roman" panose="02020603050405020304" pitchFamily="18" charset="0"/>
              </a:rPr>
              <a:t>AI-based multilayer 5G security assurance methodology for the needs of special groups of subscribers in </a:t>
            </a:r>
            <a:r>
              <a:rPr lang="en-US" sz="3600" dirty="0" smtClean="0">
                <a:latin typeface="Garamond" panose="02020404030301010803" pitchFamily="18" charset="0"/>
                <a:ea typeface="Times New Roman" panose="02020603050405020304" pitchFamily="18" charset="0"/>
                <a:cs typeface="Times New Roman" panose="02020603050405020304" pitchFamily="18" charset="0"/>
              </a:rPr>
              <a:t>Georgia</a:t>
            </a:r>
            <a:r>
              <a:rPr lang="en-US" sz="3600" dirty="0" smtClean="0">
                <a:solidFill>
                  <a:srgbClr val="00000A"/>
                </a:solidFill>
                <a:latin typeface="Garamond" panose="02020404030301010803" pitchFamily="18" charset="0"/>
                <a:ea typeface="Arial" panose="020B0604020202020204" pitchFamily="34" charset="0"/>
              </a:rPr>
              <a:t>", 2023-2025</a:t>
            </a:r>
            <a:endParaRPr lang="ru-RU" sz="3600" dirty="0">
              <a:latin typeface="Garamond" panose="02020404030301010803" pitchFamily="18" charset="0"/>
            </a:endParaRPr>
          </a:p>
        </p:txBody>
      </p:sp>
      <p:sp>
        <p:nvSpPr>
          <p:cNvPr id="14"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248304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latin typeface="Garamond" panose="02020404030301010803" pitchFamily="18" charset="0"/>
              </a:rPr>
              <a:t>Key 5G PPP stakeholders</a:t>
            </a:r>
            <a:endParaRPr lang="uk-UA" b="1" dirty="0">
              <a:effectLst>
                <a:outerShdw blurRad="38100" dist="38100" dir="2700000" algn="tl">
                  <a:srgbClr val="000000">
                    <a:alpha val="43137"/>
                  </a:srgbClr>
                </a:outerShdw>
              </a:effectLst>
              <a:latin typeface="Garamond" panose="02020404030301010803" pitchFamily="18" charset="0"/>
            </a:endParaRPr>
          </a:p>
        </p:txBody>
      </p:sp>
      <p:pic>
        <p:nvPicPr>
          <p:cNvPr id="8" name="Picture 2" descr="Результат пошуку зображень за запитом 5gppp projects&quot;">
            <a:extLst>
              <a:ext uri="{FF2B5EF4-FFF2-40B4-BE49-F238E27FC236}">
                <a16:creationId xmlns:a16="http://schemas.microsoft.com/office/drawing/2014/main" id="{C38584D2-527F-48C6-8706-ABF1D2CB8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587" y="1422847"/>
            <a:ext cx="7376106" cy="4547563"/>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874670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latin typeface="Garamond" panose="02020404030301010803" pitchFamily="18" charset="0"/>
              </a:rPr>
              <a:t>5G PPP PHASE 1 </a:t>
            </a:r>
            <a:r>
              <a:rPr lang="en-US" b="1" dirty="0" smtClean="0">
                <a:latin typeface="Garamond" panose="02020404030301010803" pitchFamily="18" charset="0"/>
              </a:rPr>
              <a:t>PROJECTS</a:t>
            </a:r>
            <a:endParaRPr lang="uk-UA" dirty="0">
              <a:latin typeface="Garamond" panose="02020404030301010803" pitchFamily="18" charset="0"/>
            </a:endParaRPr>
          </a:p>
        </p:txBody>
      </p:sp>
      <p:pic>
        <p:nvPicPr>
          <p:cNvPr id="8" name="Рисунок 7"/>
          <p:cNvPicPr>
            <a:picLocks noChangeAspect="1"/>
          </p:cNvPicPr>
          <p:nvPr/>
        </p:nvPicPr>
        <p:blipFill>
          <a:blip r:embed="rId2"/>
          <a:stretch>
            <a:fillRect/>
          </a:stretch>
        </p:blipFill>
        <p:spPr>
          <a:xfrm>
            <a:off x="767408" y="1556792"/>
            <a:ext cx="7605700" cy="4630600"/>
          </a:xfrm>
          <a:prstGeom prst="rect">
            <a:avLst/>
          </a:prstGeom>
        </p:spPr>
      </p:pic>
      <p:sp>
        <p:nvSpPr>
          <p:cNvPr id="9" name="Прямоугольник 8"/>
          <p:cNvSpPr/>
          <p:nvPr/>
        </p:nvSpPr>
        <p:spPr>
          <a:xfrm>
            <a:off x="991797" y="6034901"/>
            <a:ext cx="6096000" cy="276999"/>
          </a:xfrm>
          <a:prstGeom prst="rect">
            <a:avLst/>
          </a:prstGeom>
        </p:spPr>
        <p:txBody>
          <a:bodyPr>
            <a:spAutoFit/>
          </a:bodyPr>
          <a:lstStyle/>
          <a:p>
            <a:r>
              <a:rPr lang="uk-UA" sz="1200" dirty="0">
                <a:solidFill>
                  <a:schemeClr val="accent1"/>
                </a:solidFill>
                <a:hlinkClick r:id="rId3"/>
              </a:rPr>
              <a:t>https://</a:t>
            </a:r>
            <a:r>
              <a:rPr lang="uk-UA" sz="1200" dirty="0" smtClean="0">
                <a:solidFill>
                  <a:schemeClr val="accent1"/>
                </a:solidFill>
                <a:hlinkClick r:id="rId3"/>
              </a:rPr>
              <a:t>5g-ppp.eu/wp-content/uploads/2015/10/5GPPP-brochure-final-web.pdf</a:t>
            </a:r>
            <a:r>
              <a:rPr lang="en-US" sz="1200" dirty="0" smtClean="0">
                <a:solidFill>
                  <a:schemeClr val="accent1"/>
                </a:solidFill>
              </a:rPr>
              <a:t> </a:t>
            </a:r>
            <a:endParaRPr lang="uk-UA" sz="1200" dirty="0">
              <a:solidFill>
                <a:schemeClr val="accent1"/>
              </a:solidFill>
            </a:endParaRPr>
          </a:p>
        </p:txBody>
      </p:sp>
      <p:sp>
        <p:nvSpPr>
          <p:cNvPr id="10" name="Прямоугольник 9"/>
          <p:cNvSpPr/>
          <p:nvPr/>
        </p:nvSpPr>
        <p:spPr>
          <a:xfrm>
            <a:off x="8688288" y="1556792"/>
            <a:ext cx="2922520" cy="3416320"/>
          </a:xfrm>
          <a:prstGeom prst="rect">
            <a:avLst/>
          </a:prstGeom>
        </p:spPr>
        <p:txBody>
          <a:bodyPr wrap="square">
            <a:spAutoFit/>
          </a:bodyPr>
          <a:lstStyle/>
          <a:p>
            <a:pPr algn="just"/>
            <a:r>
              <a:rPr lang="en-US" dirty="0">
                <a:latin typeface="Garamond" panose="02020404030301010803" pitchFamily="18" charset="0"/>
              </a:rPr>
              <a:t>The 5G PPP </a:t>
            </a:r>
            <a:r>
              <a:rPr lang="en-US" dirty="0" smtClean="0">
                <a:latin typeface="Garamond" panose="02020404030301010803" pitchFamily="18" charset="0"/>
              </a:rPr>
              <a:t>was </a:t>
            </a:r>
            <a:r>
              <a:rPr lang="en-US" dirty="0">
                <a:latin typeface="Garamond" panose="02020404030301010803" pitchFamily="18" charset="0"/>
              </a:rPr>
              <a:t>planned to be </a:t>
            </a:r>
            <a:r>
              <a:rPr lang="en-US" dirty="0" err="1">
                <a:latin typeface="Garamond" panose="02020404030301010803" pitchFamily="18" charset="0"/>
              </a:rPr>
              <a:t>organised</a:t>
            </a:r>
            <a:r>
              <a:rPr lang="en-US" dirty="0">
                <a:latin typeface="Garamond" panose="02020404030301010803" pitchFamily="18" charset="0"/>
              </a:rPr>
              <a:t> in three or four </a:t>
            </a:r>
            <a:r>
              <a:rPr lang="en-US" dirty="0" smtClean="0">
                <a:latin typeface="Garamond" panose="02020404030301010803" pitchFamily="18" charset="0"/>
              </a:rPr>
              <a:t>phases, </a:t>
            </a:r>
            <a:r>
              <a:rPr lang="en-US" dirty="0">
                <a:latin typeface="Garamond" panose="02020404030301010803" pitchFamily="18" charset="0"/>
              </a:rPr>
              <a:t>encompassing research (current stage), </a:t>
            </a:r>
            <a:r>
              <a:rPr lang="en-US" dirty="0" err="1">
                <a:latin typeface="Garamond" panose="02020404030301010803" pitchFamily="18" charset="0"/>
              </a:rPr>
              <a:t>optimisation</a:t>
            </a:r>
            <a:r>
              <a:rPr lang="en-US" dirty="0">
                <a:latin typeface="Garamond" panose="02020404030301010803" pitchFamily="18" charset="0"/>
              </a:rPr>
              <a:t> (2016-2017) and large scale trials (2019-2020). It </a:t>
            </a:r>
            <a:r>
              <a:rPr lang="en-US" dirty="0" smtClean="0">
                <a:latin typeface="Garamond" panose="02020404030301010803" pitchFamily="18" charset="0"/>
              </a:rPr>
              <a:t>aimed </a:t>
            </a:r>
            <a:r>
              <a:rPr lang="en-US" dirty="0">
                <a:latin typeface="Garamond" panose="02020404030301010803" pitchFamily="18" charset="0"/>
              </a:rPr>
              <a:t>to deploy 5G as from 2020, which will require before 2020 to develop a series of ground-breaking technologies, global standards and to agree on relevant spectrum bands. </a:t>
            </a:r>
            <a:endParaRPr lang="uk-UA" dirty="0">
              <a:latin typeface="Garamond" panose="02020404030301010803" pitchFamily="18" charset="0"/>
            </a:endParaRPr>
          </a:p>
        </p:txBody>
      </p:sp>
      <p:sp>
        <p:nvSpPr>
          <p:cNvPr id="13"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348743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latin typeface="Garamond" panose="02020404030301010803" pitchFamily="18" charset="0"/>
              </a:rPr>
              <a:t>5G PPP PHASE </a:t>
            </a:r>
            <a:r>
              <a:rPr lang="en-US" b="1" dirty="0" smtClean="0">
                <a:latin typeface="Garamond" panose="02020404030301010803" pitchFamily="18" charset="0"/>
              </a:rPr>
              <a:t>1I PROJECTS</a:t>
            </a:r>
            <a:endParaRPr lang="uk-UA" dirty="0">
              <a:latin typeface="Garamond" panose="02020404030301010803" pitchFamily="18" charset="0"/>
            </a:endParaRPr>
          </a:p>
        </p:txBody>
      </p:sp>
      <p:sp>
        <p:nvSpPr>
          <p:cNvPr id="9" name="Прямоугольник 8"/>
          <p:cNvSpPr/>
          <p:nvPr/>
        </p:nvSpPr>
        <p:spPr>
          <a:xfrm>
            <a:off x="2063552" y="5926471"/>
            <a:ext cx="6096000" cy="276999"/>
          </a:xfrm>
          <a:prstGeom prst="rect">
            <a:avLst/>
          </a:prstGeom>
        </p:spPr>
        <p:txBody>
          <a:bodyPr>
            <a:spAutoFit/>
          </a:bodyPr>
          <a:lstStyle/>
          <a:p>
            <a:r>
              <a:rPr lang="en-US" sz="1200" dirty="0">
                <a:solidFill>
                  <a:schemeClr val="accent1"/>
                </a:solidFill>
                <a:hlinkClick r:id="rId2"/>
              </a:rPr>
              <a:t>https://</a:t>
            </a:r>
            <a:r>
              <a:rPr lang="en-US" sz="1200" dirty="0" smtClean="0">
                <a:solidFill>
                  <a:schemeClr val="accent1"/>
                </a:solidFill>
                <a:hlinkClick r:id="rId2"/>
              </a:rPr>
              <a:t>5g-ppp.eu/wp-content/uploads/2017/11/5GPPP-brochure-phase2-final-web.pdf</a:t>
            </a:r>
            <a:r>
              <a:rPr lang="en-US" sz="1200" dirty="0" smtClean="0">
                <a:solidFill>
                  <a:schemeClr val="accent1"/>
                </a:solidFill>
              </a:rPr>
              <a:t> </a:t>
            </a:r>
            <a:endParaRPr lang="uk-UA" sz="1200" dirty="0">
              <a:solidFill>
                <a:schemeClr val="accent1"/>
              </a:solidFill>
            </a:endParaRPr>
          </a:p>
        </p:txBody>
      </p:sp>
      <p:sp>
        <p:nvSpPr>
          <p:cNvPr id="10" name="Прямоугольник 9"/>
          <p:cNvSpPr/>
          <p:nvPr/>
        </p:nvSpPr>
        <p:spPr>
          <a:xfrm>
            <a:off x="8688288" y="1556792"/>
            <a:ext cx="2922520" cy="3693319"/>
          </a:xfrm>
          <a:prstGeom prst="rect">
            <a:avLst/>
          </a:prstGeom>
        </p:spPr>
        <p:txBody>
          <a:bodyPr wrap="square">
            <a:spAutoFit/>
          </a:bodyPr>
          <a:lstStyle/>
          <a:p>
            <a:pPr algn="just"/>
            <a:r>
              <a:rPr lang="en-US" dirty="0">
                <a:latin typeface="Garamond" panose="02020404030301010803" pitchFamily="18" charset="0"/>
              </a:rPr>
              <a:t>A key part of the 5G PPP working structure is a set of cross projects and cross </a:t>
            </a:r>
            <a:r>
              <a:rPr lang="en-US" dirty="0" smtClean="0">
                <a:latin typeface="Garamond" panose="02020404030301010803" pitchFamily="18" charset="0"/>
              </a:rPr>
              <a:t>initiative </a:t>
            </a:r>
            <a:r>
              <a:rPr lang="en-US" dirty="0">
                <a:latin typeface="Garamond" panose="02020404030301010803" pitchFamily="18" charset="0"/>
              </a:rPr>
              <a:t>working groups. The working groups are the means to establish and publish program level opinions and </a:t>
            </a:r>
            <a:r>
              <a:rPr lang="en-US" dirty="0" smtClean="0">
                <a:latin typeface="Garamond" panose="02020404030301010803" pitchFamily="18" charset="0"/>
              </a:rPr>
              <a:t>positions </a:t>
            </a:r>
            <a:r>
              <a:rPr lang="en-US" dirty="0">
                <a:latin typeface="Garamond" panose="02020404030301010803" pitchFamily="18" charset="0"/>
              </a:rPr>
              <a:t>on issues that impact all of the projects and/or may be the basis for liaison or </a:t>
            </a:r>
            <a:r>
              <a:rPr lang="en-US" dirty="0" smtClean="0">
                <a:latin typeface="Garamond" panose="02020404030301010803" pitchFamily="18" charset="0"/>
              </a:rPr>
              <a:t>interaction </a:t>
            </a:r>
            <a:r>
              <a:rPr lang="en-US" dirty="0">
                <a:latin typeface="Garamond" panose="02020404030301010803" pitchFamily="18" charset="0"/>
              </a:rPr>
              <a:t>with external bodies such as other Global regions or standards bodies. </a:t>
            </a:r>
            <a:endParaRPr lang="uk-UA" dirty="0">
              <a:latin typeface="Garamond" panose="02020404030301010803" pitchFamily="18" charset="0"/>
            </a:endParaRPr>
          </a:p>
        </p:txBody>
      </p:sp>
      <p:pic>
        <p:nvPicPr>
          <p:cNvPr id="3" name="Рисунок 2"/>
          <p:cNvPicPr>
            <a:picLocks noChangeAspect="1"/>
          </p:cNvPicPr>
          <p:nvPr/>
        </p:nvPicPr>
        <p:blipFill>
          <a:blip r:embed="rId3"/>
          <a:stretch>
            <a:fillRect/>
          </a:stretch>
        </p:blipFill>
        <p:spPr>
          <a:xfrm>
            <a:off x="839416" y="1556792"/>
            <a:ext cx="7893499" cy="4179840"/>
          </a:xfrm>
          <a:prstGeom prst="rect">
            <a:avLst/>
          </a:prstGeom>
        </p:spPr>
      </p:pic>
      <p:sp>
        <p:nvSpPr>
          <p:cNvPr id="13"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3332944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latin typeface="Garamond" panose="02020404030301010803" pitchFamily="18" charset="0"/>
              </a:rPr>
              <a:t>5G PPP PHASE I</a:t>
            </a:r>
            <a:r>
              <a:rPr lang="en-US" b="1" dirty="0" smtClean="0">
                <a:latin typeface="Garamond" panose="02020404030301010803" pitchFamily="18" charset="0"/>
              </a:rPr>
              <a:t>II PROJECTS</a:t>
            </a:r>
            <a:endParaRPr lang="uk-UA" dirty="0">
              <a:latin typeface="Garamond" panose="02020404030301010803" pitchFamily="18" charset="0"/>
            </a:endParaRPr>
          </a:p>
        </p:txBody>
      </p:sp>
      <p:sp>
        <p:nvSpPr>
          <p:cNvPr id="9" name="Прямоугольник 8"/>
          <p:cNvSpPr/>
          <p:nvPr/>
        </p:nvSpPr>
        <p:spPr>
          <a:xfrm>
            <a:off x="2549269" y="4973112"/>
            <a:ext cx="6096000" cy="276999"/>
          </a:xfrm>
          <a:prstGeom prst="rect">
            <a:avLst/>
          </a:prstGeom>
        </p:spPr>
        <p:txBody>
          <a:bodyPr>
            <a:spAutoFit/>
          </a:bodyPr>
          <a:lstStyle/>
          <a:p>
            <a:r>
              <a:rPr lang="uk-UA" sz="1200" dirty="0">
                <a:solidFill>
                  <a:schemeClr val="accent1"/>
                </a:solidFill>
                <a:hlinkClick r:id="rId2"/>
              </a:rPr>
              <a:t>https://</a:t>
            </a:r>
            <a:r>
              <a:rPr lang="uk-UA" sz="1200" dirty="0" smtClean="0">
                <a:solidFill>
                  <a:schemeClr val="accent1"/>
                </a:solidFill>
                <a:hlinkClick r:id="rId2"/>
              </a:rPr>
              <a:t>5g-ppp.eu/wp-content/uploads/2015/10/5GPPP-brochure-final-web.pdf</a:t>
            </a:r>
            <a:r>
              <a:rPr lang="en-US" sz="1200" dirty="0" smtClean="0">
                <a:solidFill>
                  <a:schemeClr val="accent1"/>
                </a:solidFill>
              </a:rPr>
              <a:t>  </a:t>
            </a:r>
            <a:endParaRPr lang="uk-UA" sz="1200" dirty="0">
              <a:solidFill>
                <a:schemeClr val="accent1"/>
              </a:solidFill>
            </a:endParaRPr>
          </a:p>
        </p:txBody>
      </p:sp>
      <p:sp>
        <p:nvSpPr>
          <p:cNvPr id="10" name="Прямоугольник 9"/>
          <p:cNvSpPr/>
          <p:nvPr/>
        </p:nvSpPr>
        <p:spPr>
          <a:xfrm>
            <a:off x="8688288" y="1556792"/>
            <a:ext cx="2922520" cy="3416320"/>
          </a:xfrm>
          <a:prstGeom prst="rect">
            <a:avLst/>
          </a:prstGeom>
        </p:spPr>
        <p:txBody>
          <a:bodyPr wrap="square">
            <a:spAutoFit/>
          </a:bodyPr>
          <a:lstStyle/>
          <a:p>
            <a:pPr algn="just" fontAlgn="base"/>
            <a:r>
              <a:rPr lang="en-US" dirty="0">
                <a:latin typeface="Garamond" panose="02020404030301010803" pitchFamily="18" charset="0"/>
              </a:rPr>
              <a:t>8 Projects have been retained from the 32 proposals received by the EC in response to the 5G-PPP ICT-19-2019 call.</a:t>
            </a:r>
          </a:p>
          <a:p>
            <a:pPr algn="just" fontAlgn="base"/>
            <a:r>
              <a:rPr lang="en-US" dirty="0">
                <a:latin typeface="Garamond" panose="02020404030301010803" pitchFamily="18" charset="0"/>
              </a:rPr>
              <a:t>These eight projects will start in June 2019 and run for about three years to get the European 5G Vision of “5G empowering vertical industries” closer to deployment.</a:t>
            </a:r>
          </a:p>
        </p:txBody>
      </p:sp>
      <p:pic>
        <p:nvPicPr>
          <p:cNvPr id="3" name="Рисунок 2"/>
          <p:cNvPicPr>
            <a:picLocks noChangeAspect="1"/>
          </p:cNvPicPr>
          <p:nvPr/>
        </p:nvPicPr>
        <p:blipFill>
          <a:blip r:embed="rId3"/>
          <a:stretch>
            <a:fillRect/>
          </a:stretch>
        </p:blipFill>
        <p:spPr>
          <a:xfrm>
            <a:off x="815075" y="1895869"/>
            <a:ext cx="7848872" cy="3015163"/>
          </a:xfrm>
          <a:prstGeom prst="rect">
            <a:avLst/>
          </a:prstGeom>
        </p:spPr>
      </p:pic>
      <p:sp>
        <p:nvSpPr>
          <p:cNvPr id="13"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309857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latin typeface="Garamond" panose="02020404030301010803" pitchFamily="18" charset="0"/>
              </a:rPr>
              <a:t>Roadmap – my experience </a:t>
            </a:r>
            <a:endParaRPr lang="uk-UA" b="1" dirty="0">
              <a:latin typeface="Garamond" panose="02020404030301010803" pitchFamily="18" charset="0"/>
            </a:endParaRPr>
          </a:p>
        </p:txBody>
      </p:sp>
      <p:sp>
        <p:nvSpPr>
          <p:cNvPr id="5" name="Дата 4"/>
          <p:cNvSpPr>
            <a:spLocks noGrp="1"/>
          </p:cNvSpPr>
          <p:nvPr>
            <p:ph type="dt" sz="half" idx="10"/>
          </p:nvPr>
        </p:nvSpPr>
        <p:spPr>
          <a:xfrm>
            <a:off x="130902" y="4869160"/>
            <a:ext cx="900582" cy="365125"/>
          </a:xfrm>
        </p:spPr>
        <p:txBody>
          <a:bodyPr/>
          <a:lstStyle/>
          <a:p>
            <a:pPr>
              <a:defRPr/>
            </a:pPr>
            <a:r>
              <a:rPr lang="en-US" sz="1400" dirty="0" smtClean="0"/>
              <a:t>July 2017</a:t>
            </a:r>
            <a:endParaRPr lang="es-ES" sz="1400" dirty="0"/>
          </a:p>
        </p:txBody>
      </p:sp>
      <p:pic>
        <p:nvPicPr>
          <p:cNvPr id="2050" name="Picture 2" descr="5GXcast (@5Gxcast)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3" y="191683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5G-TOURS ‹ 5G-P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828" y="2060848"/>
            <a:ext cx="2247900" cy="21621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5GASP ‹ 5G-P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2303" y="2969344"/>
            <a:ext cx="3112765" cy="819696"/>
          </a:xfrm>
          <a:prstGeom prst="rect">
            <a:avLst/>
          </a:prstGeom>
          <a:noFill/>
          <a:extLst>
            <a:ext uri="{909E8E84-426E-40DD-AFC4-6F175D3DCCD1}">
              <a14:hiddenFill xmlns:a14="http://schemas.microsoft.com/office/drawing/2010/main">
                <a:solidFill>
                  <a:srgbClr val="FFFFFF"/>
                </a:solidFill>
              </a14:hiddenFill>
            </a:ext>
          </a:extLst>
        </p:spPr>
      </p:pic>
      <p:sp>
        <p:nvSpPr>
          <p:cNvPr id="11" name="Стрелка вправо 10"/>
          <p:cNvSpPr/>
          <p:nvPr/>
        </p:nvSpPr>
        <p:spPr bwMode="auto">
          <a:xfrm>
            <a:off x="3737675" y="3112525"/>
            <a:ext cx="1077732" cy="404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право 11"/>
          <p:cNvSpPr/>
          <p:nvPr/>
        </p:nvSpPr>
        <p:spPr bwMode="auto">
          <a:xfrm>
            <a:off x="7508936" y="3181084"/>
            <a:ext cx="1077732" cy="404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Дата 4"/>
          <p:cNvSpPr txBox="1">
            <a:spLocks/>
          </p:cNvSpPr>
          <p:nvPr/>
        </p:nvSpPr>
        <p:spPr bwMode="auto">
          <a:xfrm>
            <a:off x="2988402" y="4807091"/>
            <a:ext cx="900582" cy="365125"/>
          </a:xfrm>
          <a:prstGeom prst="rect">
            <a:avLst/>
          </a:prstGeom>
        </p:spPr>
        <p:txBody>
          <a:bodyPr vert="horz" lIns="91440" tIns="45720" rIns="91440" bIns="45720" rtlCol="0" anchor="ctr"/>
          <a:lstStyle>
            <a:defPPr>
              <a:defRPr/>
            </a:defPPr>
            <a:lvl1pPr marL="0" algn="r" defTabSz="457200">
              <a:defRPr sz="900">
                <a:solidFill>
                  <a:schemeClr val="accent2"/>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en-US" sz="1400" dirty="0" smtClean="0"/>
              <a:t>June 2019</a:t>
            </a:r>
            <a:endParaRPr lang="es-ES" sz="1400" dirty="0"/>
          </a:p>
        </p:txBody>
      </p:sp>
      <p:sp>
        <p:nvSpPr>
          <p:cNvPr id="14" name="Дата 4"/>
          <p:cNvSpPr txBox="1">
            <a:spLocks/>
          </p:cNvSpPr>
          <p:nvPr/>
        </p:nvSpPr>
        <p:spPr bwMode="auto">
          <a:xfrm>
            <a:off x="4595537" y="4807091"/>
            <a:ext cx="900582" cy="365125"/>
          </a:xfrm>
          <a:prstGeom prst="rect">
            <a:avLst/>
          </a:prstGeom>
        </p:spPr>
        <p:txBody>
          <a:bodyPr vert="horz" lIns="91440" tIns="45720" rIns="91440" bIns="45720" rtlCol="0" anchor="ctr"/>
          <a:lstStyle>
            <a:defPPr>
              <a:defRPr/>
            </a:defPPr>
            <a:lvl1pPr marL="0" algn="r" defTabSz="457200">
              <a:defRPr sz="900">
                <a:solidFill>
                  <a:schemeClr val="accent2"/>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en-US" sz="1400" dirty="0" smtClean="0"/>
              <a:t>July 2019</a:t>
            </a:r>
            <a:endParaRPr lang="es-ES" sz="1400" dirty="0"/>
          </a:p>
        </p:txBody>
      </p:sp>
      <p:sp>
        <p:nvSpPr>
          <p:cNvPr id="15" name="Дата 4"/>
          <p:cNvSpPr txBox="1">
            <a:spLocks/>
          </p:cNvSpPr>
          <p:nvPr/>
        </p:nvSpPr>
        <p:spPr bwMode="auto">
          <a:xfrm>
            <a:off x="6843437" y="4813816"/>
            <a:ext cx="900582" cy="365125"/>
          </a:xfrm>
          <a:prstGeom prst="rect">
            <a:avLst/>
          </a:prstGeom>
        </p:spPr>
        <p:txBody>
          <a:bodyPr vert="horz" lIns="91440" tIns="45720" rIns="91440" bIns="45720" rtlCol="0" anchor="ctr"/>
          <a:lstStyle>
            <a:defPPr>
              <a:defRPr/>
            </a:defPPr>
            <a:lvl1pPr marL="0" algn="r" defTabSz="457200">
              <a:defRPr sz="900">
                <a:solidFill>
                  <a:schemeClr val="accent2"/>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en-US" sz="1400" dirty="0" smtClean="0"/>
              <a:t>June 2022</a:t>
            </a:r>
            <a:endParaRPr lang="es-ES" sz="1400" dirty="0"/>
          </a:p>
        </p:txBody>
      </p:sp>
      <p:sp>
        <p:nvSpPr>
          <p:cNvPr id="16" name="Дата 4"/>
          <p:cNvSpPr txBox="1">
            <a:spLocks/>
          </p:cNvSpPr>
          <p:nvPr/>
        </p:nvSpPr>
        <p:spPr bwMode="auto">
          <a:xfrm>
            <a:off x="8483634" y="4807090"/>
            <a:ext cx="1140758" cy="365125"/>
          </a:xfrm>
          <a:prstGeom prst="rect">
            <a:avLst/>
          </a:prstGeom>
        </p:spPr>
        <p:txBody>
          <a:bodyPr vert="horz" lIns="91440" tIns="45720" rIns="91440" bIns="45720" rtlCol="0" anchor="ctr"/>
          <a:lstStyle>
            <a:defPPr>
              <a:defRPr/>
            </a:defPPr>
            <a:lvl1pPr marL="0" algn="r" defTabSz="457200">
              <a:defRPr sz="900">
                <a:solidFill>
                  <a:schemeClr val="accent2"/>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en-US" sz="1400" dirty="0" smtClean="0"/>
              <a:t>January 2021</a:t>
            </a:r>
            <a:endParaRPr lang="es-ES" sz="1400" dirty="0"/>
          </a:p>
        </p:txBody>
      </p:sp>
      <p:sp>
        <p:nvSpPr>
          <p:cNvPr id="17" name="Дата 4"/>
          <p:cNvSpPr txBox="1">
            <a:spLocks/>
          </p:cNvSpPr>
          <p:nvPr/>
        </p:nvSpPr>
        <p:spPr bwMode="auto">
          <a:xfrm>
            <a:off x="10558298" y="4837954"/>
            <a:ext cx="1423677" cy="365125"/>
          </a:xfrm>
          <a:prstGeom prst="rect">
            <a:avLst/>
          </a:prstGeom>
        </p:spPr>
        <p:txBody>
          <a:bodyPr vert="horz" lIns="91440" tIns="45720" rIns="91440" bIns="45720" rtlCol="0" anchor="ctr"/>
          <a:lstStyle>
            <a:defPPr>
              <a:defRPr/>
            </a:defPPr>
            <a:lvl1pPr marL="0" algn="r" defTabSz="457200">
              <a:defRPr sz="900">
                <a:solidFill>
                  <a:schemeClr val="accent2"/>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en-US" sz="1400" dirty="0" smtClean="0"/>
              <a:t>December 2023</a:t>
            </a:r>
            <a:endParaRPr lang="es-ES" sz="1400" dirty="0"/>
          </a:p>
        </p:txBody>
      </p:sp>
      <p:sp>
        <p:nvSpPr>
          <p:cNvPr id="20"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spTree>
    <p:extLst>
      <p:ext uri="{BB962C8B-B14F-4D97-AF65-F5344CB8AC3E}">
        <p14:creationId xmlns:p14="http://schemas.microsoft.com/office/powerpoint/2010/main" val="136572786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1344</Words>
  <Application>Microsoft Office PowerPoint</Application>
  <PresentationFormat>Широкоэкранный</PresentationFormat>
  <Paragraphs>98</Paragraphs>
  <Slides>25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25</vt:i4>
      </vt:variant>
    </vt:vector>
  </HeadingPairs>
  <TitlesOfParts>
    <vt:vector size="33" baseType="lpstr">
      <vt:lpstr>Arial</vt:lpstr>
      <vt:lpstr>Calibri</vt:lpstr>
      <vt:lpstr>Calibri Light</vt:lpstr>
      <vt:lpstr>Garamond</vt:lpstr>
      <vt:lpstr>Georgia</vt:lpstr>
      <vt:lpstr>Times New Roman</vt:lpstr>
      <vt:lpstr>Wingdings</vt:lpstr>
      <vt:lpstr>Тема Office</vt:lpstr>
      <vt:lpstr>Research projects overview</vt:lpstr>
      <vt:lpstr>My introduction</vt:lpstr>
      <vt:lpstr>Domestic Ukrainian projects</vt:lpstr>
      <vt:lpstr>International projects</vt:lpstr>
      <vt:lpstr>Key 5G PPP stakeholders</vt:lpstr>
      <vt:lpstr>5G PPP PHASE 1 PROJECTS</vt:lpstr>
      <vt:lpstr>5G PPP PHASE 1I PROJECTS</vt:lpstr>
      <vt:lpstr>5G PPP PHASE III PROJECTS</vt:lpstr>
      <vt:lpstr>Roadmap – my experience </vt:lpstr>
      <vt:lpstr>5G-Xcast description</vt:lpstr>
      <vt:lpstr>5G-Xcast architecture</vt:lpstr>
      <vt:lpstr>5G-Xcast architecture</vt:lpstr>
      <vt:lpstr>5G-TOURS</vt:lpstr>
      <vt:lpstr>5G-TOURS – links with the other projects</vt:lpstr>
      <vt:lpstr>5GASP project</vt:lpstr>
      <vt:lpstr>Презентация PowerPoint</vt:lpstr>
      <vt:lpstr>5GASP NetAppStore and NetAppCommunity as innovation enablers</vt:lpstr>
      <vt:lpstr>5GASP approach on DevOps experimentation and certification readiness Lifecyle</vt:lpstr>
      <vt:lpstr>5GASP NetApps and Orchestrated Use Cases</vt:lpstr>
      <vt:lpstr>Ljubljana Site</vt:lpstr>
      <vt:lpstr>5GASP project structure</vt:lpstr>
      <vt:lpstr>Презентация PowerPoint</vt:lpstr>
      <vt:lpstr>Road towards 6G…</vt:lpstr>
      <vt:lpstr>Possible lectures for the next two days</vt:lpstr>
      <vt:lpstr>CONTACTS</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projects overview</dc:title>
  <dc:creator>Admin_01</dc:creator>
  <cp:lastModifiedBy>Admin_01</cp:lastModifiedBy>
  <cp:revision>11</cp:revision>
  <dcterms:created xsi:type="dcterms:W3CDTF">2023-10-20T06:18:16Z</dcterms:created>
  <dcterms:modified xsi:type="dcterms:W3CDTF">2023-10-25T08:03:52Z</dcterms:modified>
</cp:coreProperties>
</file>