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7" r:id="rId2"/>
    <p:sldId id="294" r:id="rId3"/>
    <p:sldId id="295" r:id="rId4"/>
    <p:sldId id="296" r:id="rId5"/>
    <p:sldId id="297" r:id="rId6"/>
    <p:sldId id="298" r:id="rId7"/>
    <p:sldId id="301" r:id="rId8"/>
    <p:sldId id="302" r:id="rId9"/>
    <p:sldId id="303" r:id="rId10"/>
    <p:sldId id="304" r:id="rId11"/>
    <p:sldId id="305" r:id="rId12"/>
    <p:sldId id="306" r:id="rId13"/>
    <p:sldId id="307" r:id="rId14"/>
    <p:sldId id="308" r:id="rId15"/>
    <p:sldId id="309" r:id="rId16"/>
    <p:sldId id="310" r:id="rId17"/>
    <p:sldId id="311" r:id="rId18"/>
    <p:sldId id="312" r:id="rId19"/>
    <p:sldId id="313" r:id="rId20"/>
    <p:sldId id="314" r:id="rId21"/>
    <p:sldId id="315" r:id="rId22"/>
    <p:sldId id="316" r:id="rId23"/>
    <p:sldId id="317" r:id="rId24"/>
    <p:sldId id="319" r:id="rId25"/>
    <p:sldId id="320" r:id="rId26"/>
    <p:sldId id="321" r:id="rId27"/>
    <p:sldId id="322" r:id="rId28"/>
    <p:sldId id="323" r:id="rId29"/>
    <p:sldId id="325" r:id="rId30"/>
    <p:sldId id="326" r:id="rId31"/>
    <p:sldId id="327" r:id="rId32"/>
    <p:sldId id="328" r:id="rId33"/>
    <p:sldId id="329" r:id="rId34"/>
    <p:sldId id="330" r:id="rId35"/>
    <p:sldId id="331" r:id="rId36"/>
    <p:sldId id="332" r:id="rId37"/>
    <p:sldId id="257" r:id="rId38"/>
    <p:sldId id="258" r:id="rId39"/>
    <p:sldId id="340" r:id="rId40"/>
    <p:sldId id="341" r:id="rId41"/>
    <p:sldId id="345" r:id="rId42"/>
    <p:sldId id="324" r:id="rId43"/>
    <p:sldId id="346" r:id="rId44"/>
    <p:sldId id="343" r:id="rId45"/>
    <p:sldId id="347" r:id="rId46"/>
    <p:sldId id="348" r:id="rId47"/>
    <p:sldId id="342" r:id="rId48"/>
    <p:sldId id="349" r:id="rId49"/>
    <p:sldId id="350" r:id="rId50"/>
    <p:sldId id="344" r:id="rId51"/>
    <p:sldId id="351" r:id="rId52"/>
    <p:sldId id="352" r:id="rId53"/>
    <p:sldId id="276" r:id="rId54"/>
    <p:sldId id="277" r:id="rId55"/>
    <p:sldId id="278" r:id="rId56"/>
    <p:sldId id="279" r:id="rId57"/>
    <p:sldId id="333" r:id="rId58"/>
    <p:sldId id="334" r:id="rId59"/>
    <p:sldId id="280" r:id="rId60"/>
    <p:sldId id="335" r:id="rId61"/>
    <p:sldId id="336" r:id="rId62"/>
    <p:sldId id="337" r:id="rId63"/>
    <p:sldId id="281" r:id="rId64"/>
    <p:sldId id="282" r:id="rId65"/>
    <p:sldId id="283" r:id="rId66"/>
    <p:sldId id="284" r:id="rId67"/>
    <p:sldId id="285" r:id="rId68"/>
    <p:sldId id="339" r:id="rId69"/>
    <p:sldId id="355" r:id="rId70"/>
    <p:sldId id="356" r:id="rId71"/>
    <p:sldId id="354" r:id="rId72"/>
    <p:sldId id="353" r:id="rId73"/>
    <p:sldId id="338" r:id="rId74"/>
    <p:sldId id="286" r:id="rId75"/>
    <p:sldId id="287" r:id="rId76"/>
    <p:sldId id="288" r:id="rId77"/>
    <p:sldId id="289" r:id="rId78"/>
    <p:sldId id="290" r:id="rId79"/>
    <p:sldId id="291" r:id="rId8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1301" y="40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image" Target="../media/image7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E884896-056D-4171-8A19-D11EF1CE5C6E}" type="datetimeFigureOut">
              <a:rPr lang="ru-RU" smtClean="0"/>
              <a:t>25.10.2023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7478484-BF4B-4F6F-A39C-EF689221CCBD}" type="slidenum">
              <a:rPr lang="ru-RU" smtClean="0"/>
              <a:t>‹#›</a:t>
            </a:fld>
            <a:endParaRPr lang="ru-RU"/>
          </a:p>
        </p:txBody>
      </p:sp>
    </p:spTree>
    <p:extLst>
      <p:ext uri="{BB962C8B-B14F-4D97-AF65-F5344CB8AC3E}">
        <p14:creationId xmlns:p14="http://schemas.microsoft.com/office/powerpoint/2010/main" val="3453736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E884896-056D-4171-8A19-D11EF1CE5C6E}" type="datetimeFigureOut">
              <a:rPr lang="ru-RU" smtClean="0"/>
              <a:t>25.10.2023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7478484-BF4B-4F6F-A39C-EF689221CCBD}" type="slidenum">
              <a:rPr lang="ru-RU" smtClean="0"/>
              <a:t>‹#›</a:t>
            </a:fld>
            <a:endParaRPr lang="ru-RU"/>
          </a:p>
        </p:txBody>
      </p:sp>
    </p:spTree>
    <p:extLst>
      <p:ext uri="{BB962C8B-B14F-4D97-AF65-F5344CB8AC3E}">
        <p14:creationId xmlns:p14="http://schemas.microsoft.com/office/powerpoint/2010/main" val="2536913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E884896-056D-4171-8A19-D11EF1CE5C6E}" type="datetimeFigureOut">
              <a:rPr lang="ru-RU" smtClean="0"/>
              <a:t>25.10.2023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7478484-BF4B-4F6F-A39C-EF689221CCBD}" type="slidenum">
              <a:rPr lang="ru-RU" smtClean="0"/>
              <a:t>‹#›</a:t>
            </a:fld>
            <a:endParaRPr lang="ru-RU"/>
          </a:p>
        </p:txBody>
      </p:sp>
    </p:spTree>
    <p:extLst>
      <p:ext uri="{BB962C8B-B14F-4D97-AF65-F5344CB8AC3E}">
        <p14:creationId xmlns:p14="http://schemas.microsoft.com/office/powerpoint/2010/main" val="1607023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E884896-056D-4171-8A19-D11EF1CE5C6E}" type="datetimeFigureOut">
              <a:rPr lang="ru-RU" smtClean="0"/>
              <a:t>25.10.2023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7478484-BF4B-4F6F-A39C-EF689221CCBD}" type="slidenum">
              <a:rPr lang="ru-RU" smtClean="0"/>
              <a:t>‹#›</a:t>
            </a:fld>
            <a:endParaRPr lang="ru-RU"/>
          </a:p>
        </p:txBody>
      </p:sp>
    </p:spTree>
    <p:extLst>
      <p:ext uri="{BB962C8B-B14F-4D97-AF65-F5344CB8AC3E}">
        <p14:creationId xmlns:p14="http://schemas.microsoft.com/office/powerpoint/2010/main" val="330937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E884896-056D-4171-8A19-D11EF1CE5C6E}" type="datetimeFigureOut">
              <a:rPr lang="ru-RU" smtClean="0"/>
              <a:t>25.10.2023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7478484-BF4B-4F6F-A39C-EF689221CCBD}" type="slidenum">
              <a:rPr lang="ru-RU" smtClean="0"/>
              <a:t>‹#›</a:t>
            </a:fld>
            <a:endParaRPr lang="ru-RU"/>
          </a:p>
        </p:txBody>
      </p:sp>
    </p:spTree>
    <p:extLst>
      <p:ext uri="{BB962C8B-B14F-4D97-AF65-F5344CB8AC3E}">
        <p14:creationId xmlns:p14="http://schemas.microsoft.com/office/powerpoint/2010/main" val="1959388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E884896-056D-4171-8A19-D11EF1CE5C6E}" type="datetimeFigureOut">
              <a:rPr lang="ru-RU" smtClean="0"/>
              <a:t>25.10.2023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7478484-BF4B-4F6F-A39C-EF689221CCBD}" type="slidenum">
              <a:rPr lang="ru-RU" smtClean="0"/>
              <a:t>‹#›</a:t>
            </a:fld>
            <a:endParaRPr lang="ru-RU"/>
          </a:p>
        </p:txBody>
      </p:sp>
    </p:spTree>
    <p:extLst>
      <p:ext uri="{BB962C8B-B14F-4D97-AF65-F5344CB8AC3E}">
        <p14:creationId xmlns:p14="http://schemas.microsoft.com/office/powerpoint/2010/main" val="2540374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E884896-056D-4171-8A19-D11EF1CE5C6E}" type="datetimeFigureOut">
              <a:rPr lang="ru-RU" smtClean="0"/>
              <a:t>25.10.2023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7478484-BF4B-4F6F-A39C-EF689221CCBD}" type="slidenum">
              <a:rPr lang="ru-RU" smtClean="0"/>
              <a:t>‹#›</a:t>
            </a:fld>
            <a:endParaRPr lang="ru-RU"/>
          </a:p>
        </p:txBody>
      </p:sp>
    </p:spTree>
    <p:extLst>
      <p:ext uri="{BB962C8B-B14F-4D97-AF65-F5344CB8AC3E}">
        <p14:creationId xmlns:p14="http://schemas.microsoft.com/office/powerpoint/2010/main" val="4272455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E884896-056D-4171-8A19-D11EF1CE5C6E}" type="datetimeFigureOut">
              <a:rPr lang="ru-RU" smtClean="0"/>
              <a:t>25.10.2023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7478484-BF4B-4F6F-A39C-EF689221CCBD}" type="slidenum">
              <a:rPr lang="ru-RU" smtClean="0"/>
              <a:t>‹#›</a:t>
            </a:fld>
            <a:endParaRPr lang="ru-RU"/>
          </a:p>
        </p:txBody>
      </p:sp>
    </p:spTree>
    <p:extLst>
      <p:ext uri="{BB962C8B-B14F-4D97-AF65-F5344CB8AC3E}">
        <p14:creationId xmlns:p14="http://schemas.microsoft.com/office/powerpoint/2010/main" val="1963010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E884896-056D-4171-8A19-D11EF1CE5C6E}" type="datetimeFigureOut">
              <a:rPr lang="ru-RU" smtClean="0"/>
              <a:t>25.10.2023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7478484-BF4B-4F6F-A39C-EF689221CCBD}" type="slidenum">
              <a:rPr lang="ru-RU" smtClean="0"/>
              <a:t>‹#›</a:t>
            </a:fld>
            <a:endParaRPr lang="ru-RU"/>
          </a:p>
        </p:txBody>
      </p:sp>
    </p:spTree>
    <p:extLst>
      <p:ext uri="{BB962C8B-B14F-4D97-AF65-F5344CB8AC3E}">
        <p14:creationId xmlns:p14="http://schemas.microsoft.com/office/powerpoint/2010/main" val="4164400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E884896-056D-4171-8A19-D11EF1CE5C6E}" type="datetimeFigureOut">
              <a:rPr lang="ru-RU" smtClean="0"/>
              <a:t>25.10.2023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7478484-BF4B-4F6F-A39C-EF689221CCBD}" type="slidenum">
              <a:rPr lang="ru-RU" smtClean="0"/>
              <a:t>‹#›</a:t>
            </a:fld>
            <a:endParaRPr lang="ru-RU"/>
          </a:p>
        </p:txBody>
      </p:sp>
    </p:spTree>
    <p:extLst>
      <p:ext uri="{BB962C8B-B14F-4D97-AF65-F5344CB8AC3E}">
        <p14:creationId xmlns:p14="http://schemas.microsoft.com/office/powerpoint/2010/main" val="2567770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E884896-056D-4171-8A19-D11EF1CE5C6E}" type="datetimeFigureOut">
              <a:rPr lang="ru-RU" smtClean="0"/>
              <a:t>25.10.2023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7478484-BF4B-4F6F-A39C-EF689221CCBD}" type="slidenum">
              <a:rPr lang="ru-RU" smtClean="0"/>
              <a:t>‹#›</a:t>
            </a:fld>
            <a:endParaRPr lang="ru-RU"/>
          </a:p>
        </p:txBody>
      </p:sp>
    </p:spTree>
    <p:extLst>
      <p:ext uri="{BB962C8B-B14F-4D97-AF65-F5344CB8AC3E}">
        <p14:creationId xmlns:p14="http://schemas.microsoft.com/office/powerpoint/2010/main" val="4077555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84896-056D-4171-8A19-D11EF1CE5C6E}" type="datetimeFigureOut">
              <a:rPr lang="ru-RU" smtClean="0"/>
              <a:t>25.10.2023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78484-BF4B-4F6F-A39C-EF689221CCBD}" type="slidenum">
              <a:rPr lang="ru-RU" smtClean="0"/>
              <a:t>‹#›</a:t>
            </a:fld>
            <a:endParaRPr lang="ru-RU"/>
          </a:p>
        </p:txBody>
      </p:sp>
    </p:spTree>
    <p:extLst>
      <p:ext uri="{BB962C8B-B14F-4D97-AF65-F5344CB8AC3E}">
        <p14:creationId xmlns:p14="http://schemas.microsoft.com/office/powerpoint/2010/main" val="1316285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hyperlink" Target="http://wiki.kspu.kr.ua/index.php/%D0%A4%D0%B0%D0%B9%D0%BB:3g_umts.gif" TargetMode="External"/><Relationship Id="rId1" Type="http://schemas.openxmlformats.org/officeDocument/2006/relationships/slideLayout" Target="../slideLayouts/slideLayout5.xml"/><Relationship Id="rId6" Type="http://schemas.openxmlformats.org/officeDocument/2006/relationships/hyperlink" Target="http://wiki.kspu.kr.ua/index.php/%D0%A4%D0%B0%D0%B9%D0%BB:3g-22.gif" TargetMode="External"/><Relationship Id="rId5" Type="http://schemas.openxmlformats.org/officeDocument/2006/relationships/image" Target="../media/image26.png"/><Relationship Id="rId4" Type="http://schemas.openxmlformats.org/officeDocument/2006/relationships/hyperlink" Target="http://wiki.kspu.kr.ua/index.php/%D0%A4%D0%B0%D0%B9%D0%BB:3g-21.gi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iki.kspu.kr.ua/index.php/%D0%A4%D0%B0%D0%B9%D0%BB:1193092658_3g-road_mobilers.ru_2.gif"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ideo" Target="file:///C:\Users\home\Desktop\&#1041;&#1091;&#1076;&#1080;&#1085;&#1086;&#1082;%20&#1074;&#1095;&#1077;&#1085;&#1080;&#1093;\oDmyP7LNThV6Ahjd.mp4"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worldtimezone.com/5g.html" TargetMode="External"/><Relationship Id="rId2" Type="http://schemas.openxmlformats.org/officeDocument/2006/relationships/image" Target="../media/image43.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korrespondent.net/tech/technews/4116935-monako-pervym-obespechylo-polnoe-pokrytye-5G"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korrespondent.net/world/4142267-v-shveitsaryy-protestovaly-protyv-mobylnoi-sety-5G" TargetMode="External"/><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5.png"/><Relationship Id="rId5" Type="http://schemas.openxmlformats.org/officeDocument/2006/relationships/image" Target="../media/image69.emf"/><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3.emf"/><Relationship Id="rId5" Type="http://schemas.openxmlformats.org/officeDocument/2006/relationships/oleObject" Target="../embeddings/oleObject3.bin"/><Relationship Id="rId4" Type="http://schemas.openxmlformats.org/officeDocument/2006/relationships/image" Target="../media/image72.emf"/></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5.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8.png"/><Relationship Id="rId5" Type="http://schemas.openxmlformats.org/officeDocument/2006/relationships/image" Target="../media/image69.emf"/><Relationship Id="rId4" Type="http://schemas.openxmlformats.org/officeDocument/2006/relationships/oleObject" Target="../embeddings/oleObject4.bin"/></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78.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79.emf"/></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dQBtkeP9rXo&amp;ab_channel=5G-TOURS" TargetMode="External"/><Relationship Id="rId2" Type="http://schemas.openxmlformats.org/officeDocument/2006/relationships/hyperlink" Target="https://www.youtube.com/watch?v=zTT9XnT7Cfg&amp;ab_channel=5G-TOURS"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7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92.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7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mailto:odarchenko.r.s@ukr.net"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3999" y="1318306"/>
            <a:ext cx="9144000" cy="2387600"/>
          </a:xfrm>
        </p:spPr>
        <p:txBody>
          <a:bodyPr/>
          <a:lstStyle/>
          <a:p>
            <a:r>
              <a:rPr lang="en-US" b="1" dirty="0">
                <a:latin typeface="Times New Roman" panose="02020603050405020304" pitchFamily="18" charset="0"/>
                <a:cs typeface="Times New Roman" panose="02020603050405020304" pitchFamily="18" charset="0"/>
              </a:rPr>
              <a:t>Machine learning applications for 5G</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524000" y="3872626"/>
            <a:ext cx="9144000" cy="1655762"/>
          </a:xfrm>
        </p:spPr>
        <p:txBody>
          <a:bodyPr>
            <a:normAutofit fontScale="62500" lnSpcReduction="20000"/>
          </a:bodyPr>
          <a:lstStyle/>
          <a:p>
            <a:r>
              <a:rPr lang="en-US" sz="5800" b="1" dirty="0" smtClean="0">
                <a:effectLst>
                  <a:outerShdw blurRad="38100" dist="38100" dir="2700000" algn="tl">
                    <a:srgbClr val="000000">
                      <a:alpha val="43137"/>
                    </a:srgbClr>
                  </a:outerShdw>
                </a:effectLst>
                <a:latin typeface="Garamond" panose="02020404030301010803" pitchFamily="18" charset="0"/>
              </a:rPr>
              <a:t>ROMAN ODARCHENKO, DSc, professor</a:t>
            </a:r>
          </a:p>
          <a:p>
            <a:r>
              <a:rPr lang="en-US" dirty="0" smtClean="0">
                <a:latin typeface="Garamond" panose="02020404030301010803" pitchFamily="18" charset="0"/>
              </a:rPr>
              <a:t>Chair of Telecommunication and radio engineering systems academic department</a:t>
            </a:r>
          </a:p>
          <a:p>
            <a:r>
              <a:rPr lang="en-US" dirty="0" smtClean="0">
                <a:latin typeface="Garamond" panose="02020404030301010803" pitchFamily="18" charset="0"/>
              </a:rPr>
              <a:t>National aviation university, Kyiv, Ukraine</a:t>
            </a:r>
            <a:endParaRPr lang="uk-UA" dirty="0" smtClean="0">
              <a:latin typeface="Garamond" panose="02020404030301010803" pitchFamily="18" charset="0"/>
            </a:endParaRPr>
          </a:p>
          <a:p>
            <a:r>
              <a:rPr lang="en-US" dirty="0" smtClean="0">
                <a:latin typeface="Garamond" panose="02020404030301010803" pitchFamily="18" charset="0"/>
              </a:rPr>
              <a:t>Senior researcher, State Research Institute of Cybersecurity Technologies</a:t>
            </a:r>
          </a:p>
          <a:p>
            <a:r>
              <a:rPr lang="en-US" dirty="0" smtClean="0">
                <a:latin typeface="Garamond" panose="02020404030301010803" pitchFamily="18" charset="0"/>
              </a:rPr>
              <a:t>CEO of the Scientific Cybersecurity Association of Ukraine</a:t>
            </a:r>
          </a:p>
          <a:p>
            <a:endParaRPr lang="ru-RU" dirty="0" smtClean="0">
              <a:latin typeface="Garamond" panose="02020404030301010803" pitchFamily="18" charset="0"/>
            </a:endParaRPr>
          </a:p>
          <a:p>
            <a:endParaRPr lang="ru-RU" dirty="0"/>
          </a:p>
        </p:txBody>
      </p:sp>
      <p:sp>
        <p:nvSpPr>
          <p:cNvPr id="4"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pic>
        <p:nvPicPr>
          <p:cNvPr id="5" name="Picture 2" descr="National aviation university | STU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56" y="259445"/>
            <a:ext cx="1648087" cy="1326711"/>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11"/>
          <p:cNvSpPr/>
          <p:nvPr/>
        </p:nvSpPr>
        <p:spPr>
          <a:xfrm>
            <a:off x="9070679" y="271260"/>
            <a:ext cx="2645366" cy="1314896"/>
          </a:xfrm>
          <a:custGeom>
            <a:avLst/>
            <a:gdLst/>
            <a:ahLst/>
            <a:cxnLst/>
            <a:rect l="l" t="t" r="r" b="b"/>
            <a:pathLst>
              <a:path w="3350224" h="1704863">
                <a:moveTo>
                  <a:pt x="0" y="0"/>
                </a:moveTo>
                <a:lnTo>
                  <a:pt x="3350225" y="0"/>
                </a:lnTo>
                <a:lnTo>
                  <a:pt x="3350225" y="1704863"/>
                </a:lnTo>
                <a:lnTo>
                  <a:pt x="0" y="1704863"/>
                </a:lnTo>
                <a:lnTo>
                  <a:pt x="0" y="0"/>
                </a:lnTo>
                <a:close/>
              </a:path>
            </a:pathLst>
          </a:custGeom>
          <a:blipFill>
            <a:blip r:embed="rId3"/>
            <a:stretch>
              <a:fillRect/>
            </a:stretch>
          </a:blipFill>
        </p:spPr>
        <p:txBody>
          <a:bodyPr/>
          <a:lstStyle/>
          <a:p>
            <a:endParaRPr lang="uk-UA" sz="1200"/>
          </a:p>
        </p:txBody>
      </p:sp>
      <p:pic>
        <p:nvPicPr>
          <p:cNvPr id="7"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7367" y="259445"/>
            <a:ext cx="13176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1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a:extLst>
              <a:ext uri="{FF2B5EF4-FFF2-40B4-BE49-F238E27FC236}">
                <a16:creationId xmlns:a16="http://schemas.microsoft.com/office/drawing/2014/main" id="{4A82D483-F188-4DE4-8974-4102DA9469CB}"/>
              </a:ext>
            </a:extLst>
          </p:cNvPr>
          <p:cNvSpPr>
            <a:spLocks noGrp="1"/>
          </p:cNvSpPr>
          <p:nvPr>
            <p:ph type="title"/>
          </p:nvPr>
        </p:nvSpPr>
        <p:spPr/>
        <p:txBody>
          <a:bodyPr/>
          <a:lstStyle/>
          <a:p>
            <a:r>
              <a:rPr lang="en-US" altLang="en-US" sz="3200" b="1" i="1" dirty="0">
                <a:effectLst>
                  <a:outerShdw blurRad="38100" dist="38100" dir="2700000" algn="tl">
                    <a:srgbClr val="000000">
                      <a:alpha val="43137"/>
                    </a:srgbClr>
                  </a:outerShdw>
                </a:effectLst>
                <a:latin typeface="Garamond" panose="02020404030301010803" pitchFamily="18" charset="0"/>
              </a:rPr>
              <a:t>Generation 0 G</a:t>
            </a:r>
            <a:endParaRPr lang="ru-RU" altLang="en-US" sz="3200" b="1" i="1" dirty="0">
              <a:effectLst>
                <a:outerShdw blurRad="38100" dist="38100" dir="2700000" algn="tl">
                  <a:srgbClr val="000000">
                    <a:alpha val="43137"/>
                  </a:srgbClr>
                </a:outerShdw>
              </a:effectLst>
              <a:latin typeface="Garamond" panose="02020404030301010803" pitchFamily="18" charset="0"/>
            </a:endParaRPr>
          </a:p>
        </p:txBody>
      </p:sp>
      <p:sp>
        <p:nvSpPr>
          <p:cNvPr id="14339" name="Текст 5">
            <a:extLst>
              <a:ext uri="{FF2B5EF4-FFF2-40B4-BE49-F238E27FC236}">
                <a16:creationId xmlns:a16="http://schemas.microsoft.com/office/drawing/2014/main" id="{BBD0C634-9D49-48DA-AF2F-34BF625EF902}"/>
              </a:ext>
            </a:extLst>
          </p:cNvPr>
          <p:cNvSpPr>
            <a:spLocks noGrp="1"/>
          </p:cNvSpPr>
          <p:nvPr>
            <p:ph type="body" idx="1"/>
          </p:nvPr>
        </p:nvSpPr>
        <p:spPr>
          <a:xfrm>
            <a:off x="927102" y="1299123"/>
            <a:ext cx="5157787" cy="823912"/>
          </a:xfrm>
        </p:spPr>
        <p:txBody>
          <a:bodyPr/>
          <a:lstStyle/>
          <a:p>
            <a:r>
              <a:rPr lang="en-US" altLang="en-US" dirty="0"/>
              <a:t>PTT         MTS       IMTS</a:t>
            </a:r>
            <a:endParaRPr lang="ru-RU" altLang="en-US" dirty="0"/>
          </a:p>
        </p:txBody>
      </p:sp>
      <p:sp>
        <p:nvSpPr>
          <p:cNvPr id="14340" name="Объект 2">
            <a:extLst>
              <a:ext uri="{FF2B5EF4-FFF2-40B4-BE49-F238E27FC236}">
                <a16:creationId xmlns:a16="http://schemas.microsoft.com/office/drawing/2014/main" id="{85204B42-50FC-4C8B-A7E1-8F30C8FF3F8A}"/>
              </a:ext>
            </a:extLst>
          </p:cNvPr>
          <p:cNvSpPr>
            <a:spLocks noGrp="1"/>
          </p:cNvSpPr>
          <p:nvPr>
            <p:ph sz="half" idx="2"/>
          </p:nvPr>
        </p:nvSpPr>
        <p:spPr/>
        <p:txBody>
          <a:bodyPr/>
          <a:lstStyle/>
          <a:p>
            <a:pPr marL="0" indent="0">
              <a:buNone/>
            </a:pPr>
            <a:r>
              <a:rPr lang="uk-UA" altLang="en-US" sz="1800"/>
              <a:t>	</a:t>
            </a:r>
            <a:endParaRPr lang="ru-RU" altLang="en-US" sz="2000"/>
          </a:p>
        </p:txBody>
      </p:sp>
      <p:sp>
        <p:nvSpPr>
          <p:cNvPr id="14341" name="Текст 6">
            <a:extLst>
              <a:ext uri="{FF2B5EF4-FFF2-40B4-BE49-F238E27FC236}">
                <a16:creationId xmlns:a16="http://schemas.microsoft.com/office/drawing/2014/main" id="{C78AA685-9ED0-4AF0-833F-68CC2D55F96C}"/>
              </a:ext>
            </a:extLst>
          </p:cNvPr>
          <p:cNvSpPr>
            <a:spLocks noGrp="1"/>
          </p:cNvSpPr>
          <p:nvPr>
            <p:ph type="body" sz="quarter" idx="3"/>
          </p:nvPr>
        </p:nvSpPr>
        <p:spPr>
          <a:xfrm>
            <a:off x="6172201" y="1418706"/>
            <a:ext cx="5183188" cy="823912"/>
          </a:xfrm>
        </p:spPr>
        <p:txBody>
          <a:bodyPr/>
          <a:lstStyle/>
          <a:p>
            <a:r>
              <a:rPr lang="en-US" altLang="en-US" dirty="0"/>
              <a:t>AMTS       OLT        MTD</a:t>
            </a:r>
            <a:endParaRPr lang="ru-RU" altLang="en-US" dirty="0"/>
          </a:p>
        </p:txBody>
      </p:sp>
      <p:pic>
        <p:nvPicPr>
          <p:cNvPr id="14342" name="Объект 9" descr="http://www.idealforum.ru/attachment.php?attachmentid=2281&amp;d=1296674905">
            <a:extLst>
              <a:ext uri="{FF2B5EF4-FFF2-40B4-BE49-F238E27FC236}">
                <a16:creationId xmlns:a16="http://schemas.microsoft.com/office/drawing/2014/main" id="{C9D8AA4A-DF8D-49B9-9B6E-0495CE34567E}"/>
              </a:ext>
            </a:extLst>
          </p:cNvPr>
          <p:cNvPicPr>
            <a:picLocks noGrp="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5867402" y="2362200"/>
            <a:ext cx="4297363" cy="3792538"/>
          </a:xfrm>
        </p:spPr>
      </p:pic>
      <p:pic>
        <p:nvPicPr>
          <p:cNvPr id="14343" name="Рисунок 8" descr="http://www.idealforum.ru/attachment.php?attachmentid=2280&amp;d=1296674856">
            <a:extLst>
              <a:ext uri="{FF2B5EF4-FFF2-40B4-BE49-F238E27FC236}">
                <a16:creationId xmlns:a16="http://schemas.microsoft.com/office/drawing/2014/main" id="{ECAF497E-C573-4986-A0E6-7A4B38BB6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596" y="2294762"/>
            <a:ext cx="4267200" cy="37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239050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2">
            <a:extLst>
              <a:ext uri="{FF2B5EF4-FFF2-40B4-BE49-F238E27FC236}">
                <a16:creationId xmlns:a16="http://schemas.microsoft.com/office/drawing/2014/main" id="{291C9C54-B830-435B-BC3C-B0C7D50275B1}"/>
              </a:ext>
            </a:extLst>
          </p:cNvPr>
          <p:cNvSpPr>
            <a:spLocks noGrp="1"/>
          </p:cNvSpPr>
          <p:nvPr>
            <p:ph type="title"/>
          </p:nvPr>
        </p:nvSpPr>
        <p:spPr/>
        <p:txBody>
          <a:bodyPr/>
          <a:lstStyle/>
          <a:p>
            <a:r>
              <a:rPr lang="en-US" altLang="en-US" b="1" i="1" dirty="0">
                <a:effectLst>
                  <a:outerShdw blurRad="38100" dist="38100" dir="2700000" algn="tl">
                    <a:srgbClr val="000000">
                      <a:alpha val="43137"/>
                    </a:srgbClr>
                  </a:outerShdw>
                </a:effectLst>
                <a:latin typeface="Garamond" panose="02020404030301010803" pitchFamily="18" charset="0"/>
              </a:rPr>
              <a:t>Generation 1 G</a:t>
            </a:r>
            <a:endParaRPr lang="ru-RU" altLang="en-US" dirty="0">
              <a:effectLst>
                <a:outerShdw blurRad="38100" dist="38100" dir="2700000" algn="tl">
                  <a:srgbClr val="000000">
                    <a:alpha val="43137"/>
                  </a:srgbClr>
                </a:outerShdw>
              </a:effectLst>
              <a:latin typeface="Garamond" panose="02020404030301010803" pitchFamily="18" charset="0"/>
            </a:endParaRPr>
          </a:p>
        </p:txBody>
      </p:sp>
      <p:sp>
        <p:nvSpPr>
          <p:cNvPr id="15363" name="Текст 3">
            <a:extLst>
              <a:ext uri="{FF2B5EF4-FFF2-40B4-BE49-F238E27FC236}">
                <a16:creationId xmlns:a16="http://schemas.microsoft.com/office/drawing/2014/main" id="{F14AB760-64AC-4C20-A245-25C66E6F50B5}"/>
              </a:ext>
            </a:extLst>
          </p:cNvPr>
          <p:cNvSpPr>
            <a:spLocks noGrp="1"/>
          </p:cNvSpPr>
          <p:nvPr>
            <p:ph type="body" idx="1"/>
          </p:nvPr>
        </p:nvSpPr>
        <p:spPr>
          <a:xfrm>
            <a:off x="1637506" y="1256040"/>
            <a:ext cx="4573588" cy="803275"/>
          </a:xfrm>
        </p:spPr>
        <p:txBody>
          <a:bodyPr/>
          <a:lstStyle/>
          <a:p>
            <a:r>
              <a:rPr lang="en-US" altLang="en-US" dirty="0">
                <a:latin typeface="Garamond" panose="02020404030301010803" pitchFamily="18" charset="0"/>
              </a:rPr>
              <a:t>NMT     AMPS    TACS   C-450</a:t>
            </a:r>
            <a:endParaRPr lang="ru-RU" altLang="en-US" dirty="0">
              <a:latin typeface="Garamond" panose="02020404030301010803" pitchFamily="18" charset="0"/>
            </a:endParaRPr>
          </a:p>
        </p:txBody>
      </p:sp>
      <p:pic>
        <p:nvPicPr>
          <p:cNvPr id="15364" name="Picture 6">
            <a:extLst>
              <a:ext uri="{FF2B5EF4-FFF2-40B4-BE49-F238E27FC236}">
                <a16:creationId xmlns:a16="http://schemas.microsoft.com/office/drawing/2014/main" id="{C7089D30-15C6-4071-A1DB-BEFD23FDA3D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828800" y="2209800"/>
            <a:ext cx="3810000" cy="3818138"/>
          </a:xfrm>
          <a:noFill/>
        </p:spPr>
      </p:pic>
      <p:sp>
        <p:nvSpPr>
          <p:cNvPr id="15365" name="Текст 5">
            <a:extLst>
              <a:ext uri="{FF2B5EF4-FFF2-40B4-BE49-F238E27FC236}">
                <a16:creationId xmlns:a16="http://schemas.microsoft.com/office/drawing/2014/main" id="{A9EF73EB-31BF-4AA4-9134-E2A95E091C43}"/>
              </a:ext>
            </a:extLst>
          </p:cNvPr>
          <p:cNvSpPr>
            <a:spLocks noGrp="1"/>
          </p:cNvSpPr>
          <p:nvPr>
            <p:ph type="body" sz="quarter" idx="3"/>
          </p:nvPr>
        </p:nvSpPr>
        <p:spPr>
          <a:xfrm>
            <a:off x="5989152" y="1256039"/>
            <a:ext cx="5183188" cy="823912"/>
          </a:xfrm>
        </p:spPr>
        <p:txBody>
          <a:bodyPr/>
          <a:lstStyle/>
          <a:p>
            <a:r>
              <a:rPr lang="en-US" altLang="en-US" dirty="0" err="1">
                <a:latin typeface="Garamond" panose="02020404030301010803" pitchFamily="18" charset="0"/>
              </a:rPr>
              <a:t>Radiocom</a:t>
            </a:r>
            <a:r>
              <a:rPr lang="en-US" altLang="en-US" dirty="0">
                <a:latin typeface="Garamond" panose="02020404030301010803" pitchFamily="18" charset="0"/>
              </a:rPr>
              <a:t> 2000     RTMI </a:t>
            </a:r>
            <a:endParaRPr lang="ru-RU" altLang="en-US" dirty="0">
              <a:latin typeface="Garamond" panose="02020404030301010803" pitchFamily="18" charset="0"/>
            </a:endParaRPr>
          </a:p>
        </p:txBody>
      </p:sp>
      <p:pic>
        <p:nvPicPr>
          <p:cNvPr id="15366" name="Picture 7">
            <a:extLst>
              <a:ext uri="{FF2B5EF4-FFF2-40B4-BE49-F238E27FC236}">
                <a16:creationId xmlns:a16="http://schemas.microsoft.com/office/drawing/2014/main" id="{C156D2A3-EBCF-43E9-A7C6-AF6A6D260CC3}"/>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5715000" y="2244727"/>
            <a:ext cx="4648200" cy="3818139"/>
          </a:xfrm>
          <a:noFill/>
        </p:spPr>
      </p:pic>
      <p:sp>
        <p:nvSpPr>
          <p:cNvPr id="9"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693635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a:extLst>
              <a:ext uri="{FF2B5EF4-FFF2-40B4-BE49-F238E27FC236}">
                <a16:creationId xmlns:a16="http://schemas.microsoft.com/office/drawing/2014/main" id="{C9FC3BB0-313F-4F67-8EDF-6C6AE3ED2758}"/>
              </a:ext>
            </a:extLst>
          </p:cNvPr>
          <p:cNvSpPr>
            <a:spLocks noGrp="1"/>
          </p:cNvSpPr>
          <p:nvPr>
            <p:ph type="title"/>
          </p:nvPr>
        </p:nvSpPr>
        <p:spPr>
          <a:xfrm>
            <a:off x="1524000" y="228600"/>
            <a:ext cx="6553200" cy="1143000"/>
          </a:xfrm>
        </p:spPr>
        <p:txBody>
          <a:bodyPr/>
          <a:lstStyle/>
          <a:p>
            <a:r>
              <a:rPr lang="en-US" altLang="en-US" b="1" dirty="0">
                <a:effectLst>
                  <a:outerShdw blurRad="38100" dist="38100" dir="2700000" algn="tl">
                    <a:srgbClr val="000000">
                      <a:alpha val="43137"/>
                    </a:srgbClr>
                  </a:outerShdw>
                </a:effectLst>
                <a:latin typeface="Garamond" panose="02020404030301010803" pitchFamily="18" charset="0"/>
              </a:rPr>
              <a:t>"Altai" system</a:t>
            </a:r>
            <a:endParaRPr lang="uk-UA" altLang="en-US" b="1" dirty="0">
              <a:effectLst>
                <a:outerShdw blurRad="38100" dist="38100" dir="2700000" algn="tl">
                  <a:srgbClr val="000000">
                    <a:alpha val="43137"/>
                  </a:srgbClr>
                </a:outerShdw>
              </a:effectLst>
              <a:latin typeface="Garamond" panose="02020404030301010803" pitchFamily="18" charset="0"/>
            </a:endParaRPr>
          </a:p>
        </p:txBody>
      </p:sp>
      <p:pic>
        <p:nvPicPr>
          <p:cNvPr id="16387" name="Picture 2" descr="http://t3.gstatic.com/images?q=tbn:ANd9GcTXbUFezWnYTGlRWq2v_Huw2CZ74tqoKV81midUL4JOpKjooOgDaQ">
            <a:extLst>
              <a:ext uri="{FF2B5EF4-FFF2-40B4-BE49-F238E27FC236}">
                <a16:creationId xmlns:a16="http://schemas.microsoft.com/office/drawing/2014/main" id="{14C25E0C-24AC-4052-B768-E539AF997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755" y="1154946"/>
            <a:ext cx="3962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http://t3.gstatic.com/images?q=tbn:ANd9GcTB3wb4HSrkePBm3q4Xhs7dhPDGLCrSd_Cxsxn-j3_G83txRAGe">
            <a:extLst>
              <a:ext uri="{FF2B5EF4-FFF2-40B4-BE49-F238E27FC236}">
                <a16:creationId xmlns:a16="http://schemas.microsoft.com/office/drawing/2014/main" id="{DF60B029-DDC4-4204-B28B-2123374AF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2" y="685802"/>
            <a:ext cx="300037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http://t2.gstatic.com/images?q=tbn:ANd9GcQnqztvwQweOD57DynxKvxwCVgvqOcPoa-VmqFhRXzkLmrsoJSFoQ">
            <a:extLst>
              <a:ext uri="{FF2B5EF4-FFF2-40B4-BE49-F238E27FC236}">
                <a16:creationId xmlns:a16="http://schemas.microsoft.com/office/drawing/2014/main" id="{7EE6C5A9-2B8C-4C0A-852F-E530D5964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840995"/>
            <a:ext cx="3962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1661199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a:extLst>
              <a:ext uri="{FF2B5EF4-FFF2-40B4-BE49-F238E27FC236}">
                <a16:creationId xmlns:a16="http://schemas.microsoft.com/office/drawing/2014/main" id="{121AB863-CC96-49E9-9F74-1EDB2EEEAA88}"/>
              </a:ext>
            </a:extLst>
          </p:cNvPr>
          <p:cNvSpPr>
            <a:spLocks noGrp="1"/>
          </p:cNvSpPr>
          <p:nvPr>
            <p:ph type="title"/>
          </p:nvPr>
        </p:nvSpPr>
        <p:spPr/>
        <p:txBody>
          <a:bodyPr/>
          <a:lstStyle/>
          <a:p>
            <a:r>
              <a:rPr lang="en-US" altLang="en-US" b="1" i="1" dirty="0">
                <a:effectLst>
                  <a:outerShdw blurRad="38100" dist="38100" dir="2700000" algn="tl">
                    <a:srgbClr val="000000">
                      <a:alpha val="43137"/>
                    </a:srgbClr>
                  </a:outerShdw>
                </a:effectLst>
                <a:latin typeface="Garamond" panose="02020404030301010803" pitchFamily="18" charset="0"/>
              </a:rPr>
              <a:t>Generation 2 G and 2.5 G</a:t>
            </a:r>
            <a:endParaRPr lang="ru-RU" altLang="en-US" dirty="0">
              <a:effectLst>
                <a:outerShdw blurRad="38100" dist="38100" dir="2700000" algn="tl">
                  <a:srgbClr val="000000">
                    <a:alpha val="43137"/>
                  </a:srgbClr>
                </a:outerShdw>
              </a:effectLst>
              <a:latin typeface="Garamond" panose="02020404030301010803" pitchFamily="18" charset="0"/>
            </a:endParaRPr>
          </a:p>
        </p:txBody>
      </p:sp>
      <p:sp>
        <p:nvSpPr>
          <p:cNvPr id="17411" name="Текст 3">
            <a:extLst>
              <a:ext uri="{FF2B5EF4-FFF2-40B4-BE49-F238E27FC236}">
                <a16:creationId xmlns:a16="http://schemas.microsoft.com/office/drawing/2014/main" id="{18AF71D4-49BD-41DE-8073-BF3E76E9823F}"/>
              </a:ext>
            </a:extLst>
          </p:cNvPr>
          <p:cNvSpPr>
            <a:spLocks noGrp="1"/>
          </p:cNvSpPr>
          <p:nvPr>
            <p:ph type="body" idx="1"/>
          </p:nvPr>
        </p:nvSpPr>
        <p:spPr>
          <a:xfrm>
            <a:off x="823914" y="1269207"/>
            <a:ext cx="5157787" cy="823912"/>
          </a:xfrm>
        </p:spPr>
        <p:txBody>
          <a:bodyPr/>
          <a:lstStyle/>
          <a:p>
            <a:r>
              <a:rPr lang="ru-RU" altLang="en-US" dirty="0">
                <a:latin typeface="Garamond" panose="02020404030301010803" pitchFamily="18" charset="0"/>
              </a:rPr>
              <a:t>GSM</a:t>
            </a:r>
            <a:r>
              <a:rPr lang="en-US" altLang="en-US" dirty="0">
                <a:latin typeface="Garamond" panose="02020404030301010803" pitchFamily="18" charset="0"/>
              </a:rPr>
              <a:t>  </a:t>
            </a:r>
            <a:r>
              <a:rPr lang="ru-RU" altLang="en-US" dirty="0">
                <a:latin typeface="Garamond" panose="02020404030301010803" pitchFamily="18" charset="0"/>
              </a:rPr>
              <a:t>D AMPS </a:t>
            </a:r>
            <a:r>
              <a:rPr lang="en-US" altLang="en-US" dirty="0">
                <a:latin typeface="Garamond" panose="02020404030301010803" pitchFamily="18" charset="0"/>
              </a:rPr>
              <a:t>  </a:t>
            </a:r>
            <a:r>
              <a:rPr lang="ru-RU" altLang="en-US" dirty="0">
                <a:latin typeface="Garamond" panose="02020404030301010803" pitchFamily="18" charset="0"/>
              </a:rPr>
              <a:t>CDMA</a:t>
            </a:r>
          </a:p>
        </p:txBody>
      </p:sp>
      <p:pic>
        <p:nvPicPr>
          <p:cNvPr id="17412" name="Объект 10" descr="http://www.idealforum.ru/attachment.php?attachmentid=2525&amp;d=1296840448">
            <a:extLst>
              <a:ext uri="{FF2B5EF4-FFF2-40B4-BE49-F238E27FC236}">
                <a16:creationId xmlns:a16="http://schemas.microsoft.com/office/drawing/2014/main" id="{EC1ED393-9D20-4C42-8D00-840CA99DAFA9}"/>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353012" y="2174876"/>
            <a:ext cx="2799425" cy="3755994"/>
          </a:xfrm>
        </p:spPr>
      </p:pic>
      <p:sp>
        <p:nvSpPr>
          <p:cNvPr id="17413" name="Текст 5">
            <a:extLst>
              <a:ext uri="{FF2B5EF4-FFF2-40B4-BE49-F238E27FC236}">
                <a16:creationId xmlns:a16="http://schemas.microsoft.com/office/drawing/2014/main" id="{A7A82D31-B759-45A2-9B2E-D880C69DB739}"/>
              </a:ext>
            </a:extLst>
          </p:cNvPr>
          <p:cNvSpPr>
            <a:spLocks noGrp="1"/>
          </p:cNvSpPr>
          <p:nvPr>
            <p:ph type="body" sz="quarter" idx="3"/>
          </p:nvPr>
        </p:nvSpPr>
        <p:spPr>
          <a:xfrm>
            <a:off x="7008812" y="1272490"/>
            <a:ext cx="5183188" cy="823912"/>
          </a:xfrm>
        </p:spPr>
        <p:txBody>
          <a:bodyPr/>
          <a:lstStyle/>
          <a:p>
            <a:r>
              <a:rPr lang="ru-RU" altLang="en-US" dirty="0">
                <a:latin typeface="Garamond" panose="02020404030301010803" pitchFamily="18" charset="0"/>
              </a:rPr>
              <a:t>GPRS</a:t>
            </a:r>
            <a:r>
              <a:rPr lang="en-US" altLang="en-US" dirty="0">
                <a:latin typeface="Garamond" panose="02020404030301010803" pitchFamily="18" charset="0"/>
              </a:rPr>
              <a:t>     </a:t>
            </a:r>
            <a:r>
              <a:rPr lang="ru-RU" altLang="en-US" dirty="0">
                <a:latin typeface="Garamond" panose="02020404030301010803" pitchFamily="18" charset="0"/>
              </a:rPr>
              <a:t>EDGE</a:t>
            </a:r>
          </a:p>
        </p:txBody>
      </p:sp>
      <p:pic>
        <p:nvPicPr>
          <p:cNvPr id="17414" name="Объект 11" descr="http://www.idealforum.ru/attachment.php?attachmentid=2595&amp;d=1296910107">
            <a:extLst>
              <a:ext uri="{FF2B5EF4-FFF2-40B4-BE49-F238E27FC236}">
                <a16:creationId xmlns:a16="http://schemas.microsoft.com/office/drawing/2014/main" id="{612EAFD7-199F-4580-8ACD-65D46ECA3AA8}"/>
              </a:ext>
            </a:extLst>
          </p:cNvPr>
          <p:cNvPicPr>
            <a:picLocks noGrp="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6448736" y="2174875"/>
            <a:ext cx="3038475" cy="3951288"/>
          </a:xfrm>
        </p:spPr>
      </p:pic>
      <p:sp>
        <p:nvSpPr>
          <p:cNvPr id="9"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6712188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a:extLst>
              <a:ext uri="{FF2B5EF4-FFF2-40B4-BE49-F238E27FC236}">
                <a16:creationId xmlns:a16="http://schemas.microsoft.com/office/drawing/2014/main" id="{738CC01F-CEA7-4D21-90C4-7E7569364A58}"/>
              </a:ext>
            </a:extLst>
          </p:cNvPr>
          <p:cNvSpPr>
            <a:spLocks noGrp="1"/>
          </p:cNvSpPr>
          <p:nvPr>
            <p:ph type="title"/>
          </p:nvPr>
        </p:nvSpPr>
        <p:spPr/>
        <p:txBody>
          <a:bodyPr/>
          <a:lstStyle/>
          <a:p>
            <a:r>
              <a:rPr lang="en-US" altLang="en-US" b="1" dirty="0">
                <a:effectLst>
                  <a:outerShdw blurRad="38100" dist="38100" dir="2700000" algn="tl">
                    <a:srgbClr val="000000">
                      <a:alpha val="43137"/>
                    </a:srgbClr>
                  </a:outerShdw>
                </a:effectLst>
                <a:latin typeface="Garamond" panose="02020404030301010803" pitchFamily="18" charset="0"/>
              </a:rPr>
              <a:t>Possible GSM services:</a:t>
            </a:r>
            <a:endParaRPr lang="uk-UA" altLang="en-US" b="1" dirty="0">
              <a:effectLst>
                <a:outerShdw blurRad="38100" dist="38100" dir="2700000" algn="tl">
                  <a:srgbClr val="000000">
                    <a:alpha val="43137"/>
                  </a:srgbClr>
                </a:outerShdw>
              </a:effectLst>
              <a:latin typeface="Garamond" panose="02020404030301010803" pitchFamily="18" charset="0"/>
            </a:endParaRPr>
          </a:p>
        </p:txBody>
      </p:sp>
      <p:sp>
        <p:nvSpPr>
          <p:cNvPr id="4" name="Содержимое 3">
            <a:extLst>
              <a:ext uri="{FF2B5EF4-FFF2-40B4-BE49-F238E27FC236}">
                <a16:creationId xmlns:a16="http://schemas.microsoft.com/office/drawing/2014/main" id="{859B4542-E2E5-456B-9025-A3109CB21245}"/>
              </a:ext>
            </a:extLst>
          </p:cNvPr>
          <p:cNvSpPr>
            <a:spLocks noGrp="1"/>
          </p:cNvSpPr>
          <p:nvPr>
            <p:ph sz="half" idx="2"/>
          </p:nvPr>
        </p:nvSpPr>
        <p:spPr>
          <a:xfrm>
            <a:off x="1981200" y="1524002"/>
            <a:ext cx="8458200" cy="4602163"/>
          </a:xfrm>
        </p:spPr>
        <p:txBody>
          <a:bodyPr rtlCol="0">
            <a:normAutofit lnSpcReduction="10000"/>
          </a:bodyPr>
          <a:lstStyle/>
          <a:p>
            <a:pPr marL="0" indent="0">
              <a:buNone/>
              <a:defRPr/>
            </a:pPr>
            <a:r>
              <a:rPr lang="en-US" sz="1800" dirty="0">
                <a:latin typeface="Garamond" panose="02020404030301010803" pitchFamily="18" charset="0"/>
              </a:rPr>
              <a:t>• Data transmission services (synchronous and asynchronous data exchange, including packet data transmission - GPRS). These services do not guarantee the compatibility of terminal devices and only provide information transfer to and from them.</a:t>
            </a:r>
          </a:p>
          <a:p>
            <a:pPr marL="0" indent="0">
              <a:buNone/>
              <a:defRPr/>
            </a:pPr>
            <a:r>
              <a:rPr lang="en-US" sz="1800" dirty="0">
                <a:latin typeface="Garamond" panose="02020404030301010803" pitchFamily="18" charset="0"/>
              </a:rPr>
              <a:t>• Transmission of language information.</a:t>
            </a:r>
          </a:p>
          <a:p>
            <a:pPr marL="0" indent="0">
              <a:buNone/>
              <a:defRPr/>
            </a:pPr>
            <a:r>
              <a:rPr lang="en-US" sz="1800" dirty="0">
                <a:latin typeface="Garamond" panose="02020404030301010803" pitchFamily="18" charset="0"/>
              </a:rPr>
              <a:t>•Transmission of short messages (SMS).</a:t>
            </a:r>
          </a:p>
          <a:p>
            <a:pPr marL="0" indent="0">
              <a:buNone/>
              <a:defRPr/>
            </a:pPr>
            <a:r>
              <a:rPr lang="en-US" sz="1800" dirty="0">
                <a:latin typeface="Garamond" panose="02020404030301010803" pitchFamily="18" charset="0"/>
              </a:rPr>
              <a:t>• Transmission of fax messages.</a:t>
            </a:r>
          </a:p>
          <a:p>
            <a:pPr marL="0" indent="0">
              <a:buNone/>
              <a:defRPr/>
            </a:pPr>
            <a:r>
              <a:rPr lang="en-US" sz="1800" dirty="0">
                <a:latin typeface="Garamond" panose="02020404030301010803" pitchFamily="18" charset="0"/>
              </a:rPr>
              <a:t>• Additional (optional) services:</a:t>
            </a:r>
          </a:p>
          <a:p>
            <a:pPr marL="0" indent="0">
              <a:buNone/>
              <a:defRPr/>
            </a:pPr>
            <a:r>
              <a:rPr lang="en-US" sz="1800" dirty="0">
                <a:latin typeface="Garamond" panose="02020404030301010803" pitchFamily="18" charset="0"/>
              </a:rPr>
              <a:t>• Identification of the calling number and limitations of such identification.</a:t>
            </a:r>
          </a:p>
          <a:p>
            <a:pPr marL="0" indent="0">
              <a:buNone/>
              <a:defRPr/>
            </a:pPr>
            <a:r>
              <a:rPr lang="en-US" sz="1800" dirty="0">
                <a:latin typeface="Garamond" panose="02020404030301010803" pitchFamily="18" charset="0"/>
              </a:rPr>
              <a:t>• Unconditional and conditional call forwarding to another number.</a:t>
            </a:r>
          </a:p>
          <a:p>
            <a:pPr marL="0" indent="0">
              <a:buNone/>
              <a:defRPr/>
            </a:pPr>
            <a:r>
              <a:rPr lang="en-US" sz="1800" dirty="0">
                <a:latin typeface="Garamond" panose="02020404030301010803" pitchFamily="18" charset="0"/>
              </a:rPr>
              <a:t>•Call waiting and holding.</a:t>
            </a:r>
          </a:p>
          <a:p>
            <a:pPr marL="0" indent="0">
              <a:buNone/>
              <a:defRPr/>
            </a:pPr>
            <a:r>
              <a:rPr lang="en-US" sz="1800" dirty="0">
                <a:latin typeface="Garamond" panose="02020404030301010803" pitchFamily="18" charset="0"/>
              </a:rPr>
              <a:t>• Conference communication (simultaneous voice communication between three or more mobile stations).</a:t>
            </a:r>
          </a:p>
          <a:p>
            <a:pPr marL="0" indent="0">
              <a:buNone/>
              <a:defRPr/>
            </a:pPr>
            <a:r>
              <a:rPr lang="en-US" sz="1800" dirty="0">
                <a:latin typeface="Garamond" panose="02020404030301010803" pitchFamily="18" charset="0"/>
              </a:rPr>
              <a:t>• Prohibition of certain services by the user (international calls, roaming calls, etc.)</a:t>
            </a:r>
          </a:p>
          <a:p>
            <a:pPr marL="0" indent="0">
              <a:buNone/>
              <a:defRPr/>
            </a:pPr>
            <a:r>
              <a:rPr lang="en-US" sz="1800" dirty="0">
                <a:latin typeface="Garamond" panose="02020404030301010803" pitchFamily="18" charset="0"/>
              </a:rPr>
              <a:t>•Voicemail.</a:t>
            </a:r>
            <a:endParaRPr lang="uk-UA" dirty="0">
              <a:latin typeface="Garamond" panose="02020404030301010803" pitchFamily="18" charset="0"/>
            </a:endParaRPr>
          </a:p>
        </p:txBody>
      </p:sp>
      <p:sp>
        <p:nvSpPr>
          <p:cNvPr id="5"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975792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a:extLst>
              <a:ext uri="{FF2B5EF4-FFF2-40B4-BE49-F238E27FC236}">
                <a16:creationId xmlns:a16="http://schemas.microsoft.com/office/drawing/2014/main" id="{5BE62F3E-1EDA-4468-A32D-824462362181}"/>
              </a:ext>
            </a:extLst>
          </p:cNvPr>
          <p:cNvSpPr>
            <a:spLocks noGrp="1"/>
          </p:cNvSpPr>
          <p:nvPr>
            <p:ph type="title"/>
          </p:nvPr>
        </p:nvSpPr>
        <p:spPr/>
        <p:txBody>
          <a:bodyPr/>
          <a:lstStyle/>
          <a:p>
            <a:r>
              <a:rPr lang="en-US" altLang="en-US" b="1" dirty="0">
                <a:effectLst>
                  <a:outerShdw blurRad="38100" dist="38100" dir="2700000" algn="tl">
                    <a:srgbClr val="000000">
                      <a:alpha val="43137"/>
                    </a:srgbClr>
                  </a:outerShdw>
                </a:effectLst>
                <a:latin typeface="Garamond" panose="02020404030301010803" pitchFamily="18" charset="0"/>
              </a:rPr>
              <a:t>Disadvantages of GSM</a:t>
            </a:r>
            <a:endParaRPr lang="uk-UA" altLang="en-US" b="1" dirty="0">
              <a:effectLst>
                <a:outerShdw blurRad="38100" dist="38100" dir="2700000" algn="tl">
                  <a:srgbClr val="000000">
                    <a:alpha val="43137"/>
                  </a:srgbClr>
                </a:outerShdw>
              </a:effectLst>
              <a:latin typeface="Garamond" panose="02020404030301010803" pitchFamily="18" charset="0"/>
            </a:endParaRPr>
          </a:p>
        </p:txBody>
      </p:sp>
      <p:sp>
        <p:nvSpPr>
          <p:cNvPr id="19459" name="Содержимое 3">
            <a:extLst>
              <a:ext uri="{FF2B5EF4-FFF2-40B4-BE49-F238E27FC236}">
                <a16:creationId xmlns:a16="http://schemas.microsoft.com/office/drawing/2014/main" id="{C7079E76-4B5A-45A4-8F5E-9A415D0F7637}"/>
              </a:ext>
            </a:extLst>
          </p:cNvPr>
          <p:cNvSpPr>
            <a:spLocks noGrp="1"/>
          </p:cNvSpPr>
          <p:nvPr>
            <p:ph sz="half" idx="2"/>
          </p:nvPr>
        </p:nvSpPr>
        <p:spPr>
          <a:xfrm>
            <a:off x="1981200" y="1371600"/>
            <a:ext cx="8077200" cy="3951288"/>
          </a:xfrm>
        </p:spPr>
        <p:txBody>
          <a:bodyPr/>
          <a:lstStyle/>
          <a:p>
            <a:pPr marL="0" indent="0">
              <a:buNone/>
            </a:pPr>
            <a:r>
              <a:rPr lang="en-US" altLang="en-US" sz="3200" dirty="0">
                <a:latin typeface="Garamond" panose="02020404030301010803" pitchFamily="18" charset="0"/>
              </a:rPr>
              <a:t>• Speech distortion during digital processing and transmission</a:t>
            </a:r>
          </a:p>
          <a:p>
            <a:pPr marL="0" indent="0">
              <a:buNone/>
            </a:pPr>
            <a:r>
              <a:rPr lang="en-US" altLang="en-US" sz="3200" dirty="0">
                <a:latin typeface="Garamond" panose="02020404030301010803" pitchFamily="18" charset="0"/>
              </a:rPr>
              <a:t>• Communication at a distance of no more than 120 km from the nearest base station</a:t>
            </a:r>
            <a:endParaRPr lang="uk-UA" altLang="en-US" sz="3200" dirty="0">
              <a:latin typeface="Garamond" panose="02020404030301010803" pitchFamily="18" charset="0"/>
            </a:endParaRPr>
          </a:p>
        </p:txBody>
      </p:sp>
      <p:pic>
        <p:nvPicPr>
          <p:cNvPr id="19460" name="Picture 4" descr="http://t2.gstatic.com/images?q=tbn:ANd9GcSoadK78dlfrxCO0YDN3wLSxEmqavHOZ5m346iEpwQMoBU2Jj3c">
            <a:extLst>
              <a:ext uri="{FF2B5EF4-FFF2-40B4-BE49-F238E27FC236}">
                <a16:creationId xmlns:a16="http://schemas.microsoft.com/office/drawing/2014/main" id="{F3ED6F49-DFA4-438E-B124-B3CA21997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657600"/>
            <a:ext cx="4648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683458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a:extLst>
              <a:ext uri="{FF2B5EF4-FFF2-40B4-BE49-F238E27FC236}">
                <a16:creationId xmlns:a16="http://schemas.microsoft.com/office/drawing/2014/main" id="{A7F00980-F3F4-4ABA-AFDB-438B082BC306}"/>
              </a:ext>
            </a:extLst>
          </p:cNvPr>
          <p:cNvSpPr>
            <a:spLocks noGrp="1"/>
          </p:cNvSpPr>
          <p:nvPr>
            <p:ph type="title"/>
          </p:nvPr>
        </p:nvSpPr>
        <p:spPr/>
        <p:txBody>
          <a:bodyPr/>
          <a:lstStyle/>
          <a:p>
            <a:r>
              <a:rPr lang="en-US" altLang="en-US" b="1" dirty="0">
                <a:effectLst>
                  <a:outerShdw blurRad="38100" dist="38100" dir="2700000" algn="tl">
                    <a:srgbClr val="000000">
                      <a:alpha val="43137"/>
                    </a:srgbClr>
                  </a:outerShdw>
                </a:effectLst>
                <a:latin typeface="Garamond" panose="02020404030301010803" pitchFamily="18" charset="0"/>
              </a:rPr>
              <a:t>Continuation of GSM</a:t>
            </a:r>
            <a:endParaRPr lang="uk-UA" altLang="en-US" b="1" dirty="0">
              <a:effectLst>
                <a:outerShdw blurRad="38100" dist="38100" dir="2700000" algn="tl">
                  <a:srgbClr val="000000">
                    <a:alpha val="43137"/>
                  </a:srgbClr>
                </a:outerShdw>
              </a:effectLst>
              <a:latin typeface="Garamond" panose="02020404030301010803" pitchFamily="18" charset="0"/>
            </a:endParaRPr>
          </a:p>
        </p:txBody>
      </p:sp>
      <p:sp>
        <p:nvSpPr>
          <p:cNvPr id="20483" name="Текст 2">
            <a:extLst>
              <a:ext uri="{FF2B5EF4-FFF2-40B4-BE49-F238E27FC236}">
                <a16:creationId xmlns:a16="http://schemas.microsoft.com/office/drawing/2014/main" id="{89F49576-EC1D-46BA-B3ED-548177E92DC2}"/>
              </a:ext>
            </a:extLst>
          </p:cNvPr>
          <p:cNvSpPr>
            <a:spLocks noGrp="1"/>
          </p:cNvSpPr>
          <p:nvPr>
            <p:ph type="body" idx="1"/>
          </p:nvPr>
        </p:nvSpPr>
        <p:spPr>
          <a:xfrm>
            <a:off x="1981200" y="1535115"/>
            <a:ext cx="4040188" cy="1208087"/>
          </a:xfrm>
        </p:spPr>
        <p:txBody>
          <a:bodyPr/>
          <a:lstStyle/>
          <a:p>
            <a:r>
              <a:rPr lang="en-US" altLang="en-US" sz="3600"/>
              <a:t>EDGE (2.75 G)</a:t>
            </a:r>
            <a:endParaRPr lang="uk-UA" altLang="en-US" sz="3600"/>
          </a:p>
        </p:txBody>
      </p:sp>
      <p:sp>
        <p:nvSpPr>
          <p:cNvPr id="5" name="Текст 4">
            <a:extLst>
              <a:ext uri="{FF2B5EF4-FFF2-40B4-BE49-F238E27FC236}">
                <a16:creationId xmlns:a16="http://schemas.microsoft.com/office/drawing/2014/main" id="{C2FF2DE4-0A42-4F9D-AA6E-10A1E275E7A7}"/>
              </a:ext>
            </a:extLst>
          </p:cNvPr>
          <p:cNvSpPr>
            <a:spLocks noGrp="1"/>
          </p:cNvSpPr>
          <p:nvPr>
            <p:ph type="body" sz="quarter" idx="3"/>
          </p:nvPr>
        </p:nvSpPr>
        <p:spPr>
          <a:xfrm>
            <a:off x="6096002" y="2133602"/>
            <a:ext cx="4041775" cy="639763"/>
          </a:xfrm>
        </p:spPr>
        <p:txBody>
          <a:bodyPr rtlCol="0">
            <a:normAutofit/>
          </a:bodyPr>
          <a:lstStyle/>
          <a:p>
            <a:pPr>
              <a:defRPr/>
            </a:pPr>
            <a:r>
              <a:rPr lang="en-US" sz="3600" dirty="0"/>
              <a:t>GPRS (2.5 G)</a:t>
            </a:r>
            <a:endParaRPr lang="uk-UA" sz="3600" dirty="0"/>
          </a:p>
        </p:txBody>
      </p:sp>
      <p:pic>
        <p:nvPicPr>
          <p:cNvPr id="20485" name="Picture 2" descr="http://t1.gstatic.com/images?q=tbn:ANd9GcTQHbdGzNHDSZ9h75YgDrbItOCn4H3WAyUN-Dk6JuMlvgQgnk7F">
            <a:extLst>
              <a:ext uri="{FF2B5EF4-FFF2-40B4-BE49-F238E27FC236}">
                <a16:creationId xmlns:a16="http://schemas.microsoft.com/office/drawing/2014/main" id="{AF53D7B6-8787-44B5-A300-D0AEB6CD3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895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4" descr="http://t1.gstatic.com/images?q=tbn:ANd9GcQHIywAQ-z5gleqQUHuxpEoryyV6FYLAHXHtfhPoGkusvHaatGS6g">
            <a:extLst>
              <a:ext uri="{FF2B5EF4-FFF2-40B4-BE49-F238E27FC236}">
                <a16:creationId xmlns:a16="http://schemas.microsoft.com/office/drawing/2014/main" id="{C9E65E03-A7D8-49C0-B54C-E7E2AB4EF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819400"/>
            <a:ext cx="38560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010771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a:extLst>
              <a:ext uri="{FF2B5EF4-FFF2-40B4-BE49-F238E27FC236}">
                <a16:creationId xmlns:a16="http://schemas.microsoft.com/office/drawing/2014/main" id="{5721DBA7-A2F8-4AB3-98FD-788B55129B8A}"/>
              </a:ext>
            </a:extLst>
          </p:cNvPr>
          <p:cNvSpPr>
            <a:spLocks noGrp="1"/>
          </p:cNvSpPr>
          <p:nvPr>
            <p:ph type="title"/>
          </p:nvPr>
        </p:nvSpPr>
        <p:spPr/>
        <p:txBody>
          <a:bodyPr/>
          <a:lstStyle/>
          <a:p>
            <a:r>
              <a:rPr lang="en-US" altLang="en-US" b="1" dirty="0">
                <a:effectLst>
                  <a:outerShdw blurRad="38100" dist="38100" dir="2700000" algn="tl">
                    <a:srgbClr val="000000">
                      <a:alpha val="43137"/>
                    </a:srgbClr>
                  </a:outerShdw>
                </a:effectLst>
                <a:latin typeface="Garamond" panose="02020404030301010803" pitchFamily="18" charset="0"/>
              </a:rPr>
              <a:t>CDMA -</a:t>
            </a:r>
            <a:endParaRPr lang="uk-UA" altLang="en-US" b="1" dirty="0">
              <a:effectLst>
                <a:outerShdw blurRad="38100" dist="38100" dir="2700000" algn="tl">
                  <a:srgbClr val="000000">
                    <a:alpha val="43137"/>
                  </a:srgbClr>
                </a:outerShdw>
              </a:effectLst>
              <a:latin typeface="Garamond" panose="02020404030301010803" pitchFamily="18" charset="0"/>
            </a:endParaRPr>
          </a:p>
        </p:txBody>
      </p:sp>
      <p:sp>
        <p:nvSpPr>
          <p:cNvPr id="4" name="Содержимое 3">
            <a:extLst>
              <a:ext uri="{FF2B5EF4-FFF2-40B4-BE49-F238E27FC236}">
                <a16:creationId xmlns:a16="http://schemas.microsoft.com/office/drawing/2014/main" id="{284C371E-C291-46DA-A97A-954E68444FAB}"/>
              </a:ext>
            </a:extLst>
          </p:cNvPr>
          <p:cNvSpPr>
            <a:spLocks noGrp="1"/>
          </p:cNvSpPr>
          <p:nvPr>
            <p:ph sz="half" idx="2"/>
          </p:nvPr>
        </p:nvSpPr>
        <p:spPr>
          <a:xfrm>
            <a:off x="1752600" y="1828800"/>
            <a:ext cx="4344988" cy="3951288"/>
          </a:xfrm>
        </p:spPr>
        <p:txBody>
          <a:bodyPr rtlCol="0">
            <a:normAutofit fontScale="92500"/>
          </a:bodyPr>
          <a:lstStyle/>
          <a:p>
            <a:pPr>
              <a:defRPr/>
            </a:pPr>
            <a:r>
              <a:rPr lang="en-US" dirty="0">
                <a:latin typeface="Garamond" panose="02020404030301010803" pitchFamily="18" charset="0"/>
              </a:rPr>
              <a:t>multiple access standard with code division of channels, frequency ranges of 800, 1900 and 2000 MHz;</a:t>
            </a:r>
          </a:p>
          <a:p>
            <a:pPr>
              <a:defRPr/>
            </a:pPr>
            <a:endParaRPr lang="en-US" dirty="0">
              <a:latin typeface="Garamond" panose="02020404030301010803" pitchFamily="18" charset="0"/>
            </a:endParaRPr>
          </a:p>
          <a:p>
            <a:pPr>
              <a:defRPr/>
            </a:pPr>
            <a:r>
              <a:rPr lang="en-US" dirty="0">
                <a:latin typeface="Garamond" panose="02020404030301010803" pitchFamily="18" charset="0"/>
              </a:rPr>
              <a:t>is used in the USA, South Korea, Hong Kong and has recently been increasingly used in European countries and the world as a whole</a:t>
            </a:r>
            <a:endParaRPr lang="uk-UA" dirty="0">
              <a:latin typeface="Garamond" panose="02020404030301010803" pitchFamily="18" charset="0"/>
            </a:endParaRPr>
          </a:p>
        </p:txBody>
      </p:sp>
      <p:pic>
        <p:nvPicPr>
          <p:cNvPr id="21508" name="Picture 8" descr="http://t3.gstatic.com/images?q=tbn:ANd9GcQHBTgiJfLnCH6hn9XIDbPv51hHkqoHAl88evd9LCd9dlYlmmwURw">
            <a:extLst>
              <a:ext uri="{FF2B5EF4-FFF2-40B4-BE49-F238E27FC236}">
                <a16:creationId xmlns:a16="http://schemas.microsoft.com/office/drawing/2014/main" id="{BCCDD48E-834A-4764-AA89-30B3742E4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938" y="1981200"/>
            <a:ext cx="382746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411789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EAF48A-DFDB-42C2-BDE6-A0C6125865D4}"/>
              </a:ext>
            </a:extLst>
          </p:cNvPr>
          <p:cNvSpPr>
            <a:spLocks noGrp="1"/>
          </p:cNvSpPr>
          <p:nvPr>
            <p:ph type="title"/>
          </p:nvPr>
        </p:nvSpPr>
        <p:spPr/>
        <p:txBody>
          <a:bodyPr rtlCol="0">
            <a:normAutofit/>
          </a:bodyPr>
          <a:lstStyle/>
          <a:p>
            <a:pPr>
              <a:defRPr/>
            </a:pPr>
            <a:r>
              <a:rPr lang="en-US" b="1" dirty="0">
                <a:effectLst>
                  <a:outerShdw blurRad="38100" dist="38100" dir="2700000" algn="tl">
                    <a:srgbClr val="000000">
                      <a:alpha val="43137"/>
                    </a:srgbClr>
                  </a:outerShdw>
                </a:effectLst>
                <a:latin typeface="Garamond" panose="02020404030301010803" pitchFamily="18" charset="0"/>
              </a:rPr>
              <a:t>Advantages of CDMA:</a:t>
            </a:r>
            <a:endParaRPr lang="uk-UA" b="1" dirty="0">
              <a:effectLst>
                <a:outerShdw blurRad="38100" dist="38100" dir="2700000" algn="tl">
                  <a:srgbClr val="000000">
                    <a:alpha val="43137"/>
                  </a:srgbClr>
                </a:outerShdw>
              </a:effectLst>
              <a:latin typeface="Garamond" panose="02020404030301010803" pitchFamily="18" charset="0"/>
            </a:endParaRPr>
          </a:p>
        </p:txBody>
      </p:sp>
      <p:sp>
        <p:nvSpPr>
          <p:cNvPr id="22531" name="Содержимое 3">
            <a:extLst>
              <a:ext uri="{FF2B5EF4-FFF2-40B4-BE49-F238E27FC236}">
                <a16:creationId xmlns:a16="http://schemas.microsoft.com/office/drawing/2014/main" id="{A3933165-0258-4DC3-A062-0B5F2C3AD02D}"/>
              </a:ext>
            </a:extLst>
          </p:cNvPr>
          <p:cNvSpPr>
            <a:spLocks noGrp="1"/>
          </p:cNvSpPr>
          <p:nvPr>
            <p:ph sz="half" idx="2"/>
          </p:nvPr>
        </p:nvSpPr>
        <p:spPr>
          <a:xfrm>
            <a:off x="1954568" y="1453356"/>
            <a:ext cx="6665650" cy="3951288"/>
          </a:xfrm>
        </p:spPr>
        <p:txBody>
          <a:bodyPr/>
          <a:lstStyle/>
          <a:p>
            <a:r>
              <a:rPr lang="en-US" altLang="en-US" dirty="0">
                <a:latin typeface="Garamond" panose="02020404030301010803" pitchFamily="18" charset="0"/>
              </a:rPr>
              <a:t>High spectral efficiency</a:t>
            </a:r>
          </a:p>
          <a:p>
            <a:r>
              <a:rPr lang="en-US" altLang="en-US" dirty="0">
                <a:latin typeface="Garamond" panose="02020404030301010803" pitchFamily="18" charset="0"/>
              </a:rPr>
              <a:t>Flexible allocation of resources</a:t>
            </a:r>
          </a:p>
          <a:p>
            <a:r>
              <a:rPr lang="en-US" altLang="en-US" dirty="0">
                <a:latin typeface="Garamond" panose="02020404030301010803" pitchFamily="18" charset="0"/>
              </a:rPr>
              <a:t>Higher channel security</a:t>
            </a:r>
          </a:p>
          <a:p>
            <a:r>
              <a:rPr lang="en-US" altLang="en-US" dirty="0">
                <a:latin typeface="Garamond" panose="02020404030301010803" pitchFamily="18" charset="0"/>
              </a:rPr>
              <a:t>CDMA phones have lower peak radiated power</a:t>
            </a:r>
            <a:endParaRPr lang="uk-UA" altLang="en-US" dirty="0">
              <a:latin typeface="Garamond" panose="02020404030301010803" pitchFamily="18" charset="0"/>
            </a:endParaRPr>
          </a:p>
        </p:txBody>
      </p:sp>
      <p:sp>
        <p:nvSpPr>
          <p:cNvPr id="6"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40412535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F4B698-85B8-4386-8646-6430BA585B4E}"/>
              </a:ext>
            </a:extLst>
          </p:cNvPr>
          <p:cNvSpPr>
            <a:spLocks noGrp="1"/>
          </p:cNvSpPr>
          <p:nvPr>
            <p:ph type="title"/>
          </p:nvPr>
        </p:nvSpPr>
        <p:spPr>
          <a:xfrm>
            <a:off x="168676" y="990600"/>
            <a:ext cx="11532093" cy="1143000"/>
          </a:xfrm>
        </p:spPr>
        <p:txBody>
          <a:bodyPr rtlCol="0">
            <a:normAutofit fontScale="90000"/>
          </a:bodyPr>
          <a:lstStyle/>
          <a:p>
            <a:pPr>
              <a:defRPr/>
            </a:pPr>
            <a:r>
              <a:rPr lang="en-US" dirty="0">
                <a:latin typeface="Garamond" panose="02020404030301010803" pitchFamily="18" charset="0"/>
              </a:rPr>
              <a:t>The main requirement for third-generation networks is that they must provide video communication with a minimum resolution of 320x240</a:t>
            </a:r>
            <a:endParaRPr lang="uk-UA" dirty="0">
              <a:latin typeface="Garamond" panose="02020404030301010803" pitchFamily="18" charset="0"/>
            </a:endParaRPr>
          </a:p>
        </p:txBody>
      </p:sp>
      <p:pic>
        <p:nvPicPr>
          <p:cNvPr id="23555" name="Рисунок 1" descr="3g umts.gif">
            <a:hlinkClick r:id="rId2"/>
            <a:extLst>
              <a:ext uri="{FF2B5EF4-FFF2-40B4-BE49-F238E27FC236}">
                <a16:creationId xmlns:a16="http://schemas.microsoft.com/office/drawing/2014/main" id="{CD5675BD-8BC4-4D5F-8F98-789B820AB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804" y="2218254"/>
            <a:ext cx="285750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Рисунок 2" descr="3g-21.gif">
            <a:hlinkClick r:id="rId4"/>
            <a:extLst>
              <a:ext uri="{FF2B5EF4-FFF2-40B4-BE49-F238E27FC236}">
                <a16:creationId xmlns:a16="http://schemas.microsoft.com/office/drawing/2014/main" id="{B6C1E1B1-E398-480C-A524-D13C45251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0216" y="2218254"/>
            <a:ext cx="14287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Рисунок 3" descr="3g-22.gif">
            <a:hlinkClick r:id="rId6"/>
            <a:extLst>
              <a:ext uri="{FF2B5EF4-FFF2-40B4-BE49-F238E27FC236}">
                <a16:creationId xmlns:a16="http://schemas.microsoft.com/office/drawing/2014/main" id="{226BC53B-443F-4C66-AFC8-7FD1C0E87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0879" y="2206282"/>
            <a:ext cx="141922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9">
            <a:extLst>
              <a:ext uri="{FF2B5EF4-FFF2-40B4-BE49-F238E27FC236}">
                <a16:creationId xmlns:a16="http://schemas.microsoft.com/office/drawing/2014/main" id="{46B37B54-D90E-4720-AA66-278649CB47D1}"/>
              </a:ext>
            </a:extLst>
          </p:cNvPr>
          <p:cNvSpPr>
            <a:spLocks noChangeArrowheads="1"/>
          </p:cNvSpPr>
          <p:nvPr/>
        </p:nvSpPr>
        <p:spPr bwMode="auto">
          <a:xfrm>
            <a:off x="1524002" y="4393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en-US"/>
          </a:p>
        </p:txBody>
      </p:sp>
      <p:sp>
        <p:nvSpPr>
          <p:cNvPr id="23559" name="Rectangle 10">
            <a:extLst>
              <a:ext uri="{FF2B5EF4-FFF2-40B4-BE49-F238E27FC236}">
                <a16:creationId xmlns:a16="http://schemas.microsoft.com/office/drawing/2014/main" id="{D254E63B-C85E-40EF-A8D8-B54E833E07B2}"/>
              </a:ext>
            </a:extLst>
          </p:cNvPr>
          <p:cNvSpPr>
            <a:spLocks noChangeArrowheads="1"/>
          </p:cNvSpPr>
          <p:nvPr/>
        </p:nvSpPr>
        <p:spPr bwMode="auto">
          <a:xfrm>
            <a:off x="1524000" y="3425311"/>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en-US"/>
          </a:p>
        </p:txBody>
      </p:sp>
      <p:sp>
        <p:nvSpPr>
          <p:cNvPr id="23561" name="Rectangle 12">
            <a:extLst>
              <a:ext uri="{FF2B5EF4-FFF2-40B4-BE49-F238E27FC236}">
                <a16:creationId xmlns:a16="http://schemas.microsoft.com/office/drawing/2014/main" id="{2410CB37-60E5-4A49-B64D-D769695F2D98}"/>
              </a:ext>
            </a:extLst>
          </p:cNvPr>
          <p:cNvSpPr>
            <a:spLocks noChangeArrowheads="1"/>
          </p:cNvSpPr>
          <p:nvPr/>
        </p:nvSpPr>
        <p:spPr bwMode="auto">
          <a:xfrm>
            <a:off x="1524002" y="973086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en-US"/>
          </a:p>
        </p:txBody>
      </p:sp>
      <p:sp>
        <p:nvSpPr>
          <p:cNvPr id="10"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102127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Результат пошуку зображень за запитом беспроводной мир&quot;">
            <a:extLst>
              <a:ext uri="{FF2B5EF4-FFF2-40B4-BE49-F238E27FC236}">
                <a16:creationId xmlns:a16="http://schemas.microsoft.com/office/drawing/2014/main" id="{4811337C-3AFA-4F23-AFC3-547CD9FA8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4" y="0"/>
            <a:ext cx="12254144" cy="6867432"/>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8874529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a:extLst>
              <a:ext uri="{FF2B5EF4-FFF2-40B4-BE49-F238E27FC236}">
                <a16:creationId xmlns:a16="http://schemas.microsoft.com/office/drawing/2014/main" id="{068C6365-394F-40A7-8D45-00E6EEB95716}"/>
              </a:ext>
            </a:extLst>
          </p:cNvPr>
          <p:cNvSpPr>
            <a:spLocks noGrp="1"/>
          </p:cNvSpPr>
          <p:nvPr>
            <p:ph type="title"/>
          </p:nvPr>
        </p:nvSpPr>
        <p:spPr/>
        <p:txBody>
          <a:bodyPr/>
          <a:lstStyle/>
          <a:p>
            <a:r>
              <a:rPr lang="en-US" altLang="en-US" b="1" dirty="0">
                <a:effectLst>
                  <a:outerShdw blurRad="38100" dist="38100" dir="2700000" algn="tl">
                    <a:srgbClr val="000000">
                      <a:alpha val="43137"/>
                    </a:srgbClr>
                  </a:outerShdw>
                </a:effectLst>
                <a:latin typeface="Garamond" panose="02020404030301010803" pitchFamily="18" charset="0"/>
              </a:rPr>
              <a:t>The road to 3G</a:t>
            </a:r>
            <a:endParaRPr lang="uk-UA" altLang="en-US" b="1" dirty="0">
              <a:effectLst>
                <a:outerShdw blurRad="38100" dist="38100" dir="2700000" algn="tl">
                  <a:srgbClr val="000000">
                    <a:alpha val="43137"/>
                  </a:srgbClr>
                </a:outerShdw>
              </a:effectLst>
              <a:latin typeface="Garamond" panose="02020404030301010803" pitchFamily="18" charset="0"/>
            </a:endParaRPr>
          </a:p>
        </p:txBody>
      </p:sp>
      <p:pic>
        <p:nvPicPr>
          <p:cNvPr id="24579" name="Рисунок 6" descr="1193092658 3g-road mobilers.ru 2.gif">
            <a:hlinkClick r:id="rId2"/>
            <a:extLst>
              <a:ext uri="{FF2B5EF4-FFF2-40B4-BE49-F238E27FC236}">
                <a16:creationId xmlns:a16="http://schemas.microsoft.com/office/drawing/2014/main" id="{4BD52F38-DA13-4A2D-B228-2A5F8689A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95400"/>
            <a:ext cx="7391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2926520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a:extLst>
              <a:ext uri="{FF2B5EF4-FFF2-40B4-BE49-F238E27FC236}">
                <a16:creationId xmlns:a16="http://schemas.microsoft.com/office/drawing/2014/main" id="{36DC508C-4C9B-4930-AEE2-7B7AB7C36163}"/>
              </a:ext>
            </a:extLst>
          </p:cNvPr>
          <p:cNvSpPr>
            <a:spLocks noGrp="1"/>
          </p:cNvSpPr>
          <p:nvPr>
            <p:ph type="title"/>
          </p:nvPr>
        </p:nvSpPr>
        <p:spPr/>
        <p:txBody>
          <a:bodyPr/>
          <a:lstStyle/>
          <a:p>
            <a:r>
              <a:rPr lang="en-US" altLang="en-US" b="1" dirty="0">
                <a:effectLst>
                  <a:outerShdw blurRad="38100" dist="38100" dir="2700000" algn="tl">
                    <a:srgbClr val="000000">
                      <a:alpha val="43137"/>
                    </a:srgbClr>
                  </a:outerShdw>
                </a:effectLst>
                <a:latin typeface="Garamond" panose="02020404030301010803" pitchFamily="18" charset="0"/>
              </a:rPr>
              <a:t>IMT-Advanced requirements</a:t>
            </a:r>
            <a:endParaRPr lang="uk-UA" altLang="en-US" b="1" dirty="0">
              <a:effectLst>
                <a:outerShdw blurRad="38100" dist="38100" dir="2700000" algn="tl">
                  <a:srgbClr val="000000">
                    <a:alpha val="43137"/>
                  </a:srgbClr>
                </a:outerShdw>
              </a:effectLst>
              <a:latin typeface="Garamond" panose="02020404030301010803" pitchFamily="18" charset="0"/>
            </a:endParaRPr>
          </a:p>
        </p:txBody>
      </p:sp>
      <p:sp>
        <p:nvSpPr>
          <p:cNvPr id="30723" name="Содержимое 2">
            <a:extLst>
              <a:ext uri="{FF2B5EF4-FFF2-40B4-BE49-F238E27FC236}">
                <a16:creationId xmlns:a16="http://schemas.microsoft.com/office/drawing/2014/main" id="{4F519D21-B756-4B36-9CF7-9BE533BB9F82}"/>
              </a:ext>
            </a:extLst>
          </p:cNvPr>
          <p:cNvSpPr>
            <a:spLocks noGrp="1"/>
          </p:cNvSpPr>
          <p:nvPr>
            <p:ph idx="1"/>
          </p:nvPr>
        </p:nvSpPr>
        <p:spPr>
          <a:xfrm>
            <a:off x="2057400" y="1447802"/>
            <a:ext cx="8229600" cy="4525963"/>
          </a:xfrm>
        </p:spPr>
        <p:txBody>
          <a:bodyPr/>
          <a:lstStyle/>
          <a:p>
            <a:r>
              <a:rPr lang="en-US" altLang="en-US" b="1" dirty="0">
                <a:latin typeface="Garamond" panose="02020404030301010803" pitchFamily="18" charset="0"/>
              </a:rPr>
              <a:t>global compatibility of services and networks;</a:t>
            </a:r>
          </a:p>
          <a:p>
            <a:r>
              <a:rPr lang="en-US" altLang="en-US" b="1" dirty="0">
                <a:latin typeface="Garamond" panose="02020404030301010803" pitchFamily="18" charset="0"/>
              </a:rPr>
              <a:t>high quality of mobile communication services;</a:t>
            </a:r>
          </a:p>
          <a:p>
            <a:r>
              <a:rPr lang="en-US" altLang="en-US" b="1" dirty="0">
                <a:latin typeface="Garamond" panose="02020404030301010803" pitchFamily="18" charset="0"/>
              </a:rPr>
              <a:t>high economic efficiency of networks;</a:t>
            </a:r>
          </a:p>
          <a:p>
            <a:r>
              <a:rPr lang="en-US" altLang="en-US" b="1" dirty="0">
                <a:latin typeface="Garamond" panose="02020404030301010803" pitchFamily="18" charset="0"/>
              </a:rPr>
              <a:t>user-friendly equipment supported by any network in the world;</a:t>
            </a:r>
          </a:p>
          <a:p>
            <a:r>
              <a:rPr lang="en-US" altLang="en-US" b="1" dirty="0">
                <a:latin typeface="Garamond" panose="02020404030301010803" pitchFamily="18" charset="0"/>
              </a:rPr>
              <a:t>possibility of worldwide roaming</a:t>
            </a:r>
            <a:endParaRPr lang="uk-UA" altLang="en-US" dirty="0">
              <a:latin typeface="Garamond" panose="02020404030301010803" pitchFamily="18" charset="0"/>
            </a:endParaRPr>
          </a:p>
        </p:txBody>
      </p:sp>
      <p:sp>
        <p:nvSpPr>
          <p:cNvPr id="6"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8330058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6">
            <a:extLst>
              <a:ext uri="{FF2B5EF4-FFF2-40B4-BE49-F238E27FC236}">
                <a16:creationId xmlns:a16="http://schemas.microsoft.com/office/drawing/2014/main" id="{A2F6A94B-7B62-47D7-9156-76A4D7908F8E}"/>
              </a:ext>
            </a:extLst>
          </p:cNvPr>
          <p:cNvSpPr>
            <a:spLocks noGrp="1"/>
          </p:cNvSpPr>
          <p:nvPr>
            <p:ph type="title"/>
          </p:nvPr>
        </p:nvSpPr>
        <p:spPr/>
        <p:txBody>
          <a:bodyPr/>
          <a:lstStyle/>
          <a:p>
            <a:r>
              <a:rPr lang="en-US" altLang="en-US" b="1" i="1" dirty="0">
                <a:effectLst>
                  <a:outerShdw blurRad="38100" dist="38100" dir="2700000" algn="tl">
                    <a:srgbClr val="000000">
                      <a:alpha val="43137"/>
                    </a:srgbClr>
                  </a:outerShdw>
                </a:effectLst>
                <a:latin typeface="Garamond" panose="02020404030301010803" pitchFamily="18" charset="0"/>
              </a:rPr>
              <a:t>Generation 4 G</a:t>
            </a:r>
            <a:endParaRPr lang="ru-RU" altLang="en-US" dirty="0">
              <a:effectLst>
                <a:outerShdw blurRad="38100" dist="38100" dir="2700000" algn="tl">
                  <a:srgbClr val="000000">
                    <a:alpha val="43137"/>
                  </a:srgbClr>
                </a:outerShdw>
              </a:effectLst>
              <a:latin typeface="Garamond" panose="02020404030301010803" pitchFamily="18" charset="0"/>
            </a:endParaRPr>
          </a:p>
        </p:txBody>
      </p:sp>
      <p:pic>
        <p:nvPicPr>
          <p:cNvPr id="32771" name="Объект 8">
            <a:extLst>
              <a:ext uri="{FF2B5EF4-FFF2-40B4-BE49-F238E27FC236}">
                <a16:creationId xmlns:a16="http://schemas.microsoft.com/office/drawing/2014/main" id="{A8A932C4-A8BF-42C0-8A7B-2F60E191E89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42369" y="1488372"/>
            <a:ext cx="4858444" cy="4598010"/>
          </a:xfrm>
        </p:spPr>
      </p:pic>
      <p:pic>
        <p:nvPicPr>
          <p:cNvPr id="32772" name="Picture 514">
            <a:extLst>
              <a:ext uri="{FF2B5EF4-FFF2-40B4-BE49-F238E27FC236}">
                <a16:creationId xmlns:a16="http://schemas.microsoft.com/office/drawing/2014/main" id="{50E95AF3-2B31-4CF9-A182-542F17C3B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3868" y="1247776"/>
            <a:ext cx="340995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15">
            <a:extLst>
              <a:ext uri="{FF2B5EF4-FFF2-40B4-BE49-F238E27FC236}">
                <a16:creationId xmlns:a16="http://schemas.microsoft.com/office/drawing/2014/main" id="{2178861A-1020-4E0C-98AE-3B856FD3A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100" y="4115540"/>
            <a:ext cx="33972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Рисунок 9">
            <a:extLst>
              <a:ext uri="{FF2B5EF4-FFF2-40B4-BE49-F238E27FC236}">
                <a16:creationId xmlns:a16="http://schemas.microsoft.com/office/drawing/2014/main" id="{2C0B7A11-5D84-408C-BD4A-C2ABEB9206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48500" y="2669335"/>
            <a:ext cx="3371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8471451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67DC14-F0D1-4223-93A5-A5711B0A1B0C}"/>
              </a:ext>
            </a:extLst>
          </p:cNvPr>
          <p:cNvSpPr>
            <a:spLocks noGrp="1"/>
          </p:cNvSpPr>
          <p:nvPr>
            <p:ph type="title"/>
          </p:nvPr>
        </p:nvSpPr>
        <p:spPr>
          <a:xfrm>
            <a:off x="838200" y="152062"/>
            <a:ext cx="10515600" cy="1325563"/>
          </a:xfrm>
        </p:spPr>
        <p:txBody>
          <a:bodyPr/>
          <a:lstStyle/>
          <a:p>
            <a:r>
              <a:rPr lang="en-US" b="1" dirty="0">
                <a:effectLst>
                  <a:outerShdw blurRad="38100" dist="38100" dir="2700000" algn="tl">
                    <a:srgbClr val="000000">
                      <a:alpha val="43137"/>
                    </a:srgbClr>
                  </a:outerShdw>
                </a:effectLst>
                <a:latin typeface="Garamond" panose="02020404030301010803" pitchFamily="18" charset="0"/>
              </a:rPr>
              <a:t>Development of cellular networks</a:t>
            </a:r>
            <a:endParaRPr lang="en-US" b="1" dirty="0">
              <a:effectLst>
                <a:outerShdw blurRad="38100" dist="38100" dir="2700000" algn="tl">
                  <a:srgbClr val="000000">
                    <a:alpha val="43137"/>
                  </a:srgbClr>
                </a:outerShdw>
              </a:effectLst>
              <a:latin typeface="Garamond" panose="02020404030301010803" pitchFamily="18" charset="0"/>
            </a:endParaRPr>
          </a:p>
        </p:txBody>
      </p:sp>
      <p:pic>
        <p:nvPicPr>
          <p:cNvPr id="5" name="Рисунок 4"/>
          <p:cNvPicPr>
            <a:picLocks noChangeAspect="1"/>
          </p:cNvPicPr>
          <p:nvPr/>
        </p:nvPicPr>
        <p:blipFill>
          <a:blip r:embed="rId2"/>
          <a:stretch>
            <a:fillRect/>
          </a:stretch>
        </p:blipFill>
        <p:spPr>
          <a:xfrm>
            <a:off x="1265853" y="1391719"/>
            <a:ext cx="8951168" cy="5160908"/>
          </a:xfrm>
          <a:prstGeom prst="rect">
            <a:avLst/>
          </a:prstGeom>
        </p:spPr>
      </p:pic>
      <p:sp>
        <p:nvSpPr>
          <p:cNvPr id="7"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05405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75E785-EB3F-4DEB-88DE-F282E140811F}"/>
              </a:ext>
            </a:extLst>
          </p:cNvPr>
          <p:cNvSpPr>
            <a:spLocks noGrp="1"/>
          </p:cNvSpPr>
          <p:nvPr>
            <p:ph type="title"/>
          </p:nvPr>
        </p:nvSpPr>
        <p:spPr>
          <a:xfrm>
            <a:off x="838200" y="125429"/>
            <a:ext cx="10515600" cy="1107921"/>
          </a:xfrm>
        </p:spPr>
        <p:txBody>
          <a:bodyPr/>
          <a:lstStyle/>
          <a:p>
            <a:r>
              <a:rPr lang="en-US" b="1" dirty="0">
                <a:effectLst>
                  <a:outerShdw blurRad="38100" dist="38100" dir="2700000" algn="tl">
                    <a:srgbClr val="000000">
                      <a:alpha val="43137"/>
                    </a:srgbClr>
                  </a:outerShdw>
                </a:effectLst>
                <a:latin typeface="Garamond" panose="02020404030301010803" pitchFamily="18" charset="0"/>
              </a:rPr>
              <a:t>Key types of use</a:t>
            </a:r>
            <a:endParaRPr lang="en-US" b="1" dirty="0">
              <a:effectLst>
                <a:outerShdw blurRad="38100" dist="38100" dir="2700000" algn="tl">
                  <a:srgbClr val="000000">
                    <a:alpha val="43137"/>
                  </a:srgbClr>
                </a:outerShdw>
              </a:effectLst>
              <a:latin typeface="Garamond" panose="02020404030301010803" pitchFamily="18" charset="0"/>
            </a:endParaRPr>
          </a:p>
        </p:txBody>
      </p:sp>
      <p:pic>
        <p:nvPicPr>
          <p:cNvPr id="5122" name="Picture 2" descr="Результат пошуку зображень за запитом key drivers for 5g&quot;">
            <a:extLst>
              <a:ext uri="{FF2B5EF4-FFF2-40B4-BE49-F238E27FC236}">
                <a16:creationId xmlns:a16="http://schemas.microsoft.com/office/drawing/2014/main" id="{08B4B10E-53A5-4C36-BFDC-30E5A18F6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424" y="1099778"/>
            <a:ext cx="9095152" cy="5126358"/>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9822233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DmyP7LNThV6Ahjd.mp4">
            <a:hlinkClick r:id="" action="ppaction://media"/>
          </p:cNvPr>
          <p:cNvPicPr>
            <a:picLocks noRot="1" noChangeAspect="1"/>
          </p:cNvPicPr>
          <p:nvPr>
            <a:videoFile r:link="rId1"/>
          </p:nvPr>
        </p:nvPicPr>
        <p:blipFill>
          <a:blip r:embed="rId3"/>
          <a:stretch>
            <a:fillRect/>
          </a:stretch>
        </p:blipFill>
        <p:spPr>
          <a:xfrm>
            <a:off x="1217613" y="685800"/>
            <a:ext cx="9753600" cy="5486400"/>
          </a:xfrm>
          <a:prstGeom prst="rect">
            <a:avLst/>
          </a:prstGeom>
        </p:spPr>
      </p:pic>
      <p:sp>
        <p:nvSpPr>
          <p:cNvPr id="4"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657217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ABE0CC-30DF-4CF0-8FBA-F9F9DD63066D}"/>
              </a:ext>
            </a:extLst>
          </p:cNvPr>
          <p:cNvSpPr>
            <a:spLocks noGrp="1"/>
          </p:cNvSpPr>
          <p:nvPr>
            <p:ph type="title"/>
          </p:nvPr>
        </p:nvSpPr>
        <p:spPr>
          <a:xfrm>
            <a:off x="165716" y="64833"/>
            <a:ext cx="11860567" cy="1325563"/>
          </a:xfrm>
        </p:spPr>
        <p:txBody>
          <a:bodyPr rtlCol="0">
            <a:normAutofit/>
          </a:bodyPr>
          <a:lstStyle/>
          <a:p>
            <a:pPr>
              <a:defRPr/>
            </a:pPr>
            <a:r>
              <a:rPr lang="en-US" b="1" dirty="0">
                <a:effectLst>
                  <a:outerShdw blurRad="38100" dist="38100" dir="2700000" algn="tl">
                    <a:srgbClr val="000000">
                      <a:alpha val="43137"/>
                    </a:srgbClr>
                  </a:outerShdw>
                </a:effectLst>
                <a:latin typeface="Garamond" panose="02020404030301010803" pitchFamily="18" charset="0"/>
              </a:rPr>
              <a:t>Ways of development of cellular communication networks</a:t>
            </a:r>
            <a:endParaRPr lang="uk-UA" b="1" dirty="0">
              <a:effectLst>
                <a:outerShdw blurRad="38100" dist="38100" dir="2700000" algn="tl">
                  <a:srgbClr val="000000">
                    <a:alpha val="43137"/>
                  </a:srgbClr>
                </a:outerShdw>
              </a:effectLst>
              <a:latin typeface="Garamond" panose="02020404030301010803" pitchFamily="18" charset="0"/>
            </a:endParaRPr>
          </a:p>
        </p:txBody>
      </p:sp>
      <p:sp>
        <p:nvSpPr>
          <p:cNvPr id="40963" name="Rectangle 2">
            <a:extLst>
              <a:ext uri="{FF2B5EF4-FFF2-40B4-BE49-F238E27FC236}">
                <a16:creationId xmlns:a16="http://schemas.microsoft.com/office/drawing/2014/main" id="{CE3624B4-C153-4536-8210-D110D3E36257}"/>
              </a:ext>
            </a:extLst>
          </p:cNvPr>
          <p:cNvSpPr>
            <a:spLocks noChangeArrowheads="1"/>
          </p:cNvSpPr>
          <p:nvPr/>
        </p:nvSpPr>
        <p:spPr bwMode="auto">
          <a:xfrm>
            <a:off x="1524002"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3079" name="Picture 7" descr="Top 12 Technology Trends: The Evolution of Cellular Communication  Technology: 3G to 5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86" y="1253647"/>
            <a:ext cx="10918825" cy="4975667"/>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8020835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79324A-D4E5-4A19-A333-6027159B573D}"/>
              </a:ext>
            </a:extLst>
          </p:cNvPr>
          <p:cNvSpPr>
            <a:spLocks noGrp="1"/>
          </p:cNvSpPr>
          <p:nvPr>
            <p:ph type="title"/>
          </p:nvPr>
        </p:nvSpPr>
        <p:spPr>
          <a:xfrm>
            <a:off x="838200" y="107674"/>
            <a:ext cx="10515600" cy="922137"/>
          </a:xfrm>
        </p:spPr>
        <p:txBody>
          <a:bodyPr/>
          <a:lstStyle/>
          <a:p>
            <a:r>
              <a:rPr lang="en-US" b="1" dirty="0">
                <a:effectLst>
                  <a:outerShdw blurRad="38100" dist="38100" dir="2700000" algn="tl">
                    <a:srgbClr val="000000">
                      <a:alpha val="43137"/>
                    </a:srgbClr>
                  </a:outerShdw>
                </a:effectLst>
                <a:latin typeface="Garamond" panose="02020404030301010803" pitchFamily="18" charset="0"/>
              </a:rPr>
              <a:t>5G standardization</a:t>
            </a:r>
            <a:endParaRPr lang="en-US" b="1" dirty="0">
              <a:effectLst>
                <a:outerShdw blurRad="38100" dist="38100" dir="2700000" algn="tl">
                  <a:srgbClr val="000000">
                    <a:alpha val="43137"/>
                  </a:srgbClr>
                </a:outerShdw>
              </a:effectLst>
              <a:latin typeface="Garamond" panose="02020404030301010803" pitchFamily="18" charset="0"/>
            </a:endParaRPr>
          </a:p>
        </p:txBody>
      </p:sp>
      <p:pic>
        <p:nvPicPr>
          <p:cNvPr id="7170" name="Picture 2">
            <a:extLst>
              <a:ext uri="{FF2B5EF4-FFF2-40B4-BE49-F238E27FC236}">
                <a16:creationId xmlns:a16="http://schemas.microsoft.com/office/drawing/2014/main" id="{56129A7B-6900-406A-8D29-46F8494DF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141"/>
            <a:ext cx="12192000" cy="6037263"/>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pie de página 5"/>
          <p:cNvSpPr>
            <a:spLocks noGrp="1"/>
          </p:cNvSpPr>
          <p:nvPr>
            <p:ph type="ftr" sz="quarter" idx="11"/>
          </p:nvPr>
        </p:nvSpPr>
        <p:spPr bwMode="auto">
          <a:xfrm>
            <a:off x="2637395" y="6492875"/>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5566454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E7673D-4990-4908-9BF8-B0F449B0877D}"/>
              </a:ext>
            </a:extLst>
          </p:cNvPr>
          <p:cNvSpPr>
            <a:spLocks noGrp="1"/>
          </p:cNvSpPr>
          <p:nvPr>
            <p:ph type="title"/>
          </p:nvPr>
        </p:nvSpPr>
        <p:spPr>
          <a:xfrm>
            <a:off x="838200" y="98796"/>
            <a:ext cx="10515600" cy="1325563"/>
          </a:xfrm>
        </p:spPr>
        <p:txBody>
          <a:bodyPr/>
          <a:lstStyle/>
          <a:p>
            <a:r>
              <a:rPr lang="en-US" b="1" dirty="0">
                <a:effectLst>
                  <a:outerShdw blurRad="38100" dist="38100" dir="2700000" algn="tl">
                    <a:srgbClr val="000000">
                      <a:alpha val="43137"/>
                    </a:srgbClr>
                  </a:outerShdw>
                </a:effectLst>
                <a:latin typeface="Garamond" panose="02020404030301010803" pitchFamily="18" charset="0"/>
              </a:rPr>
              <a:t>Key technologies of 5G</a:t>
            </a:r>
            <a:endParaRPr lang="en-US" b="1" dirty="0">
              <a:effectLst>
                <a:outerShdw blurRad="38100" dist="38100" dir="2700000" algn="tl">
                  <a:srgbClr val="000000">
                    <a:alpha val="43137"/>
                  </a:srgbClr>
                </a:outerShdw>
              </a:effectLst>
              <a:latin typeface="Garamond" panose="02020404030301010803" pitchFamily="18" charset="0"/>
            </a:endParaRPr>
          </a:p>
        </p:txBody>
      </p:sp>
      <p:pic>
        <p:nvPicPr>
          <p:cNvPr id="16386" name="Picture 2" descr="Результат пошуку зображень за запитом novel technologies in 5g&quot;">
            <a:extLst>
              <a:ext uri="{FF2B5EF4-FFF2-40B4-BE49-F238E27FC236}">
                <a16:creationId xmlns:a16="http://schemas.microsoft.com/office/drawing/2014/main" id="{6C20904F-A4FA-40F7-8107-4EF3826A4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092" y="1087007"/>
            <a:ext cx="8331415" cy="5034088"/>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4622948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B1C5AD-C528-4468-AE95-208F75BFE390}"/>
              </a:ext>
            </a:extLst>
          </p:cNvPr>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latin typeface="Garamond" panose="02020404030301010803" pitchFamily="18" charset="0"/>
              </a:rPr>
              <a:t>Using the MES architecture</a:t>
            </a:r>
            <a:endParaRPr lang="en-US" b="1" dirty="0">
              <a:effectLst>
                <a:outerShdw blurRad="38100" dist="38100" dir="2700000" algn="tl">
                  <a:srgbClr val="000000">
                    <a:alpha val="43137"/>
                  </a:srgbClr>
                </a:outerShdw>
              </a:effectLst>
              <a:latin typeface="Garamond" panose="02020404030301010803" pitchFamily="18" charset="0"/>
            </a:endParaRPr>
          </a:p>
        </p:txBody>
      </p:sp>
      <p:pic>
        <p:nvPicPr>
          <p:cNvPr id="20482" name="Picture 2" descr="Результат пошуку зображень за запитом mobile edge computing&quot;">
            <a:extLst>
              <a:ext uri="{FF2B5EF4-FFF2-40B4-BE49-F238E27FC236}">
                <a16:creationId xmlns:a16="http://schemas.microsoft.com/office/drawing/2014/main" id="{B5B06DAE-710C-4C74-8BE0-F45A956F76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344789"/>
            <a:ext cx="10407588" cy="5282393"/>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562720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7A3690C-BF26-4CD4-A920-420F187CAA3F}"/>
              </a:ext>
            </a:extLst>
          </p:cNvPr>
          <p:cNvPicPr>
            <a:picLocks noChangeAspect="1"/>
          </p:cNvPicPr>
          <p:nvPr/>
        </p:nvPicPr>
        <p:blipFill>
          <a:blip r:embed="rId2"/>
          <a:stretch>
            <a:fillRect/>
          </a:stretch>
        </p:blipFill>
        <p:spPr>
          <a:xfrm>
            <a:off x="1395678" y="1210558"/>
            <a:ext cx="9083456" cy="5316404"/>
          </a:xfrm>
          <a:prstGeom prst="rect">
            <a:avLst/>
          </a:prstGeom>
        </p:spPr>
      </p:pic>
      <p:sp>
        <p:nvSpPr>
          <p:cNvPr id="6" name="Заголовок 1">
            <a:extLst>
              <a:ext uri="{FF2B5EF4-FFF2-40B4-BE49-F238E27FC236}">
                <a16:creationId xmlns:a16="http://schemas.microsoft.com/office/drawing/2014/main" id="{726D4EC4-2D22-4661-92B8-9DCE424518BF}"/>
              </a:ext>
            </a:extLst>
          </p:cNvPr>
          <p:cNvSpPr txBox="1">
            <a:spLocks/>
          </p:cNvSpPr>
          <p:nvPr/>
        </p:nvSpPr>
        <p:spPr>
          <a:xfrm>
            <a:off x="838200" y="397908"/>
            <a:ext cx="10515600" cy="8804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latin typeface="Garamond" panose="02020404030301010803" pitchFamily="18" charset="0"/>
              </a:rPr>
              <a:t>Wireless protocols</a:t>
            </a:r>
            <a:endParaRPr lang="en-US" b="1" dirty="0">
              <a:effectLst>
                <a:outerShdw blurRad="38100" dist="38100" dir="2700000" algn="tl">
                  <a:srgbClr val="000000">
                    <a:alpha val="43137"/>
                  </a:srgbClr>
                </a:outerShdw>
              </a:effectLst>
              <a:latin typeface="Garamond" panose="02020404030301010803" pitchFamily="18" charset="0"/>
            </a:endParaRPr>
          </a:p>
        </p:txBody>
      </p:sp>
      <p:sp>
        <p:nvSpPr>
          <p:cNvPr id="5"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7390759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9B38C2-3A9C-4B8B-A026-46B992DC4D2C}"/>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latin typeface="Garamond" panose="02020404030301010803" pitchFamily="18" charset="0"/>
              </a:rPr>
              <a:t>5G network functions</a:t>
            </a:r>
            <a:endParaRPr lang="en-US" b="1" dirty="0">
              <a:effectLst>
                <a:outerShdw blurRad="38100" dist="38100" dir="2700000" algn="tl">
                  <a:srgbClr val="000000">
                    <a:alpha val="43137"/>
                  </a:srgbClr>
                </a:outerShdw>
              </a:effectLst>
              <a:latin typeface="Garamond" panose="02020404030301010803" pitchFamily="18" charset="0"/>
            </a:endParaRPr>
          </a:p>
        </p:txBody>
      </p:sp>
      <p:pic>
        <p:nvPicPr>
          <p:cNvPr id="18434" name="Picture 2" descr="Результат пошуку зображень за запитом 5g network architecture&quot;">
            <a:extLst>
              <a:ext uri="{FF2B5EF4-FFF2-40B4-BE49-F238E27FC236}">
                <a16:creationId xmlns:a16="http://schemas.microsoft.com/office/drawing/2014/main" id="{A8F16265-EFDA-4FFB-B0CF-42DD58D8A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683" y="1690688"/>
            <a:ext cx="8167456" cy="4658002"/>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4912322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D451A1-7506-4FBF-9CC3-72AF3A35B886}"/>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latin typeface="Garamond" panose="02020404030301010803" pitchFamily="18" charset="0"/>
              </a:rPr>
              <a:t>Network slicing</a:t>
            </a:r>
          </a:p>
        </p:txBody>
      </p:sp>
      <p:pic>
        <p:nvPicPr>
          <p:cNvPr id="19458" name="Picture 2" descr="Результат пошуку зображень за запитом network slices&quot;">
            <a:extLst>
              <a:ext uri="{FF2B5EF4-FFF2-40B4-BE49-F238E27FC236}">
                <a16:creationId xmlns:a16="http://schemas.microsoft.com/office/drawing/2014/main" id="{BFB33BD1-1AFF-4A2D-A59F-AD351F07C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637" y="1376364"/>
            <a:ext cx="7359449" cy="4995154"/>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6205234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BB1AF9-6501-4525-B5DB-C652D40F3EE1}"/>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latin typeface="Garamond" panose="02020404030301010803" pitchFamily="18" charset="0"/>
              </a:rPr>
              <a:t>How will 5G be implemented?</a:t>
            </a:r>
            <a:endParaRPr lang="en-US" b="1" dirty="0">
              <a:effectLst>
                <a:outerShdw blurRad="38100" dist="38100" dir="2700000" algn="tl">
                  <a:srgbClr val="000000">
                    <a:alpha val="43137"/>
                  </a:srgbClr>
                </a:outerShdw>
              </a:effectLst>
              <a:latin typeface="Garamond" panose="02020404030301010803" pitchFamily="18" charset="0"/>
            </a:endParaRPr>
          </a:p>
        </p:txBody>
      </p:sp>
      <p:pic>
        <p:nvPicPr>
          <p:cNvPr id="14338" name="Picture 2" descr="Рисунок 4. Процесс перехода к полному 5G">
            <a:extLst>
              <a:ext uri="{FF2B5EF4-FFF2-40B4-BE49-F238E27FC236}">
                <a16:creationId xmlns:a16="http://schemas.microsoft.com/office/drawing/2014/main" id="{C08C47A1-F9FF-4B88-9BB6-0BDFB3B5D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526" y="1794077"/>
            <a:ext cx="8963025" cy="4352925"/>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773420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3E35BD-7C82-4EE7-8514-05BD1B8C8855}"/>
              </a:ext>
            </a:extLst>
          </p:cNvPr>
          <p:cNvSpPr>
            <a:spLocks noGrp="1"/>
          </p:cNvSpPr>
          <p:nvPr>
            <p:ph type="title"/>
          </p:nvPr>
        </p:nvSpPr>
        <p:spPr/>
        <p:txBody>
          <a:bodyPr>
            <a:normAutofit fontScale="90000"/>
          </a:bodyPr>
          <a:lstStyle/>
          <a:p>
            <a:r>
              <a:rPr lang="en-US" b="1" dirty="0">
                <a:latin typeface="Garamond" panose="02020404030301010803" pitchFamily="18" charset="0"/>
              </a:rPr>
              <a:t>5G commercial network world coverage map</a:t>
            </a:r>
            <a:br>
              <a:rPr lang="en-US" b="1" dirty="0">
                <a:latin typeface="Garamond" panose="02020404030301010803" pitchFamily="18" charset="0"/>
              </a:rPr>
            </a:br>
            <a:endParaRPr lang="en-US" dirty="0">
              <a:latin typeface="Garamond" panose="02020404030301010803" pitchFamily="18" charset="0"/>
            </a:endParaRPr>
          </a:p>
        </p:txBody>
      </p:sp>
      <p:pic>
        <p:nvPicPr>
          <p:cNvPr id="11266" name="Picture 2" descr="5G map field testing trials research development">
            <a:extLst>
              <a:ext uri="{FF2B5EF4-FFF2-40B4-BE49-F238E27FC236}">
                <a16:creationId xmlns:a16="http://schemas.microsoft.com/office/drawing/2014/main" id="{A63939B1-88AF-4AAA-A714-8B4D29FA4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27906"/>
            <a:ext cx="10132420" cy="495290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F415C187-B499-4477-BB6E-589C4B6C93AD}"/>
              </a:ext>
            </a:extLst>
          </p:cNvPr>
          <p:cNvSpPr/>
          <p:nvPr/>
        </p:nvSpPr>
        <p:spPr>
          <a:xfrm>
            <a:off x="3844680" y="5980815"/>
            <a:ext cx="3963073" cy="369332"/>
          </a:xfrm>
          <a:prstGeom prst="rect">
            <a:avLst/>
          </a:prstGeom>
        </p:spPr>
        <p:txBody>
          <a:bodyPr wrap="none">
            <a:spAutoFit/>
          </a:bodyPr>
          <a:lstStyle/>
          <a:p>
            <a:r>
              <a:rPr lang="en-US" dirty="0">
                <a:latin typeface="Garamond" panose="02020404030301010803" pitchFamily="18" charset="0"/>
                <a:hlinkClick r:id="rId3"/>
              </a:rPr>
              <a:t>https://www.worldtimezone.com/5g.html</a:t>
            </a:r>
            <a:endParaRPr lang="en-US" dirty="0">
              <a:latin typeface="Garamond" panose="02020404030301010803" pitchFamily="18" charset="0"/>
            </a:endParaRPr>
          </a:p>
        </p:txBody>
      </p:sp>
      <p:sp>
        <p:nvSpPr>
          <p:cNvPr id="5"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1160740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86B15B-C48F-47AE-9D9F-78CCF7482A69}"/>
              </a:ext>
            </a:extLst>
          </p:cNvPr>
          <p:cNvSpPr>
            <a:spLocks noGrp="1"/>
          </p:cNvSpPr>
          <p:nvPr>
            <p:ph type="title"/>
          </p:nvPr>
        </p:nvSpPr>
        <p:spPr>
          <a:xfrm>
            <a:off x="124288" y="136651"/>
            <a:ext cx="11816178" cy="1325563"/>
          </a:xfrm>
        </p:spPr>
        <p:txBody>
          <a:bodyPr>
            <a:normAutofit/>
          </a:bodyPr>
          <a:lstStyle/>
          <a:p>
            <a:r>
              <a:rPr lang="en-US" b="1" dirty="0">
                <a:latin typeface="Garamond" panose="02020404030301010803" pitchFamily="18" charset="0"/>
              </a:rPr>
              <a:t>Monaco was the first to provide full 5G coverage</a:t>
            </a:r>
            <a:endParaRPr lang="en-US" dirty="0">
              <a:latin typeface="Garamond" panose="02020404030301010803" pitchFamily="18" charset="0"/>
            </a:endParaRPr>
          </a:p>
        </p:txBody>
      </p:sp>
      <p:sp>
        <p:nvSpPr>
          <p:cNvPr id="3" name="Прямоугольник 2">
            <a:extLst>
              <a:ext uri="{FF2B5EF4-FFF2-40B4-BE49-F238E27FC236}">
                <a16:creationId xmlns:a16="http://schemas.microsoft.com/office/drawing/2014/main" id="{7FBC1EC7-652F-484C-A1DE-99F14B32F7E9}"/>
              </a:ext>
            </a:extLst>
          </p:cNvPr>
          <p:cNvSpPr/>
          <p:nvPr/>
        </p:nvSpPr>
        <p:spPr>
          <a:xfrm>
            <a:off x="1400084" y="5723824"/>
            <a:ext cx="11594237" cy="369332"/>
          </a:xfrm>
          <a:prstGeom prst="rect">
            <a:avLst/>
          </a:prstGeom>
        </p:spPr>
        <p:txBody>
          <a:bodyPr wrap="square">
            <a:spAutoFit/>
          </a:bodyPr>
          <a:lstStyle/>
          <a:p>
            <a:r>
              <a:rPr lang="en-US" dirty="0">
                <a:latin typeface="Garamond" panose="02020404030301010803" pitchFamily="18" charset="0"/>
                <a:hlinkClick r:id="rId2"/>
              </a:rPr>
              <a:t>https://korrespondent.net/tech/technews/4116935-monako-pervym-obespechylo-polnoe-pokrytye-5G</a:t>
            </a:r>
            <a:endParaRPr lang="en-US" dirty="0">
              <a:latin typeface="Garamond" panose="02020404030301010803" pitchFamily="18" charset="0"/>
            </a:endParaRPr>
          </a:p>
        </p:txBody>
      </p:sp>
      <p:pic>
        <p:nvPicPr>
          <p:cNvPr id="7170" name="Picture 2" descr="Результат пошуку зображень за запитом Монако первым обеспечило полное покрытие 5G&quot;">
            <a:extLst>
              <a:ext uri="{FF2B5EF4-FFF2-40B4-BE49-F238E27FC236}">
                <a16:creationId xmlns:a16="http://schemas.microsoft.com/office/drawing/2014/main" id="{60263E9C-5636-42A2-A494-71E3F916E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460" y="1027907"/>
            <a:ext cx="9391834" cy="4695917"/>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5599635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D3ED75-5A29-473B-A4E2-3559B0E2E2F4}"/>
              </a:ext>
            </a:extLst>
          </p:cNvPr>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latin typeface="Garamond" panose="02020404030301010803" pitchFamily="18" charset="0"/>
              </a:rPr>
              <a:t>Protests against 5G in Switzerland</a:t>
            </a:r>
            <a:endParaRPr lang="en-US" b="1" dirty="0">
              <a:effectLst>
                <a:outerShdw blurRad="38100" dist="38100" dir="2700000" algn="tl">
                  <a:srgbClr val="000000">
                    <a:alpha val="43137"/>
                  </a:srgbClr>
                </a:outerShdw>
              </a:effectLst>
              <a:latin typeface="Garamond" panose="02020404030301010803" pitchFamily="18" charset="0"/>
            </a:endParaRPr>
          </a:p>
        </p:txBody>
      </p:sp>
      <p:pic>
        <p:nvPicPr>
          <p:cNvPr id="8194" name="Picture 2" descr="В Швейцарии протестовали против мобильной сети 5G">
            <a:extLst>
              <a:ext uri="{FF2B5EF4-FFF2-40B4-BE49-F238E27FC236}">
                <a16:creationId xmlns:a16="http://schemas.microsoft.com/office/drawing/2014/main" id="{91D486C5-A7E2-4370-BD04-E1B8C45CE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072" y="1471036"/>
            <a:ext cx="6711518" cy="423595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0A0F4F78-A2BB-4E0A-91A0-79EC47F3BC8A}"/>
              </a:ext>
            </a:extLst>
          </p:cNvPr>
          <p:cNvSpPr/>
          <p:nvPr/>
        </p:nvSpPr>
        <p:spPr>
          <a:xfrm>
            <a:off x="381741" y="5706994"/>
            <a:ext cx="11487705" cy="369332"/>
          </a:xfrm>
          <a:prstGeom prst="rect">
            <a:avLst/>
          </a:prstGeom>
        </p:spPr>
        <p:txBody>
          <a:bodyPr wrap="square">
            <a:spAutoFit/>
          </a:bodyPr>
          <a:lstStyle/>
          <a:p>
            <a:pPr algn="ctr"/>
            <a:r>
              <a:rPr lang="en-US" dirty="0">
                <a:latin typeface="Garamond" panose="02020404030301010803" pitchFamily="18" charset="0"/>
                <a:hlinkClick r:id="rId3"/>
              </a:rPr>
              <a:t>https://korrespondent.net/world/4142267-v-shveitsaryy-protestovaly-protyv-mobylnoi-sety-5G</a:t>
            </a:r>
            <a:endParaRPr lang="en-US" dirty="0">
              <a:latin typeface="Garamond" panose="02020404030301010803" pitchFamily="18" charset="0"/>
            </a:endParaRPr>
          </a:p>
        </p:txBody>
      </p:sp>
      <p:sp>
        <p:nvSpPr>
          <p:cNvPr id="7"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5798831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277CB0-B47E-499C-A1F4-13A3F4A4BED6}"/>
              </a:ext>
            </a:extLst>
          </p:cNvPr>
          <p:cNvSpPr>
            <a:spLocks noGrp="1"/>
          </p:cNvSpPr>
          <p:nvPr>
            <p:ph type="title"/>
          </p:nvPr>
        </p:nvSpPr>
        <p:spPr>
          <a:xfrm>
            <a:off x="838200" y="66598"/>
            <a:ext cx="10515600" cy="1325563"/>
          </a:xfrm>
        </p:spPr>
        <p:txBody>
          <a:bodyPr/>
          <a:lstStyle/>
          <a:p>
            <a:r>
              <a:rPr lang="en-US" b="1" dirty="0">
                <a:latin typeface="Garamond" panose="02020404030301010803" pitchFamily="18" charset="0"/>
              </a:rPr>
              <a:t>Key stakeholders</a:t>
            </a:r>
            <a:endParaRPr lang="en-US" b="1" dirty="0">
              <a:latin typeface="Garamond" panose="02020404030301010803" pitchFamily="18" charset="0"/>
            </a:endParaRPr>
          </a:p>
        </p:txBody>
      </p:sp>
      <p:pic>
        <p:nvPicPr>
          <p:cNvPr id="9218" name="Picture 2" descr="Результат пошуку зображень за запитом 5gppp projects&quot;">
            <a:extLst>
              <a:ext uri="{FF2B5EF4-FFF2-40B4-BE49-F238E27FC236}">
                <a16:creationId xmlns:a16="http://schemas.microsoft.com/office/drawing/2014/main" id="{C38584D2-527F-48C6-8706-ABF1D2CB8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350" y="729379"/>
            <a:ext cx="8885839" cy="5478353"/>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0719535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b="1" dirty="0">
                <a:solidFill>
                  <a:schemeClr val="accent1"/>
                </a:solidFill>
                <a:effectLst>
                  <a:outerShdw blurRad="38100" dist="38100" dir="2700000" algn="tl">
                    <a:srgbClr val="000000">
                      <a:alpha val="43137"/>
                    </a:srgbClr>
                  </a:outerShdw>
                </a:effectLst>
                <a:latin typeface="Garamond" pitchFamily="18" charset="0"/>
              </a:rPr>
              <a:t>Evolution of cellular networks</a:t>
            </a:r>
            <a:endParaRPr lang="ru-RU" sz="4000" b="1" dirty="0">
              <a:solidFill>
                <a:schemeClr val="accent1"/>
              </a:solidFill>
              <a:effectLst>
                <a:outerShdw blurRad="38100" dist="38100" dir="2700000" algn="tl">
                  <a:srgbClr val="000000">
                    <a:alpha val="43137"/>
                  </a:srgbClr>
                </a:outerShdw>
              </a:effectLst>
              <a:latin typeface="Garamond" pitchFamily="18" charset="0"/>
            </a:endParaRPr>
          </a:p>
        </p:txBody>
      </p:sp>
      <p:pic>
        <p:nvPicPr>
          <p:cNvPr id="9" name="Рисунок 8"/>
          <p:cNvPicPr>
            <a:picLocks noChangeAspect="1"/>
          </p:cNvPicPr>
          <p:nvPr/>
        </p:nvPicPr>
        <p:blipFill>
          <a:blip r:embed="rId2"/>
          <a:stretch>
            <a:fillRect/>
          </a:stretch>
        </p:blipFill>
        <p:spPr>
          <a:xfrm>
            <a:off x="1393174" y="1419569"/>
            <a:ext cx="8951168" cy="5160908"/>
          </a:xfrm>
          <a:prstGeom prst="rect">
            <a:avLst/>
          </a:prstGeom>
        </p:spPr>
      </p:pic>
      <p:sp>
        <p:nvSpPr>
          <p:cNvPr id="10"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748163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b="1" dirty="0">
                <a:solidFill>
                  <a:schemeClr val="accent1"/>
                </a:solidFill>
                <a:effectLst>
                  <a:outerShdw blurRad="38100" dist="38100" dir="2700000" algn="tl">
                    <a:srgbClr val="000000">
                      <a:alpha val="43137"/>
                    </a:srgbClr>
                  </a:outerShdw>
                </a:effectLst>
                <a:latin typeface="Garamond" pitchFamily="18" charset="0"/>
              </a:rPr>
              <a:t>The evolution of cyber security issues</a:t>
            </a:r>
            <a:endParaRPr lang="ru-RU" sz="4000" b="1" dirty="0">
              <a:solidFill>
                <a:schemeClr val="accent1"/>
              </a:solidFill>
              <a:effectLst>
                <a:outerShdw blurRad="38100" dist="38100" dir="2700000" algn="tl">
                  <a:srgbClr val="000000">
                    <a:alpha val="43137"/>
                  </a:srgbClr>
                </a:outerShdw>
              </a:effectLst>
              <a:latin typeface="Garamond" pitchFamily="18" charset="0"/>
            </a:endParaRPr>
          </a:p>
        </p:txBody>
      </p:sp>
      <p:pic>
        <p:nvPicPr>
          <p:cNvPr id="4" name="Picture 2" descr="Sensors | Free Full-Text | Security Requirements and Challenges of 6G  Technologies and Applica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7601" y="1389432"/>
            <a:ext cx="7596797" cy="4461553"/>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560062" y="5764085"/>
            <a:ext cx="4573111" cy="369332"/>
          </a:xfrm>
          <a:prstGeom prst="rect">
            <a:avLst/>
          </a:prstGeom>
        </p:spPr>
        <p:txBody>
          <a:bodyPr wrap="none">
            <a:spAutoFit/>
          </a:bodyPr>
          <a:lstStyle/>
          <a:p>
            <a:r>
              <a:rPr lang="ru-RU" dirty="0"/>
              <a:t>https://www.mdpi.com/1424-8220/22/5/1969</a:t>
            </a:r>
          </a:p>
        </p:txBody>
      </p:sp>
      <p:sp>
        <p:nvSpPr>
          <p:cNvPr id="9"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682844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4840" y="2539365"/>
            <a:ext cx="10515600" cy="1325563"/>
          </a:xfrm>
        </p:spPr>
        <p:txBody>
          <a:bodyPr>
            <a:normAutofit/>
          </a:bodyPr>
          <a:lstStyle/>
          <a:p>
            <a:r>
              <a:rPr lang="en-US" sz="5400" b="1" dirty="0">
                <a:solidFill>
                  <a:schemeClr val="accent1"/>
                </a:solidFill>
                <a:effectLst>
                  <a:outerShdw blurRad="38100" dist="38100" dir="2700000" algn="tl">
                    <a:srgbClr val="000000">
                      <a:alpha val="43137"/>
                    </a:srgbClr>
                  </a:outerShdw>
                </a:effectLst>
                <a:latin typeface="Garamond" pitchFamily="18" charset="0"/>
              </a:rPr>
              <a:t>Potential usage of AI for 5G</a:t>
            </a:r>
            <a:endParaRPr lang="ru-RU" sz="5400" b="1" dirty="0">
              <a:solidFill>
                <a:schemeClr val="accent1"/>
              </a:solidFill>
              <a:effectLst>
                <a:outerShdw blurRad="38100" dist="38100" dir="2700000" algn="tl">
                  <a:srgbClr val="000000">
                    <a:alpha val="43137"/>
                  </a:srgbClr>
                </a:outerShdw>
              </a:effectLst>
              <a:latin typeface="Garamond" pitchFamily="18" charset="0"/>
            </a:endParaRPr>
          </a:p>
        </p:txBody>
      </p:sp>
      <p:sp>
        <p:nvSpPr>
          <p:cNvPr id="4"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235386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a:extLst>
              <a:ext uri="{FF2B5EF4-FFF2-40B4-BE49-F238E27FC236}">
                <a16:creationId xmlns:a16="http://schemas.microsoft.com/office/drawing/2014/main" id="{6C8A20C9-7AD2-4E78-9E54-4CD79D8BC709}"/>
              </a:ext>
            </a:extLst>
          </p:cNvPr>
          <p:cNvSpPr>
            <a:spLocks noGrp="1"/>
          </p:cNvSpPr>
          <p:nvPr>
            <p:ph type="title"/>
          </p:nvPr>
        </p:nvSpPr>
        <p:spPr>
          <a:xfrm>
            <a:off x="1166674" y="400637"/>
            <a:ext cx="10515600" cy="1325563"/>
          </a:xfrm>
        </p:spPr>
        <p:txBody>
          <a:bodyPr/>
          <a:lstStyle/>
          <a:p>
            <a:r>
              <a:rPr lang="en-US" altLang="en-US" b="1" dirty="0">
                <a:effectLst>
                  <a:outerShdw blurRad="38100" dist="38100" dir="2700000" algn="tl">
                    <a:srgbClr val="000000">
                      <a:alpha val="43137"/>
                    </a:srgbClr>
                  </a:outerShdw>
                </a:effectLst>
                <a:latin typeface="Garamond" panose="02020404030301010803" pitchFamily="18" charset="0"/>
              </a:rPr>
              <a:t>Cellular communication -</a:t>
            </a:r>
            <a:endParaRPr lang="uk-UA" altLang="en-US" b="1" dirty="0">
              <a:effectLst>
                <a:outerShdw blurRad="38100" dist="38100" dir="2700000" algn="tl">
                  <a:srgbClr val="000000">
                    <a:alpha val="43137"/>
                  </a:srgbClr>
                </a:outerShdw>
              </a:effectLst>
              <a:latin typeface="Garamond" panose="02020404030301010803" pitchFamily="18" charset="0"/>
            </a:endParaRPr>
          </a:p>
        </p:txBody>
      </p:sp>
      <p:sp>
        <p:nvSpPr>
          <p:cNvPr id="4" name="Прямоугольник 3">
            <a:extLst>
              <a:ext uri="{FF2B5EF4-FFF2-40B4-BE49-F238E27FC236}">
                <a16:creationId xmlns:a16="http://schemas.microsoft.com/office/drawing/2014/main" id="{7360DE78-61CE-412E-A57A-17D5B926DA3F}"/>
              </a:ext>
            </a:extLst>
          </p:cNvPr>
          <p:cNvSpPr/>
          <p:nvPr/>
        </p:nvSpPr>
        <p:spPr>
          <a:xfrm>
            <a:off x="4820575" y="1522090"/>
            <a:ext cx="7265633" cy="3416320"/>
          </a:xfrm>
          <a:prstGeom prst="rect">
            <a:avLst/>
          </a:prstGeom>
        </p:spPr>
        <p:txBody>
          <a:bodyPr wrap="square">
            <a:spAutoFit/>
          </a:bodyPr>
          <a:lstStyle/>
          <a:p>
            <a:pPr algn="just">
              <a:defRPr/>
            </a:pPr>
            <a:r>
              <a:rPr lang="en-US" sz="2400" dirty="0">
                <a:latin typeface="Garamond" panose="02020404030301010803" pitchFamily="18" charset="0"/>
                <a:cs typeface="Arial" charset="0"/>
              </a:rPr>
              <a:t>one of the types of mobile radio communication based on the cellular network. The peculiarity of cellular communication is that the coverage area is divided into "cells", which is determined by the coverage areas of individual base stations. Honeycombs partially overlap and together form a network. On an ideal (flat and unbuilt-up) surface, the coverage area of one base station is a circle, so the network made up of them has the appearance of hexagonal zones (beehives).</a:t>
            </a:r>
            <a:endParaRPr lang="uk-UA" sz="2400" dirty="0">
              <a:solidFill>
                <a:schemeClr val="accent1">
                  <a:lumMod val="60000"/>
                  <a:lumOff val="40000"/>
                </a:schemeClr>
              </a:solidFill>
              <a:latin typeface="Garamond" panose="02020404030301010803" pitchFamily="18" charset="0"/>
              <a:cs typeface="Times New Roman" pitchFamily="18" charset="0"/>
            </a:endParaRPr>
          </a:p>
        </p:txBody>
      </p:sp>
      <p:pic>
        <p:nvPicPr>
          <p:cNvPr id="4098" name="Picture 2" descr="Результат пошуку зображень за запитом сотовая связь&quot;">
            <a:extLst>
              <a:ext uri="{FF2B5EF4-FFF2-40B4-BE49-F238E27FC236}">
                <a16:creationId xmlns:a16="http://schemas.microsoft.com/office/drawing/2014/main" id="{EA67C48E-EA02-49B4-A11A-EFED9F79E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93" y="1522089"/>
            <a:ext cx="4623601" cy="3785652"/>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3892627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Some </a:t>
            </a:r>
            <a:r>
              <a:rPr lang="en-US" b="1" dirty="0">
                <a:latin typeface="Times New Roman" panose="02020603050405020304" pitchFamily="18" charset="0"/>
                <a:cs typeface="Times New Roman" panose="02020603050405020304" pitchFamily="18" charset="0"/>
              </a:rPr>
              <a:t>key use cases of AI for </a:t>
            </a:r>
            <a:r>
              <a:rPr lang="en-US" b="1" dirty="0" smtClean="0">
                <a:latin typeface="Times New Roman" panose="02020603050405020304" pitchFamily="18" charset="0"/>
                <a:cs typeface="Times New Roman" panose="02020603050405020304" pitchFamily="18" charset="0"/>
              </a:rPr>
              <a:t>5G (1)</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fontScale="70000" lnSpcReduction="20000"/>
          </a:bodyPr>
          <a:lstStyle/>
          <a:p>
            <a:r>
              <a:rPr lang="en-US" b="1" dirty="0" smtClean="0">
                <a:latin typeface="Times New Roman" panose="02020603050405020304" pitchFamily="18" charset="0"/>
                <a:cs typeface="Times New Roman" panose="02020603050405020304" pitchFamily="18" charset="0"/>
              </a:rPr>
              <a:t>Network </a:t>
            </a:r>
            <a:r>
              <a:rPr lang="en-US" b="1" dirty="0">
                <a:latin typeface="Times New Roman" panose="02020603050405020304" pitchFamily="18" charset="0"/>
                <a:cs typeface="Times New Roman" panose="02020603050405020304" pitchFamily="18" charset="0"/>
              </a:rPr>
              <a:t>Optimization and Self-Healing:</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AI can be used to continuously monitor network performance and make real-time adjustments. It can predict and mitigate network congestion, reroute traffic to reduce latency, and even perform self-healing actions in case of network failures.</a:t>
            </a:r>
          </a:p>
          <a:p>
            <a:r>
              <a:rPr lang="en-US" b="1" dirty="0" smtClean="0">
                <a:latin typeface="Times New Roman" panose="02020603050405020304" pitchFamily="18" charset="0"/>
                <a:cs typeface="Times New Roman" panose="02020603050405020304" pitchFamily="18" charset="0"/>
              </a:rPr>
              <a:t>Quality </a:t>
            </a:r>
            <a:r>
              <a:rPr lang="en-US" b="1" dirty="0">
                <a:latin typeface="Times New Roman" panose="02020603050405020304" pitchFamily="18" charset="0"/>
                <a:cs typeface="Times New Roman" panose="02020603050405020304" pitchFamily="18" charset="0"/>
              </a:rPr>
              <a:t>of Service (</a:t>
            </a:r>
            <a:r>
              <a:rPr lang="en-US" b="1" dirty="0" err="1">
                <a:latin typeface="Times New Roman" panose="02020603050405020304" pitchFamily="18" charset="0"/>
                <a:cs typeface="Times New Roman" panose="02020603050405020304" pitchFamily="18" charset="0"/>
              </a:rPr>
              <a:t>QoS</a:t>
            </a:r>
            <a:r>
              <a:rPr lang="en-US" b="1" dirty="0">
                <a:latin typeface="Times New Roman" panose="02020603050405020304" pitchFamily="18" charset="0"/>
                <a:cs typeface="Times New Roman" panose="02020603050405020304" pitchFamily="18" charset="0"/>
              </a:rPr>
              <a:t>) Management:</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AI can manage </a:t>
            </a:r>
            <a:r>
              <a:rPr lang="en-US" dirty="0" err="1">
                <a:latin typeface="Times New Roman" panose="02020603050405020304" pitchFamily="18" charset="0"/>
                <a:cs typeface="Times New Roman" panose="02020603050405020304" pitchFamily="18" charset="0"/>
              </a:rPr>
              <a:t>QoS</a:t>
            </a:r>
            <a:r>
              <a:rPr lang="en-US" dirty="0">
                <a:latin typeface="Times New Roman" panose="02020603050405020304" pitchFamily="18" charset="0"/>
                <a:cs typeface="Times New Roman" panose="02020603050405020304" pitchFamily="18" charset="0"/>
              </a:rPr>
              <a:t> by prioritizing critical applications and services, ensuring a consistent and high-quality experience for users, especially in situations with high demand</a:t>
            </a:r>
            <a:r>
              <a:rPr lang="en-US" dirty="0" smtClean="0">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Smart Antenna Systems:</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AI can optimize the use of smart antennas to steer the beam towards users, improving signal strength and reducing interference. This is particularly important for millimeter-wave frequencies used in 5G.</a:t>
            </a:r>
          </a:p>
          <a:p>
            <a:r>
              <a:rPr lang="en-US" b="1" dirty="0">
                <a:latin typeface="Times New Roman" panose="02020603050405020304" pitchFamily="18" charset="0"/>
                <a:cs typeface="Times New Roman" panose="02020603050405020304" pitchFamily="18" charset="0"/>
              </a:rPr>
              <a:t>Spectrum Management:</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AI can help manage the allocation of radio spectrum efficiently by dynamically adjusting frequencies and power levels based on real-time demand. This is crucial for optimizing spectrum usage, especially in dense urban areas</a:t>
            </a:r>
            <a:r>
              <a:rPr lang="en-US" dirty="0" smtClean="0">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Resource Allocation and Load Balancing:</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AI algorithms can dynamically allocate network resources such as bandwidth and spectrum to different users and applications based on their requirements. This helps in efficient load balancing, reducing latency, and ensuring a consistent quality of service.</a:t>
            </a:r>
          </a:p>
          <a:p>
            <a:pPr lvl="1"/>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
        <p:nvSpPr>
          <p:cNvPr id="4"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575513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Network Optimization and Self-Healing</a:t>
            </a:r>
            <a:endParaRPr lang="ru-RU" dirty="0"/>
          </a:p>
        </p:txBody>
      </p:sp>
      <p:pic>
        <p:nvPicPr>
          <p:cNvPr id="5" name="Рисунок 4"/>
          <p:cNvPicPr>
            <a:picLocks noChangeAspect="1"/>
          </p:cNvPicPr>
          <p:nvPr/>
        </p:nvPicPr>
        <p:blipFill>
          <a:blip r:embed="rId2"/>
          <a:stretch>
            <a:fillRect/>
          </a:stretch>
        </p:blipFill>
        <p:spPr>
          <a:xfrm>
            <a:off x="2664142" y="1904365"/>
            <a:ext cx="6619875" cy="4248150"/>
          </a:xfrm>
          <a:prstGeom prst="rect">
            <a:avLst/>
          </a:prstGeom>
        </p:spPr>
      </p:pic>
      <p:sp>
        <p:nvSpPr>
          <p:cNvPr id="6"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483717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021224-4DD0-4635-BD09-2347E820A8A9}"/>
              </a:ext>
            </a:extLst>
          </p:cNvPr>
          <p:cNvSpPr>
            <a:spLocks noGrp="1"/>
          </p:cNvSpPr>
          <p:nvPr>
            <p:ph type="title"/>
          </p:nvPr>
        </p:nvSpPr>
        <p:spPr>
          <a:xfrm>
            <a:off x="838200" y="144892"/>
            <a:ext cx="10515600" cy="1325563"/>
          </a:xfrm>
        </p:spPr>
        <p:txBody>
          <a:bodyPr/>
          <a:lstStyle/>
          <a:p>
            <a:r>
              <a:rPr lang="en-US" b="1" dirty="0">
                <a:effectLst>
                  <a:outerShdw blurRad="38100" dist="38100" dir="2700000" algn="tl">
                    <a:srgbClr val="000000">
                      <a:alpha val="43137"/>
                    </a:srgbClr>
                  </a:outerShdw>
                </a:effectLst>
                <a:latin typeface="Garamond" panose="02020404030301010803" pitchFamily="18" charset="0"/>
              </a:rPr>
              <a:t>New radio interface</a:t>
            </a:r>
            <a:endParaRPr lang="en-US" b="1" dirty="0">
              <a:effectLst>
                <a:outerShdw blurRad="38100" dist="38100" dir="2700000" algn="tl">
                  <a:srgbClr val="000000">
                    <a:alpha val="43137"/>
                  </a:srgbClr>
                </a:outerShdw>
              </a:effectLst>
              <a:latin typeface="Garamond" panose="02020404030301010803" pitchFamily="18" charset="0"/>
            </a:endParaRPr>
          </a:p>
        </p:txBody>
      </p:sp>
      <p:pic>
        <p:nvPicPr>
          <p:cNvPr id="15362" name="Picture 2" descr="Результат пошуку зображень за запитом технологии 5g&quot;">
            <a:extLst>
              <a:ext uri="{FF2B5EF4-FFF2-40B4-BE49-F238E27FC236}">
                <a16:creationId xmlns:a16="http://schemas.microsoft.com/office/drawing/2014/main" id="{D03244BF-CF73-43B9-93A5-D81A4BB79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229557"/>
            <a:ext cx="51435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Результат пошуку зображень за запитом new features in 5g&quot;">
            <a:extLst>
              <a:ext uri="{FF2B5EF4-FFF2-40B4-BE49-F238E27FC236}">
                <a16:creationId xmlns:a16="http://schemas.microsoft.com/office/drawing/2014/main" id="{C70A721E-02EE-4E5A-9310-9F09E20B2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2238" y="1229558"/>
            <a:ext cx="3818506" cy="260422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Результат пошуку зображень за запитом novel multiple access in 5g&quot;">
            <a:extLst>
              <a:ext uri="{FF2B5EF4-FFF2-40B4-BE49-F238E27FC236}">
                <a16:creationId xmlns:a16="http://schemas.microsoft.com/office/drawing/2014/main" id="{447E4E7E-5231-4201-A001-0FE3921697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1258" y="3735414"/>
            <a:ext cx="3701526" cy="2692019"/>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Результат пошуку зображень за запитом novel multiple access in 5g&quot;">
            <a:extLst>
              <a:ext uri="{FF2B5EF4-FFF2-40B4-BE49-F238E27FC236}">
                <a16:creationId xmlns:a16="http://schemas.microsoft.com/office/drawing/2014/main" id="{6C54CBF1-8B86-4605-8A60-23BE00278B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0632" y="4021091"/>
            <a:ext cx="2408966" cy="2692019"/>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6861171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err="1" smtClean="0">
                <a:latin typeface="Times New Roman" panose="02020603050405020304" pitchFamily="18" charset="0"/>
                <a:cs typeface="Times New Roman" panose="02020603050405020304" pitchFamily="18" charset="0"/>
              </a:rPr>
              <a:t>QoS</a:t>
            </a:r>
            <a:r>
              <a:rPr lang="en-US" b="1" dirty="0" smtClean="0">
                <a:latin typeface="Times New Roman" panose="02020603050405020304" pitchFamily="18" charset="0"/>
                <a:cs typeface="Times New Roman" panose="02020603050405020304" pitchFamily="18" charset="0"/>
              </a:rPr>
              <a:t> management</a:t>
            </a:r>
            <a:endParaRPr lang="ru-RU" b="1" dirty="0">
              <a:latin typeface="Times New Roman" panose="02020603050405020304" pitchFamily="18" charset="0"/>
              <a:cs typeface="Times New Roman" panose="02020603050405020304" pitchFamily="18" charset="0"/>
            </a:endParaRPr>
          </a:p>
        </p:txBody>
      </p:sp>
      <p:pic>
        <p:nvPicPr>
          <p:cNvPr id="9218" name="Picture 2" descr="Quality of Service (QoS) in 5G networks - 5G HUB TECHNOLOGIES,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146" y="1383461"/>
            <a:ext cx="9591675"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681972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Some key use cases of AI for 5G </a:t>
            </a:r>
            <a:r>
              <a:rPr lang="en-US" b="1" dirty="0" smtClean="0">
                <a:latin typeface="Times New Roman" panose="02020603050405020304" pitchFamily="18" charset="0"/>
                <a:cs typeface="Times New Roman" panose="02020603050405020304" pitchFamily="18" charset="0"/>
              </a:rPr>
              <a:t>(2)</a:t>
            </a:r>
            <a:endParaRPr lang="ru-RU" b="1" dirty="0"/>
          </a:p>
        </p:txBody>
      </p:sp>
      <p:sp>
        <p:nvSpPr>
          <p:cNvPr id="3" name="Объект 2"/>
          <p:cNvSpPr>
            <a:spLocks noGrp="1"/>
          </p:cNvSpPr>
          <p:nvPr>
            <p:ph idx="1"/>
          </p:nvPr>
        </p:nvSpPr>
        <p:spPr/>
        <p:txBody>
          <a:bodyPr>
            <a:normAutofit fontScale="92500" lnSpcReduction="10000"/>
          </a:bodyPr>
          <a:lstStyle/>
          <a:p>
            <a:r>
              <a:rPr lang="en-US" b="1" dirty="0">
                <a:latin typeface="Times New Roman" panose="02020603050405020304" pitchFamily="18" charset="0"/>
                <a:cs typeface="Times New Roman" panose="02020603050405020304" pitchFamily="18" charset="0"/>
              </a:rPr>
              <a:t>Security and Threat Detection:</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AI can analyze network traffic patterns to detect anomalies and potential security threats, such as </a:t>
            </a:r>
            <a:r>
              <a:rPr lang="en-US" dirty="0" err="1">
                <a:latin typeface="Times New Roman" panose="02020603050405020304" pitchFamily="18" charset="0"/>
                <a:cs typeface="Times New Roman" panose="02020603050405020304" pitchFamily="18" charset="0"/>
              </a:rPr>
              <a:t>DDoS</a:t>
            </a:r>
            <a:r>
              <a:rPr lang="en-US" dirty="0">
                <a:latin typeface="Times New Roman" panose="02020603050405020304" pitchFamily="18" charset="0"/>
                <a:cs typeface="Times New Roman" panose="02020603050405020304" pitchFamily="18" charset="0"/>
              </a:rPr>
              <a:t> attacks and intrusion attempts. It can also facilitate the implementation of advanced encryption and authentication mechanisms.</a:t>
            </a:r>
          </a:p>
          <a:p>
            <a:r>
              <a:rPr lang="en-US" b="1" dirty="0">
                <a:latin typeface="Times New Roman" panose="02020603050405020304" pitchFamily="18" charset="0"/>
                <a:cs typeface="Times New Roman" panose="02020603050405020304" pitchFamily="18" charset="0"/>
              </a:rPr>
              <a:t>Predictive Maintenance and Fault Detection:</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AI can monitor network infrastructure in real-time and predict potential equipment failures. This proactive approach to maintenance can reduce downtime and improve network reliability.</a:t>
            </a:r>
          </a:p>
          <a:p>
            <a:r>
              <a:rPr lang="en-US" b="1" dirty="0">
                <a:latin typeface="Times New Roman" panose="02020603050405020304" pitchFamily="18" charset="0"/>
                <a:cs typeface="Times New Roman" panose="02020603050405020304" pitchFamily="18" charset="0"/>
              </a:rPr>
              <a:t>Network Slicing:</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Network slicing is a key feature of 5G that allows the creation of virtual networks for different use cases. AI can automate the process of managing and optimizing these network slices, ensuring they meet specific requirements for various applications like </a:t>
            </a:r>
            <a:r>
              <a:rPr lang="en-US" dirty="0" err="1">
                <a:latin typeface="Times New Roman" panose="02020603050405020304" pitchFamily="18" charset="0"/>
                <a:cs typeface="Times New Roman" panose="02020603050405020304" pitchFamily="18" charset="0"/>
              </a:rPr>
              <a:t>IoT</a:t>
            </a:r>
            <a:r>
              <a:rPr lang="en-US" dirty="0">
                <a:latin typeface="Times New Roman" panose="02020603050405020304" pitchFamily="18" charset="0"/>
                <a:cs typeface="Times New Roman" panose="02020603050405020304" pitchFamily="18" charset="0"/>
              </a:rPr>
              <a:t>, AR/VR, or autonomous vehicles.</a:t>
            </a:r>
          </a:p>
          <a:p>
            <a:endParaRPr lang="ru-RU" dirty="0"/>
          </a:p>
        </p:txBody>
      </p:sp>
      <p:sp>
        <p:nvSpPr>
          <p:cNvPr id="4"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853067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Predictive Maintenance and Fault Detection</a:t>
            </a:r>
            <a:endParaRPr lang="ru-RU" dirty="0"/>
          </a:p>
        </p:txBody>
      </p:sp>
      <p:pic>
        <p:nvPicPr>
          <p:cNvPr id="10242" name="Picture 2" descr="Sensors | Free Full-Text | Tackling Faults in the Industry 4.0 Era—A Survey  of Machine-Learning Solutions and Key Aspec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3573" y="1481559"/>
            <a:ext cx="4960713" cy="4554853"/>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904076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Network Slicing</a:t>
            </a:r>
            <a:endParaRPr lang="ru-RU" dirty="0"/>
          </a:p>
        </p:txBody>
      </p:sp>
      <p:pic>
        <p:nvPicPr>
          <p:cNvPr id="11266" name="Picture 2" descr="Consideration On Automation of 5G Network Slicing with Machine Learning |  Semantic Sch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7129" y="1387728"/>
            <a:ext cx="5368523" cy="4629379"/>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956341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Some key use cases of AI for 5G </a:t>
            </a:r>
            <a:r>
              <a:rPr lang="en-US" b="1" dirty="0" smtClean="0">
                <a:latin typeface="Times New Roman" panose="02020603050405020304" pitchFamily="18" charset="0"/>
                <a:cs typeface="Times New Roman" panose="02020603050405020304" pitchFamily="18" charset="0"/>
              </a:rPr>
              <a:t>(3)</a:t>
            </a:r>
            <a:endParaRPr lang="ru-RU" b="1" dirty="0"/>
          </a:p>
        </p:txBody>
      </p:sp>
      <p:sp>
        <p:nvSpPr>
          <p:cNvPr id="3" name="Объект 2"/>
          <p:cNvSpPr>
            <a:spLocks noGrp="1"/>
          </p:cNvSpPr>
          <p:nvPr>
            <p:ph idx="1"/>
          </p:nvPr>
        </p:nvSpPr>
        <p:spPr/>
        <p:txBody>
          <a:bodyPr>
            <a:normAutofit fontScale="92500"/>
          </a:bodyPr>
          <a:lstStyle/>
          <a:p>
            <a:r>
              <a:rPr lang="en-US" b="1" dirty="0">
                <a:latin typeface="Times New Roman" panose="02020603050405020304" pitchFamily="18" charset="0"/>
                <a:cs typeface="Times New Roman" panose="02020603050405020304" pitchFamily="18" charset="0"/>
              </a:rPr>
              <a:t>Edge Computing and AI at the Edge:</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AI can be deployed at the network edge to process data locally, reducing latency and offloading the central network. This is essential for applications that require real-time processing, like autonomous vehicles and augmented reality.</a:t>
            </a:r>
          </a:p>
          <a:p>
            <a:r>
              <a:rPr lang="en-US" b="1" dirty="0">
                <a:latin typeface="Times New Roman" panose="02020603050405020304" pitchFamily="18" charset="0"/>
                <a:cs typeface="Times New Roman" panose="02020603050405020304" pitchFamily="18" charset="0"/>
              </a:rPr>
              <a:t>User Experience Enhancement:</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AI can personalize the user experience by analyzing user behavior and preferences. It can deliver content and services that are most relevant to individual users, enhancing their overall experience.</a:t>
            </a:r>
          </a:p>
          <a:p>
            <a:r>
              <a:rPr lang="en-US" b="1" dirty="0" smtClean="0">
                <a:latin typeface="Times New Roman" panose="02020603050405020304" pitchFamily="18" charset="0"/>
                <a:cs typeface="Times New Roman" panose="02020603050405020304" pitchFamily="18" charset="0"/>
              </a:rPr>
              <a:t>Network </a:t>
            </a:r>
            <a:r>
              <a:rPr lang="en-US" b="1" dirty="0">
                <a:latin typeface="Times New Roman" panose="02020603050405020304" pitchFamily="18" charset="0"/>
                <a:cs typeface="Times New Roman" panose="02020603050405020304" pitchFamily="18" charset="0"/>
              </a:rPr>
              <a:t>Planning and Deployment:</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AI can assist in the planning and deployment of 5G networks by analyzing geographical data, user demand, and other factors to optimize the placement of base stations and other network infrastructure</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504422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Edge Computing and AI at the Edge</a:t>
            </a:r>
            <a:endParaRPr lang="ru-RU" dirty="0"/>
          </a:p>
        </p:txBody>
      </p:sp>
      <p:pic>
        <p:nvPicPr>
          <p:cNvPr id="12290" name="Picture 2" descr="How AI In Edge Computing Drives 5G And The I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991" y="1516283"/>
            <a:ext cx="7200017" cy="4612511"/>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043310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Network Planning and Deployment</a:t>
            </a:r>
            <a:endParaRPr lang="ru-RU" dirty="0"/>
          </a:p>
        </p:txBody>
      </p:sp>
      <p:pic>
        <p:nvPicPr>
          <p:cNvPr id="13314" name="Picture 2" descr="PDF] Artificial Intelligence-based 5G network capacity planning and  operation | Semantic Sch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2746" y="1448328"/>
            <a:ext cx="4910429" cy="4896072"/>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370938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34612BB5-1828-42D3-97D6-E78883ACF578}"/>
              </a:ext>
            </a:extLst>
          </p:cNvPr>
          <p:cNvSpPr>
            <a:spLocks noGrp="1"/>
          </p:cNvSpPr>
          <p:nvPr>
            <p:ph type="title"/>
          </p:nvPr>
        </p:nvSpPr>
        <p:spPr/>
        <p:txBody>
          <a:bodyPr>
            <a:normAutofit/>
          </a:bodyPr>
          <a:lstStyle/>
          <a:p>
            <a:r>
              <a:rPr lang="en-US" dirty="0">
                <a:effectLst>
                  <a:outerShdw blurRad="38100" dist="38100" dir="2700000" algn="tl">
                    <a:srgbClr val="000000">
                      <a:alpha val="43137"/>
                    </a:srgbClr>
                  </a:outerShdw>
                </a:effectLst>
                <a:latin typeface="Garamond" panose="02020404030301010803" pitchFamily="18" charset="0"/>
              </a:rPr>
              <a:t>Cellular communication organization scheme</a:t>
            </a:r>
            <a:endParaRPr lang="en-US" dirty="0">
              <a:effectLst>
                <a:outerShdw blurRad="38100" dist="38100" dir="2700000" algn="tl">
                  <a:srgbClr val="000000">
                    <a:alpha val="43137"/>
                  </a:srgbClr>
                </a:outerShdw>
              </a:effectLst>
              <a:latin typeface="Garamond" panose="02020404030301010803" pitchFamily="18" charset="0"/>
            </a:endParaRPr>
          </a:p>
        </p:txBody>
      </p:sp>
      <p:pic>
        <p:nvPicPr>
          <p:cNvPr id="5122" name="Picture 2" descr="Результат пошуку зображень за запитом сотовая связь&quot;">
            <a:extLst>
              <a:ext uri="{FF2B5EF4-FFF2-40B4-BE49-F238E27FC236}">
                <a16:creationId xmlns:a16="http://schemas.microsoft.com/office/drawing/2014/main" id="{08C63AB8-894E-42C4-8D86-020137662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432" y="1338332"/>
            <a:ext cx="7128029" cy="5346022"/>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2373381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Some key use cases of AI for 5G </a:t>
            </a:r>
            <a:r>
              <a:rPr lang="en-US" b="1" dirty="0" smtClean="0">
                <a:latin typeface="Times New Roman" panose="02020603050405020304" pitchFamily="18" charset="0"/>
                <a:cs typeface="Times New Roman" panose="02020603050405020304" pitchFamily="18" charset="0"/>
              </a:rPr>
              <a:t>(4)</a:t>
            </a:r>
            <a:endParaRPr lang="ru-RU" dirty="0"/>
          </a:p>
        </p:txBody>
      </p:sp>
      <p:sp>
        <p:nvSpPr>
          <p:cNvPr id="3" name="Объект 2"/>
          <p:cNvSpPr>
            <a:spLocks noGrp="1"/>
          </p:cNvSpPr>
          <p:nvPr>
            <p:ph idx="1"/>
          </p:nvPr>
        </p:nvSpPr>
        <p:spPr/>
        <p:txBody>
          <a:bodyPr>
            <a:normAutofit/>
          </a:bodyPr>
          <a:lstStyle/>
          <a:p>
            <a:r>
              <a:rPr lang="en-US" b="1" dirty="0" err="1" smtClean="0">
                <a:latin typeface="Times New Roman" panose="02020603050405020304" pitchFamily="18" charset="0"/>
                <a:cs typeface="Times New Roman" panose="02020603050405020304" pitchFamily="18" charset="0"/>
              </a:rPr>
              <a:t>IoT</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Enablement:</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AI can handle the massive data generated by </a:t>
            </a:r>
            <a:r>
              <a:rPr lang="en-US" dirty="0" err="1">
                <a:latin typeface="Times New Roman" panose="02020603050405020304" pitchFamily="18" charset="0"/>
                <a:cs typeface="Times New Roman" panose="02020603050405020304" pitchFamily="18" charset="0"/>
              </a:rPr>
              <a:t>IoT</a:t>
            </a:r>
            <a:r>
              <a:rPr lang="en-US" dirty="0">
                <a:latin typeface="Times New Roman" panose="02020603050405020304" pitchFamily="18" charset="0"/>
                <a:cs typeface="Times New Roman" panose="02020603050405020304" pitchFamily="18" charset="0"/>
              </a:rPr>
              <a:t> devices, making sense of the information and enabling smart applications in various industries, from agriculture to healthcare.</a:t>
            </a:r>
          </a:p>
          <a:p>
            <a:r>
              <a:rPr lang="en-US" b="1" dirty="0">
                <a:latin typeface="Times New Roman" panose="02020603050405020304" pitchFamily="18" charset="0"/>
                <a:cs typeface="Times New Roman" panose="02020603050405020304" pitchFamily="18" charset="0"/>
              </a:rPr>
              <a:t>Content Delivery and Caching:</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AI can predict what content users are likely to request and proactively cache or pre-fetch it, reducing the load on the network and improving content delivery speed.</a:t>
            </a:r>
          </a:p>
          <a:p>
            <a:endParaRPr lang="ru-RU" dirty="0">
              <a:latin typeface="Times New Roman" panose="02020603050405020304" pitchFamily="18" charset="0"/>
              <a:cs typeface="Times New Roman" panose="02020603050405020304" pitchFamily="18" charset="0"/>
            </a:endParaRPr>
          </a:p>
        </p:txBody>
      </p:sp>
      <p:sp>
        <p:nvSpPr>
          <p:cNvPr id="4"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235779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err="1">
                <a:latin typeface="Times New Roman" panose="02020603050405020304" pitchFamily="18" charset="0"/>
                <a:cs typeface="Times New Roman" panose="02020603050405020304" pitchFamily="18" charset="0"/>
              </a:rPr>
              <a:t>IoT</a:t>
            </a:r>
            <a:r>
              <a:rPr lang="en-US" b="1" dirty="0">
                <a:latin typeface="Times New Roman" panose="02020603050405020304" pitchFamily="18" charset="0"/>
                <a:cs typeface="Times New Roman" panose="02020603050405020304" pitchFamily="18" charset="0"/>
              </a:rPr>
              <a:t> Enablement</a:t>
            </a:r>
            <a:endParaRPr lang="ru-RU" dirty="0"/>
          </a:p>
        </p:txBody>
      </p:sp>
      <p:pic>
        <p:nvPicPr>
          <p:cNvPr id="14338" name="Picture 2" descr="How 5G and IoT Enable AI Solutions to Eme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0350" y="1459661"/>
            <a:ext cx="5715000" cy="5067301"/>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4847241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Content Delivery and Caching</a:t>
            </a:r>
            <a:endParaRPr lang="ru-RU" dirty="0"/>
          </a:p>
        </p:txBody>
      </p:sp>
      <p:pic>
        <p:nvPicPr>
          <p:cNvPr id="15362" name="Picture 2" descr="Cooperative and efficient content caching and distribution mechanism in 5G  network - ScienceDir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300" y="1987469"/>
            <a:ext cx="5867400" cy="3895725"/>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5922705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smtClean="0">
                <a:solidFill>
                  <a:schemeClr val="accent1"/>
                </a:solidFill>
                <a:effectLst>
                  <a:outerShdw blurRad="38100" dist="38100" dir="2700000" algn="tl">
                    <a:srgbClr val="000000">
                      <a:alpha val="43137"/>
                    </a:srgbClr>
                  </a:outerShdw>
                </a:effectLst>
                <a:latin typeface="Garamond" pitchFamily="18" charset="0"/>
              </a:rPr>
              <a:t>Problem Description (1)</a:t>
            </a:r>
            <a:endParaRPr lang="uk-UA" b="1" dirty="0">
              <a:solidFill>
                <a:schemeClr val="accent1"/>
              </a:solidFill>
              <a:effectLst>
                <a:outerShdw blurRad="38100" dist="38100" dir="2700000" algn="tl">
                  <a:srgbClr val="000000">
                    <a:alpha val="43137"/>
                  </a:srgbClr>
                </a:outerShdw>
              </a:effectLst>
              <a:latin typeface="Garamond" pitchFamily="18" charset="0"/>
            </a:endParaRPr>
          </a:p>
        </p:txBody>
      </p:sp>
      <p:pic>
        <p:nvPicPr>
          <p:cNvPr id="8" name="Рисунок 5" descr="C:\Documents and Settings\Administrator\Мои документы\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5861051"/>
            <a:ext cx="11223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Заголовок 2"/>
          <p:cNvSpPr txBox="1">
            <a:spLocks/>
          </p:cNvSpPr>
          <p:nvPr/>
        </p:nvSpPr>
        <p:spPr>
          <a:xfrm>
            <a:off x="865765" y="1341783"/>
            <a:ext cx="10515600" cy="417444"/>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uk-UA" dirty="0"/>
          </a:p>
        </p:txBody>
      </p:sp>
      <p:pic>
        <p:nvPicPr>
          <p:cNvPr id="11" name="Рисунок 10"/>
          <p:cNvPicPr>
            <a:picLocks noChangeAspect="1"/>
          </p:cNvPicPr>
          <p:nvPr/>
        </p:nvPicPr>
        <p:blipFill>
          <a:blip r:embed="rId3"/>
          <a:stretch>
            <a:fillRect/>
          </a:stretch>
        </p:blipFill>
        <p:spPr>
          <a:xfrm>
            <a:off x="381000" y="1759227"/>
            <a:ext cx="6419850" cy="2861469"/>
          </a:xfrm>
          <a:prstGeom prst="rect">
            <a:avLst/>
          </a:prstGeom>
        </p:spPr>
      </p:pic>
      <p:sp>
        <p:nvSpPr>
          <p:cNvPr id="16" name="Місце для вмісту 1">
            <a:extLst>
              <a:ext uri="{FF2B5EF4-FFF2-40B4-BE49-F238E27FC236}">
                <a16:creationId xmlns:a16="http://schemas.microsoft.com/office/drawing/2014/main" id="{B9AB4192-A602-4FD4-8C05-42C77D9D2E6A}"/>
              </a:ext>
            </a:extLst>
          </p:cNvPr>
          <p:cNvSpPr>
            <a:spLocks noGrp="1"/>
          </p:cNvSpPr>
          <p:nvPr>
            <p:ph idx="1"/>
          </p:nvPr>
        </p:nvSpPr>
        <p:spPr>
          <a:xfrm>
            <a:off x="6585778" y="2195960"/>
            <a:ext cx="5388598" cy="2154203"/>
          </a:xfrm>
        </p:spPr>
        <p:txBody>
          <a:bodyPr>
            <a:noAutofit/>
          </a:bodyPr>
          <a:lstStyle/>
          <a:p>
            <a:pPr algn="just"/>
            <a:r>
              <a:rPr lang="en-US" sz="2400" b="1" dirty="0" smtClean="0">
                <a:latin typeface="Garamond" panose="02020404030301010803" pitchFamily="18" charset="0"/>
              </a:rPr>
              <a:t>Problem statement:</a:t>
            </a:r>
            <a:r>
              <a:rPr lang="en-US" sz="2400" dirty="0" smtClean="0">
                <a:latin typeface="Garamond" panose="02020404030301010803" pitchFamily="18" charset="0"/>
              </a:rPr>
              <a:t> </a:t>
            </a:r>
          </a:p>
          <a:p>
            <a:pPr lvl="1" algn="just">
              <a:buFont typeface="Wingdings" panose="05000000000000000000" pitchFamily="2" charset="2"/>
              <a:buChar char="q"/>
            </a:pPr>
            <a:r>
              <a:rPr lang="en-US" sz="1800" dirty="0" smtClean="0">
                <a:latin typeface="Garamond" panose="02020404030301010803" pitchFamily="18" charset="0"/>
              </a:rPr>
              <a:t>4G/5G networks as a part of </a:t>
            </a:r>
            <a:r>
              <a:rPr lang="en-US" sz="1800" b="1" dirty="0" smtClean="0">
                <a:latin typeface="Garamond" panose="02020404030301010803" pitchFamily="18" charset="0"/>
              </a:rPr>
              <a:t>critical infrastructure </a:t>
            </a:r>
          </a:p>
          <a:p>
            <a:pPr lvl="1" algn="just">
              <a:buFont typeface="Wingdings" panose="05000000000000000000" pitchFamily="2" charset="2"/>
              <a:buChar char="q"/>
            </a:pPr>
            <a:r>
              <a:rPr lang="en-US" sz="1800" dirty="0">
                <a:latin typeface="Garamond" panose="02020404030301010803" pitchFamily="18" charset="0"/>
              </a:rPr>
              <a:t>4G/5G will connect </a:t>
            </a:r>
            <a:r>
              <a:rPr lang="en-US" sz="1800" dirty="0" smtClean="0">
                <a:latin typeface="Garamond" panose="02020404030301010803" pitchFamily="18" charset="0"/>
              </a:rPr>
              <a:t>other sectors of </a:t>
            </a:r>
            <a:r>
              <a:rPr lang="en-US" sz="1800" b="1" dirty="0" smtClean="0">
                <a:latin typeface="Garamond" panose="02020404030301010803" pitchFamily="18" charset="0"/>
              </a:rPr>
              <a:t>critical </a:t>
            </a:r>
            <a:r>
              <a:rPr lang="en-US" sz="1800" b="1" dirty="0">
                <a:latin typeface="Garamond" panose="02020404030301010803" pitchFamily="18" charset="0"/>
              </a:rPr>
              <a:t>infrastructure</a:t>
            </a:r>
            <a:r>
              <a:rPr lang="en-US" sz="1800" dirty="0">
                <a:latin typeface="Garamond" panose="02020404030301010803" pitchFamily="18" charset="0"/>
              </a:rPr>
              <a:t> </a:t>
            </a:r>
            <a:endParaRPr lang="en-US" sz="1800" dirty="0" smtClean="0">
              <a:latin typeface="Garamond" panose="02020404030301010803" pitchFamily="18" charset="0"/>
            </a:endParaRPr>
          </a:p>
          <a:p>
            <a:pPr lvl="1" algn="just">
              <a:buFont typeface="Wingdings" panose="05000000000000000000" pitchFamily="2" charset="2"/>
              <a:buChar char="q"/>
            </a:pPr>
            <a:r>
              <a:rPr lang="en-US" sz="1800" dirty="0" smtClean="0">
                <a:latin typeface="Garamond" panose="02020404030301010803" pitchFamily="18" charset="0"/>
              </a:rPr>
              <a:t>new security requirements has to be defined</a:t>
            </a:r>
          </a:p>
          <a:p>
            <a:pPr lvl="1" algn="just">
              <a:buFont typeface="Wingdings" panose="05000000000000000000" pitchFamily="2" charset="2"/>
              <a:buChar char="q"/>
            </a:pPr>
            <a:endParaRPr lang="en-US" sz="1800" dirty="0" smtClean="0">
              <a:latin typeface="Garamond" panose="02020404030301010803" pitchFamily="18" charset="0"/>
            </a:endParaRPr>
          </a:p>
          <a:p>
            <a:pPr lvl="1" algn="just">
              <a:buFont typeface="Wingdings" panose="05000000000000000000" pitchFamily="2" charset="2"/>
              <a:buChar char="q"/>
            </a:pPr>
            <a:endParaRPr lang="en-US" sz="1800" dirty="0" smtClean="0">
              <a:latin typeface="Garamond" panose="02020404030301010803" pitchFamily="18" charset="0"/>
            </a:endParaRPr>
          </a:p>
          <a:p>
            <a:pPr algn="just"/>
            <a:r>
              <a:rPr lang="en-US" sz="2400" b="1" dirty="0" smtClean="0">
                <a:latin typeface="Garamond" panose="02020404030301010803" pitchFamily="18" charset="0"/>
              </a:rPr>
              <a:t>Negative impact:</a:t>
            </a:r>
            <a:r>
              <a:rPr lang="en-US" sz="2400" dirty="0" smtClean="0">
                <a:latin typeface="Garamond" panose="02020404030301010803" pitchFamily="18" charset="0"/>
              </a:rPr>
              <a:t> </a:t>
            </a:r>
            <a:endParaRPr lang="en-US" sz="2400" dirty="0">
              <a:latin typeface="Garamond" panose="02020404030301010803" pitchFamily="18" charset="0"/>
            </a:endParaRPr>
          </a:p>
          <a:p>
            <a:pPr lvl="1" algn="just">
              <a:buFont typeface="Wingdings" panose="05000000000000000000" pitchFamily="2" charset="2"/>
              <a:buChar char="q"/>
            </a:pPr>
            <a:r>
              <a:rPr lang="en-US" sz="1800" dirty="0">
                <a:latin typeface="Garamond" panose="02020404030301010803" pitchFamily="18" charset="0"/>
              </a:rPr>
              <a:t>new landscape of cyber </a:t>
            </a:r>
            <a:r>
              <a:rPr lang="en-US" sz="1800" dirty="0" smtClean="0">
                <a:latin typeface="Garamond" panose="02020404030301010803" pitchFamily="18" charset="0"/>
              </a:rPr>
              <a:t>threads in 4G/5G</a:t>
            </a:r>
            <a:endParaRPr lang="en-US" sz="1800" dirty="0">
              <a:latin typeface="Garamond" panose="02020404030301010803" pitchFamily="18" charset="0"/>
            </a:endParaRPr>
          </a:p>
          <a:p>
            <a:pPr lvl="1" algn="just">
              <a:buFont typeface="Wingdings" panose="05000000000000000000" pitchFamily="2" charset="2"/>
              <a:buChar char="q"/>
            </a:pPr>
            <a:r>
              <a:rPr lang="en-US" sz="1800" dirty="0" smtClean="0">
                <a:latin typeface="Garamond" panose="02020404030301010803" pitchFamily="18" charset="0"/>
              </a:rPr>
              <a:t>99%  </a:t>
            </a:r>
            <a:r>
              <a:rPr lang="en-US" sz="1800" dirty="0">
                <a:latin typeface="Garamond" panose="02020404030301010803" pitchFamily="18" charset="0"/>
              </a:rPr>
              <a:t>of cyber attacks traverse the network in some </a:t>
            </a:r>
            <a:r>
              <a:rPr lang="en-US" sz="1800" dirty="0" smtClean="0">
                <a:latin typeface="Garamond" panose="02020404030301010803" pitchFamily="18" charset="0"/>
              </a:rPr>
              <a:t>way</a:t>
            </a:r>
          </a:p>
          <a:p>
            <a:pPr lvl="1" algn="just">
              <a:buFont typeface="Wingdings" panose="05000000000000000000" pitchFamily="2" charset="2"/>
              <a:buChar char="q"/>
            </a:pPr>
            <a:r>
              <a:rPr lang="en-US" sz="1800" dirty="0">
                <a:latin typeface="Garamond" panose="02020404030301010803" pitchFamily="18" charset="0"/>
              </a:rPr>
              <a:t>5G networks are more vulnerable to cyberattacks than their </a:t>
            </a:r>
            <a:r>
              <a:rPr lang="en-US" sz="1800" dirty="0" smtClean="0">
                <a:latin typeface="Garamond" panose="02020404030301010803" pitchFamily="18" charset="0"/>
              </a:rPr>
              <a:t>predecessors</a:t>
            </a:r>
          </a:p>
        </p:txBody>
      </p:sp>
      <p:pic>
        <p:nvPicPr>
          <p:cNvPr id="17" name="Picture 8" descr="How Cybersecurity is affected by 5G? - The Digital Fre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620696"/>
            <a:ext cx="6204777" cy="2154203"/>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8566836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smtClean="0">
                <a:solidFill>
                  <a:schemeClr val="accent1"/>
                </a:solidFill>
                <a:effectLst>
                  <a:outerShdw blurRad="38100" dist="38100" dir="2700000" algn="tl">
                    <a:srgbClr val="000000">
                      <a:alpha val="43137"/>
                    </a:srgbClr>
                  </a:outerShdw>
                </a:effectLst>
                <a:latin typeface="Garamond" pitchFamily="18" charset="0"/>
              </a:rPr>
              <a:t>Problem </a:t>
            </a:r>
            <a:r>
              <a:rPr lang="en-US" b="1" dirty="0">
                <a:solidFill>
                  <a:schemeClr val="accent1"/>
                </a:solidFill>
                <a:effectLst>
                  <a:outerShdw blurRad="38100" dist="38100" dir="2700000" algn="tl">
                    <a:srgbClr val="000000">
                      <a:alpha val="43137"/>
                    </a:srgbClr>
                  </a:outerShdw>
                </a:effectLst>
                <a:latin typeface="Garamond" pitchFamily="18" charset="0"/>
              </a:rPr>
              <a:t>Description (2</a:t>
            </a:r>
            <a:r>
              <a:rPr lang="en-US" b="1" dirty="0" smtClean="0">
                <a:solidFill>
                  <a:schemeClr val="accent1"/>
                </a:solidFill>
                <a:effectLst>
                  <a:outerShdw blurRad="38100" dist="38100" dir="2700000" algn="tl">
                    <a:srgbClr val="000000">
                      <a:alpha val="43137"/>
                    </a:srgbClr>
                  </a:outerShdw>
                </a:effectLst>
                <a:latin typeface="Garamond" pitchFamily="18" charset="0"/>
              </a:rPr>
              <a:t>)</a:t>
            </a:r>
            <a:endParaRPr lang="uk-UA" b="1" dirty="0">
              <a:solidFill>
                <a:schemeClr val="accent1"/>
              </a:solidFill>
              <a:effectLst>
                <a:outerShdw blurRad="38100" dist="38100" dir="2700000" algn="tl">
                  <a:srgbClr val="000000">
                    <a:alpha val="43137"/>
                  </a:srgbClr>
                </a:outerShdw>
              </a:effectLst>
              <a:latin typeface="Garamond" pitchFamily="18" charset="0"/>
            </a:endParaRPr>
          </a:p>
        </p:txBody>
      </p:sp>
      <p:sp>
        <p:nvSpPr>
          <p:cNvPr id="9" name="Заголовок 2"/>
          <p:cNvSpPr txBox="1">
            <a:spLocks/>
          </p:cNvSpPr>
          <p:nvPr/>
        </p:nvSpPr>
        <p:spPr>
          <a:xfrm>
            <a:off x="865765" y="1341783"/>
            <a:ext cx="10515600" cy="417444"/>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uk-UA" dirty="0"/>
          </a:p>
        </p:txBody>
      </p:sp>
      <p:sp>
        <p:nvSpPr>
          <p:cNvPr id="10" name="Місце для вмісту 1">
            <a:extLst>
              <a:ext uri="{FF2B5EF4-FFF2-40B4-BE49-F238E27FC236}">
                <a16:creationId xmlns:a16="http://schemas.microsoft.com/office/drawing/2014/main" id="{B9AB4192-A602-4FD4-8C05-42C77D9D2E6A}"/>
              </a:ext>
            </a:extLst>
          </p:cNvPr>
          <p:cNvSpPr>
            <a:spLocks noGrp="1"/>
          </p:cNvSpPr>
          <p:nvPr>
            <p:ph idx="1"/>
          </p:nvPr>
        </p:nvSpPr>
        <p:spPr>
          <a:xfrm>
            <a:off x="267128" y="1952891"/>
            <a:ext cx="11411587" cy="4308406"/>
          </a:xfrm>
        </p:spPr>
        <p:txBody>
          <a:bodyPr>
            <a:noAutofit/>
          </a:bodyPr>
          <a:lstStyle/>
          <a:p>
            <a:r>
              <a:rPr lang="en-US" b="1" dirty="0">
                <a:latin typeface="Garamond" panose="02020404030301010803" pitchFamily="18" charset="0"/>
              </a:rPr>
              <a:t>Expected outcomes of a successful solution :</a:t>
            </a:r>
            <a:r>
              <a:rPr lang="en-US" dirty="0" smtClean="0">
                <a:latin typeface="Garamond" panose="02020404030301010803" pitchFamily="18" charset="0"/>
              </a:rPr>
              <a:t> </a:t>
            </a:r>
          </a:p>
          <a:p>
            <a:pPr lvl="1" algn="just">
              <a:buFont typeface="Wingdings" panose="05000000000000000000" pitchFamily="2" charset="2"/>
              <a:buChar char="q"/>
            </a:pPr>
            <a:r>
              <a:rPr lang="en-US" sz="2000" dirty="0" smtClean="0">
                <a:latin typeface="Garamond" panose="02020404030301010803" pitchFamily="18" charset="0"/>
              </a:rPr>
              <a:t>Satisfying of </a:t>
            </a:r>
            <a:r>
              <a:rPr lang="en-US" sz="2000" dirty="0">
                <a:latin typeface="Garamond" panose="02020404030301010803" pitchFamily="18" charset="0"/>
              </a:rPr>
              <a:t>the network security </a:t>
            </a:r>
            <a:r>
              <a:rPr lang="en-US" sz="2000" dirty="0" smtClean="0">
                <a:latin typeface="Garamond" panose="02020404030301010803" pitchFamily="18" charset="0"/>
              </a:rPr>
              <a:t>KPIs (Key Performance Indicator); </a:t>
            </a:r>
          </a:p>
          <a:p>
            <a:pPr lvl="1" algn="just">
              <a:buFont typeface="Wingdings" panose="05000000000000000000" pitchFamily="2" charset="2"/>
              <a:buChar char="q"/>
            </a:pPr>
            <a:r>
              <a:rPr lang="en-US" sz="2000" dirty="0" smtClean="0">
                <a:latin typeface="Garamond" panose="02020404030301010803" pitchFamily="18" charset="0"/>
              </a:rPr>
              <a:t>Avoidance of </a:t>
            </a:r>
            <a:r>
              <a:rPr lang="en-US" sz="2000" dirty="0">
                <a:latin typeface="Garamond" panose="02020404030301010803" pitchFamily="18" charset="0"/>
              </a:rPr>
              <a:t>cyber security incidents and potential losses; </a:t>
            </a:r>
            <a:endParaRPr lang="en-US" sz="2000" dirty="0" smtClean="0">
              <a:latin typeface="Garamond" panose="02020404030301010803" pitchFamily="18" charset="0"/>
            </a:endParaRPr>
          </a:p>
          <a:p>
            <a:pPr lvl="1" algn="just">
              <a:buFont typeface="Wingdings" panose="05000000000000000000" pitchFamily="2" charset="2"/>
              <a:buChar char="q"/>
            </a:pPr>
            <a:r>
              <a:rPr lang="en-US" sz="2000" dirty="0" smtClean="0">
                <a:latin typeface="Garamond" panose="02020404030301010803" pitchFamily="18" charset="0"/>
              </a:rPr>
              <a:t>New </a:t>
            </a:r>
            <a:r>
              <a:rPr lang="en-US" sz="2000" dirty="0">
                <a:latin typeface="Garamond" panose="02020404030301010803" pitchFamily="18" charset="0"/>
              </a:rPr>
              <a:t>communication solutions for emergency situations for special </a:t>
            </a:r>
            <a:r>
              <a:rPr lang="en-US" sz="2000" dirty="0" smtClean="0">
                <a:latin typeface="Garamond" panose="02020404030301010803" pitchFamily="18" charset="0"/>
              </a:rPr>
              <a:t>users.</a:t>
            </a:r>
            <a:endParaRPr lang="uk-UA" sz="2000" dirty="0">
              <a:latin typeface="Garamond" panose="02020404030301010803" pitchFamily="18" charset="0"/>
            </a:endParaRPr>
          </a:p>
          <a:p>
            <a:endParaRPr lang="en-US" b="1" dirty="0" smtClean="0">
              <a:latin typeface="Garamond" panose="02020404030301010803" pitchFamily="18" charset="0"/>
            </a:endParaRPr>
          </a:p>
          <a:p>
            <a:r>
              <a:rPr lang="en-US" b="1" dirty="0" smtClean="0">
                <a:latin typeface="Garamond" panose="02020404030301010803" pitchFamily="18" charset="0"/>
              </a:rPr>
              <a:t>Stakeholders </a:t>
            </a:r>
            <a:r>
              <a:rPr lang="en-US" b="1" dirty="0">
                <a:latin typeface="Garamond" panose="02020404030301010803" pitchFamily="18" charset="0"/>
              </a:rPr>
              <a:t>of the solution :</a:t>
            </a:r>
            <a:r>
              <a:rPr lang="en-US" dirty="0" smtClean="0">
                <a:latin typeface="Garamond" panose="02020404030301010803" pitchFamily="18" charset="0"/>
              </a:rPr>
              <a:t> </a:t>
            </a:r>
          </a:p>
          <a:p>
            <a:pPr lvl="1" algn="just">
              <a:buFont typeface="Wingdings" panose="05000000000000000000" pitchFamily="2" charset="2"/>
              <a:buChar char="q"/>
            </a:pPr>
            <a:r>
              <a:rPr lang="en-US" sz="2000" dirty="0">
                <a:latin typeface="Garamond" panose="02020404030301010803" pitchFamily="18" charset="0"/>
              </a:rPr>
              <a:t>Critical infrastructure facilities in the field of telecommunications </a:t>
            </a:r>
            <a:r>
              <a:rPr lang="en-US" sz="2000" dirty="0" smtClean="0">
                <a:latin typeface="Garamond" panose="02020404030301010803" pitchFamily="18" charset="0"/>
              </a:rPr>
              <a:t>and other sectors</a:t>
            </a:r>
          </a:p>
          <a:p>
            <a:pPr lvl="1" algn="just">
              <a:buFont typeface="Wingdings" panose="05000000000000000000" pitchFamily="2" charset="2"/>
              <a:buChar char="q"/>
            </a:pPr>
            <a:r>
              <a:rPr lang="en-US" sz="2000" dirty="0" smtClean="0">
                <a:latin typeface="Garamond" panose="02020404030301010803" pitchFamily="18" charset="0"/>
              </a:rPr>
              <a:t>Representatives </a:t>
            </a:r>
            <a:r>
              <a:rPr lang="en-US" sz="2000" dirty="0">
                <a:latin typeface="Garamond" panose="02020404030301010803" pitchFamily="18" charset="0"/>
              </a:rPr>
              <a:t>of relevant state bodies </a:t>
            </a:r>
            <a:endParaRPr lang="en-US" sz="2000" dirty="0" smtClean="0">
              <a:latin typeface="Garamond" panose="02020404030301010803" pitchFamily="18" charset="0"/>
            </a:endParaRPr>
          </a:p>
          <a:p>
            <a:pPr lvl="1" algn="just">
              <a:buFont typeface="Wingdings" panose="05000000000000000000" pitchFamily="2" charset="2"/>
              <a:buChar char="q"/>
            </a:pPr>
            <a:r>
              <a:rPr lang="en-US" sz="2000" dirty="0" smtClean="0">
                <a:latin typeface="Garamond" panose="02020404030301010803" pitchFamily="18" charset="0"/>
              </a:rPr>
              <a:t>Mobile </a:t>
            </a:r>
            <a:r>
              <a:rPr lang="en-US" sz="2000" dirty="0">
                <a:latin typeface="Garamond" panose="02020404030301010803" pitchFamily="18" charset="0"/>
              </a:rPr>
              <a:t>subscribers (including special groups of end-users)</a:t>
            </a:r>
            <a:endParaRPr lang="ru-RU" sz="2000" dirty="0">
              <a:latin typeface="Garamond" panose="02020404030301010803" pitchFamily="18" charset="0"/>
            </a:endParaRPr>
          </a:p>
        </p:txBody>
      </p:sp>
      <p:sp>
        <p:nvSpPr>
          <p:cNvPr id="5"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8574993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вмісту 1">
            <a:extLst>
              <a:ext uri="{FF2B5EF4-FFF2-40B4-BE49-F238E27FC236}">
                <a16:creationId xmlns:a16="http://schemas.microsoft.com/office/drawing/2014/main" id="{B9AB4192-A602-4FD4-8C05-42C77D9D2E6A}"/>
              </a:ext>
            </a:extLst>
          </p:cNvPr>
          <p:cNvSpPr>
            <a:spLocks noGrp="1"/>
          </p:cNvSpPr>
          <p:nvPr>
            <p:ph idx="1"/>
          </p:nvPr>
        </p:nvSpPr>
        <p:spPr>
          <a:xfrm>
            <a:off x="838200" y="1868557"/>
            <a:ext cx="10515600" cy="4706904"/>
          </a:xfrm>
        </p:spPr>
        <p:txBody>
          <a:bodyPr>
            <a:normAutofit lnSpcReduction="10000"/>
          </a:bodyPr>
          <a:lstStyle/>
          <a:p>
            <a:pPr algn="just"/>
            <a:r>
              <a:rPr lang="en-US" b="1" dirty="0" smtClean="0">
                <a:latin typeface="Garamond" panose="02020404030301010803" pitchFamily="18" charset="0"/>
              </a:rPr>
              <a:t>Main idea of the solution: </a:t>
            </a:r>
            <a:r>
              <a:rPr lang="en-US" dirty="0" smtClean="0">
                <a:latin typeface="Garamond" panose="02020404030301010803" pitchFamily="18" charset="0"/>
              </a:rPr>
              <a:t>New AI-based model of cybersecurity network function implementation to the 4G/5G core architecture. </a:t>
            </a:r>
          </a:p>
          <a:p>
            <a:pPr algn="just"/>
            <a:r>
              <a:rPr lang="en-US" b="1" dirty="0" smtClean="0">
                <a:latin typeface="Garamond" panose="02020404030301010803" pitchFamily="18" charset="0"/>
              </a:rPr>
              <a:t>Goal: </a:t>
            </a:r>
            <a:r>
              <a:rPr lang="ka-GE" dirty="0" smtClean="0"/>
              <a:t>provi</a:t>
            </a:r>
            <a:r>
              <a:rPr lang="en-US" dirty="0" err="1" smtClean="0">
                <a:latin typeface="Garamond" panose="02020404030301010803" pitchFamily="18" charset="0"/>
              </a:rPr>
              <a:t>sioning</a:t>
            </a:r>
            <a:r>
              <a:rPr lang="en-US" dirty="0" smtClean="0">
                <a:latin typeface="Garamond" panose="02020404030301010803" pitchFamily="18" charset="0"/>
              </a:rPr>
              <a:t> of</a:t>
            </a:r>
            <a:r>
              <a:rPr lang="ka-GE" dirty="0" smtClean="0"/>
              <a:t> the highest cybersecurity level </a:t>
            </a:r>
            <a:r>
              <a:rPr lang="en-US" dirty="0" smtClean="0">
                <a:latin typeface="Garamond" panose="02020404030301010803" pitchFamily="18" charset="0"/>
              </a:rPr>
              <a:t>in 4G/5G networks</a:t>
            </a:r>
            <a:r>
              <a:rPr lang="ka-GE" dirty="0" smtClean="0"/>
              <a:t>. </a:t>
            </a:r>
            <a:endParaRPr lang="en-US" b="1" dirty="0" smtClean="0">
              <a:latin typeface="Garamond" panose="02020404030301010803" pitchFamily="18" charset="0"/>
            </a:endParaRPr>
          </a:p>
          <a:p>
            <a:pPr algn="just"/>
            <a:r>
              <a:rPr lang="en-US" b="1" dirty="0" smtClean="0">
                <a:latin typeface="Garamond" panose="02020404030301010803" pitchFamily="18" charset="0"/>
              </a:rPr>
              <a:t>Key elements : </a:t>
            </a:r>
            <a:r>
              <a:rPr lang="en-US" dirty="0" smtClean="0">
                <a:latin typeface="Garamond" panose="02020404030301010803" pitchFamily="18" charset="0"/>
              </a:rPr>
              <a:t>AI-based algorithms, monitoring probes, MEC nodes, 4G/5G core, cloud</a:t>
            </a:r>
          </a:p>
          <a:p>
            <a:pPr algn="just"/>
            <a:r>
              <a:rPr lang="en-US" b="1" dirty="0" smtClean="0">
                <a:latin typeface="Garamond" panose="02020404030301010803" pitchFamily="18" charset="0"/>
              </a:rPr>
              <a:t>Used </a:t>
            </a:r>
            <a:r>
              <a:rPr lang="en-US" b="1" dirty="0" err="1" smtClean="0">
                <a:latin typeface="Garamond" panose="02020404030301010803" pitchFamily="18" charset="0"/>
              </a:rPr>
              <a:t>OpenSource</a:t>
            </a:r>
            <a:r>
              <a:rPr lang="en-US" b="1" dirty="0" smtClean="0">
                <a:latin typeface="Garamond" panose="02020404030301010803" pitchFamily="18" charset="0"/>
              </a:rPr>
              <a:t> solutions:</a:t>
            </a:r>
            <a:r>
              <a:rPr lang="en-US" dirty="0" smtClean="0">
                <a:latin typeface="Garamond" panose="02020404030301010803" pitchFamily="18" charset="0"/>
              </a:rPr>
              <a:t> Open source data sets: NSL-KDD, </a:t>
            </a:r>
            <a:r>
              <a:rPr lang="en-US" dirty="0">
                <a:latin typeface="Garamond" panose="02020404030301010803" pitchFamily="18" charset="0"/>
              </a:rPr>
              <a:t>CIC DATASET </a:t>
            </a:r>
            <a:r>
              <a:rPr lang="en-US" dirty="0" smtClean="0">
                <a:latin typeface="Garamond" panose="02020404030301010803" pitchFamily="18" charset="0"/>
              </a:rPr>
              <a:t>"ISCX-SlowDoS-2016“, </a:t>
            </a:r>
            <a:r>
              <a:rPr lang="en-US" dirty="0">
                <a:latin typeface="Garamond" panose="02020404030301010803" pitchFamily="18" charset="0"/>
              </a:rPr>
              <a:t>CIC DATASET </a:t>
            </a:r>
            <a:r>
              <a:rPr lang="en-US" dirty="0" smtClean="0">
                <a:latin typeface="Garamond" panose="02020404030301010803" pitchFamily="18" charset="0"/>
              </a:rPr>
              <a:t>"</a:t>
            </a:r>
            <a:r>
              <a:rPr lang="en-US" dirty="0">
                <a:latin typeface="Garamond" panose="02020404030301010803" pitchFamily="18" charset="0"/>
              </a:rPr>
              <a:t>CICDDos2019"</a:t>
            </a:r>
            <a:endParaRPr lang="en-US" dirty="0" smtClean="0">
              <a:latin typeface="Garamond" panose="02020404030301010803" pitchFamily="18" charset="0"/>
            </a:endParaRPr>
          </a:p>
          <a:p>
            <a:pPr algn="just"/>
            <a:r>
              <a:rPr lang="en-US" b="1" dirty="0" smtClean="0">
                <a:latin typeface="Garamond" panose="02020404030301010803" pitchFamily="18" charset="0"/>
              </a:rPr>
              <a:t>Background</a:t>
            </a:r>
            <a:r>
              <a:rPr lang="en-US" b="1" dirty="0">
                <a:latin typeface="Garamond" panose="02020404030301010803" pitchFamily="18" charset="0"/>
              </a:rPr>
              <a:t>: </a:t>
            </a:r>
            <a:r>
              <a:rPr lang="en-US" dirty="0">
                <a:latin typeface="Garamond" panose="02020404030301010803" pitchFamily="18" charset="0"/>
              </a:rPr>
              <a:t>Law of Ukraine on </a:t>
            </a:r>
            <a:r>
              <a:rPr lang="en-US" dirty="0" smtClean="0">
                <a:latin typeface="Garamond" panose="02020404030301010803" pitchFamily="18" charset="0"/>
              </a:rPr>
              <a:t>Telecommunications</a:t>
            </a:r>
            <a:r>
              <a:rPr lang="en-US" dirty="0">
                <a:latin typeface="Garamond" panose="02020404030301010803" pitchFamily="18" charset="0"/>
              </a:rPr>
              <a:t>; Decisions of the Government, Orders of the </a:t>
            </a:r>
            <a:r>
              <a:rPr lang="en-US" dirty="0" smtClean="0">
                <a:latin typeface="Garamond" panose="02020404030301010803" pitchFamily="18" charset="0"/>
              </a:rPr>
              <a:t>President; Plans of 5G deployment </a:t>
            </a:r>
            <a:r>
              <a:rPr lang="en-US" dirty="0">
                <a:latin typeface="Garamond" panose="02020404030301010803" pitchFamily="18" charset="0"/>
              </a:rPr>
              <a:t>in Ukraine; Law of Ukraine </a:t>
            </a:r>
            <a:r>
              <a:rPr lang="en-US" dirty="0" smtClean="0">
                <a:latin typeface="Garamond" panose="02020404030301010803" pitchFamily="18" charset="0"/>
              </a:rPr>
              <a:t>on </a:t>
            </a:r>
            <a:r>
              <a:rPr lang="en-US" dirty="0">
                <a:latin typeface="Garamond" panose="02020404030301010803" pitchFamily="18" charset="0"/>
              </a:rPr>
              <a:t>Critical </a:t>
            </a:r>
            <a:r>
              <a:rPr lang="en-US" dirty="0" smtClean="0">
                <a:latin typeface="Garamond" panose="02020404030301010803" pitchFamily="18" charset="0"/>
              </a:rPr>
              <a:t>Infrastructure</a:t>
            </a:r>
            <a:endParaRPr lang="en-US" b="1" dirty="0">
              <a:latin typeface="Garamond" panose="02020404030301010803" pitchFamily="18" charset="0"/>
            </a:endParaRPr>
          </a:p>
        </p:txBody>
      </p:sp>
      <p:sp>
        <p:nvSpPr>
          <p:cNvPr id="3" name="Заголовок 2">
            <a:extLst>
              <a:ext uri="{FF2B5EF4-FFF2-40B4-BE49-F238E27FC236}">
                <a16:creationId xmlns:a16="http://schemas.microsoft.com/office/drawing/2014/main" id="{7E521DC4-9C11-4523-A266-DE6237C3AA20}"/>
              </a:ext>
            </a:extLst>
          </p:cNvPr>
          <p:cNvSpPr>
            <a:spLocks noGrp="1"/>
          </p:cNvSpPr>
          <p:nvPr>
            <p:ph type="title"/>
          </p:nvPr>
        </p:nvSpPr>
        <p:spPr/>
        <p:txBody>
          <a:bodyPr>
            <a:normAutofit/>
          </a:bodyPr>
          <a:lstStyle/>
          <a:p>
            <a:r>
              <a:rPr lang="en-US" b="1" dirty="0">
                <a:solidFill>
                  <a:schemeClr val="accent1"/>
                </a:solidFill>
                <a:effectLst>
                  <a:outerShdw blurRad="38100" dist="38100" dir="2700000" algn="tl">
                    <a:srgbClr val="000000">
                      <a:alpha val="43137"/>
                    </a:srgbClr>
                  </a:outerShdw>
                </a:effectLst>
                <a:latin typeface="Garamond" pitchFamily="18" charset="0"/>
              </a:rPr>
              <a:t>Research summary</a:t>
            </a:r>
            <a:endParaRPr lang="ru-RU" b="1" dirty="0">
              <a:solidFill>
                <a:schemeClr val="accent1"/>
              </a:solidFill>
              <a:effectLst>
                <a:outerShdw blurRad="38100" dist="38100" dir="2700000" algn="tl">
                  <a:srgbClr val="000000">
                    <a:alpha val="43137"/>
                  </a:srgbClr>
                </a:outerShdw>
              </a:effectLst>
              <a:latin typeface="Garamond" pitchFamily="18" charset="0"/>
            </a:endParaRPr>
          </a:p>
        </p:txBody>
      </p:sp>
      <p:sp>
        <p:nvSpPr>
          <p:cNvPr id="4"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785342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a:solidFill>
                  <a:schemeClr val="accent1"/>
                </a:solidFill>
                <a:effectLst>
                  <a:outerShdw blurRad="38100" dist="38100" dir="2700000" algn="tl">
                    <a:srgbClr val="000000">
                      <a:alpha val="43137"/>
                    </a:srgbClr>
                  </a:outerShdw>
                </a:effectLst>
                <a:latin typeface="Garamond" pitchFamily="18" charset="0"/>
              </a:rPr>
              <a:t>NIDS methodology based on machine learning/deep learning</a:t>
            </a:r>
            <a:endParaRPr lang="ru-RU" b="1" dirty="0">
              <a:solidFill>
                <a:schemeClr val="accent1"/>
              </a:solidFill>
              <a:effectLst>
                <a:outerShdw blurRad="38100" dist="38100" dir="2700000" algn="tl">
                  <a:srgbClr val="000000">
                    <a:alpha val="43137"/>
                  </a:srgbClr>
                </a:outerShdw>
              </a:effectLst>
              <a:latin typeface="Garamond" pitchFamily="18" charset="0"/>
            </a:endParaRPr>
          </a:p>
        </p:txBody>
      </p:sp>
      <p:pic>
        <p:nvPicPr>
          <p:cNvPr id="4" name="image10.png"/>
          <p:cNvPicPr/>
          <p:nvPr/>
        </p:nvPicPr>
        <p:blipFill>
          <a:blip r:embed="rId2"/>
          <a:srcRect/>
          <a:stretch>
            <a:fillRect/>
          </a:stretch>
        </p:blipFill>
        <p:spPr>
          <a:xfrm>
            <a:off x="1740235" y="1695481"/>
            <a:ext cx="8430460" cy="4648919"/>
          </a:xfrm>
          <a:prstGeom prst="rect">
            <a:avLst/>
          </a:prstGeom>
          <a:ln/>
        </p:spPr>
      </p:pic>
      <p:sp>
        <p:nvSpPr>
          <p:cNvPr id="5"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8280767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D4A283-489C-44E1-87C8-E659C91763C2}"/>
              </a:ext>
            </a:extLst>
          </p:cNvPr>
          <p:cNvSpPr>
            <a:spLocks noGrp="1"/>
          </p:cNvSpPr>
          <p:nvPr>
            <p:ph type="title"/>
          </p:nvPr>
        </p:nvSpPr>
        <p:spPr>
          <a:xfrm>
            <a:off x="487218" y="115743"/>
            <a:ext cx="10515600" cy="1325563"/>
          </a:xfrm>
        </p:spPr>
        <p:txBody>
          <a:bodyPr>
            <a:normAutofit/>
          </a:bodyPr>
          <a:lstStyle/>
          <a:p>
            <a:r>
              <a:rPr lang="en-US" b="1" dirty="0">
                <a:solidFill>
                  <a:schemeClr val="accent1">
                    <a:lumMod val="50000"/>
                  </a:schemeClr>
                </a:solidFill>
                <a:latin typeface="Garamond" panose="02020404030301010803" pitchFamily="18" charset="0"/>
              </a:rPr>
              <a:t>5G core architecture with CSF</a:t>
            </a:r>
          </a:p>
        </p:txBody>
      </p:sp>
      <p:pic>
        <p:nvPicPr>
          <p:cNvPr id="4" name="Picture 4">
            <a:extLst>
              <a:ext uri="{FF2B5EF4-FFF2-40B4-BE49-F238E27FC236}">
                <a16:creationId xmlns:a16="http://schemas.microsoft.com/office/drawing/2014/main" id="{37126317-BEAD-4268-B618-DD523901F00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68792" y="1922916"/>
            <a:ext cx="8323914" cy="4397609"/>
          </a:xfrm>
          <a:prstGeom prst="rect">
            <a:avLst/>
          </a:prstGeom>
          <a:noFill/>
          <a:ln>
            <a:noFill/>
          </a:ln>
        </p:spPr>
      </p:pic>
      <p:pic>
        <p:nvPicPr>
          <p:cNvPr id="6" name="Рисунок 5"/>
          <p:cNvPicPr>
            <a:picLocks noChangeAspect="1"/>
          </p:cNvPicPr>
          <p:nvPr/>
        </p:nvPicPr>
        <p:blipFill>
          <a:blip r:embed="rId3"/>
          <a:stretch>
            <a:fillRect/>
          </a:stretch>
        </p:blipFill>
        <p:spPr>
          <a:xfrm>
            <a:off x="11097752" y="6091833"/>
            <a:ext cx="1094248" cy="766167"/>
          </a:xfrm>
          <a:prstGeom prst="rect">
            <a:avLst/>
          </a:prstGeom>
        </p:spPr>
      </p:pic>
      <p:sp>
        <p:nvSpPr>
          <p:cNvPr id="7" name="Прямоугольник 6"/>
          <p:cNvSpPr/>
          <p:nvPr/>
        </p:nvSpPr>
        <p:spPr>
          <a:xfrm>
            <a:off x="11097753" y="5630168"/>
            <a:ext cx="1094248" cy="461665"/>
          </a:xfrm>
          <a:prstGeom prst="rect">
            <a:avLst/>
          </a:prstGeom>
        </p:spPr>
        <p:txBody>
          <a:bodyPr wrap="square">
            <a:spAutoFit/>
          </a:bodyPr>
          <a:lstStyle/>
          <a:p>
            <a:r>
              <a:rPr lang="en-US" sz="1200" b="1" dirty="0" smtClean="0">
                <a:solidFill>
                  <a:srgbClr val="002060"/>
                </a:solidFill>
                <a:latin typeface="Garamond" panose="02020404030301010803" pitchFamily="18" charset="0"/>
              </a:rPr>
              <a:t>Grant number CARYS-19-121</a:t>
            </a:r>
            <a:endParaRPr lang="uk-UA" sz="1200" b="1" dirty="0">
              <a:solidFill>
                <a:srgbClr val="002060"/>
              </a:solidFill>
              <a:latin typeface="Garamond" panose="02020404030301010803" pitchFamily="18" charset="0"/>
            </a:endParaRPr>
          </a:p>
        </p:txBody>
      </p:sp>
      <p:sp>
        <p:nvSpPr>
          <p:cNvPr id="9"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9795477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b="1" dirty="0">
                <a:solidFill>
                  <a:schemeClr val="accent1">
                    <a:lumMod val="50000"/>
                  </a:schemeClr>
                </a:solidFill>
                <a:latin typeface="Garamond" panose="02020404030301010803" pitchFamily="18" charset="0"/>
              </a:rPr>
              <a:t>The new scheme</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373491" y="1881858"/>
            <a:ext cx="7205938" cy="4214142"/>
          </a:xfrm>
          <a:prstGeom prst="rect">
            <a:avLst/>
          </a:prstGeom>
        </p:spPr>
      </p:pic>
      <p:pic>
        <p:nvPicPr>
          <p:cNvPr id="6" name="Рисунок 5"/>
          <p:cNvPicPr>
            <a:picLocks noChangeAspect="1"/>
          </p:cNvPicPr>
          <p:nvPr/>
        </p:nvPicPr>
        <p:blipFill>
          <a:blip r:embed="rId3"/>
          <a:stretch>
            <a:fillRect/>
          </a:stretch>
        </p:blipFill>
        <p:spPr>
          <a:xfrm>
            <a:off x="11097752" y="6091833"/>
            <a:ext cx="1094248" cy="766167"/>
          </a:xfrm>
          <a:prstGeom prst="rect">
            <a:avLst/>
          </a:prstGeom>
        </p:spPr>
      </p:pic>
      <p:sp>
        <p:nvSpPr>
          <p:cNvPr id="7" name="Прямоугольник 6"/>
          <p:cNvSpPr/>
          <p:nvPr/>
        </p:nvSpPr>
        <p:spPr>
          <a:xfrm>
            <a:off x="11097753" y="5630168"/>
            <a:ext cx="1094248" cy="461665"/>
          </a:xfrm>
          <a:prstGeom prst="rect">
            <a:avLst/>
          </a:prstGeom>
        </p:spPr>
        <p:txBody>
          <a:bodyPr wrap="square">
            <a:spAutoFit/>
          </a:bodyPr>
          <a:lstStyle/>
          <a:p>
            <a:r>
              <a:rPr lang="en-US" sz="1200" b="1" dirty="0" smtClean="0">
                <a:solidFill>
                  <a:srgbClr val="002060"/>
                </a:solidFill>
                <a:latin typeface="Garamond" panose="02020404030301010803" pitchFamily="18" charset="0"/>
              </a:rPr>
              <a:t>Grant number CARYS-19-121</a:t>
            </a:r>
            <a:endParaRPr lang="uk-UA" sz="1200" b="1" dirty="0">
              <a:solidFill>
                <a:srgbClr val="002060"/>
              </a:solidFill>
              <a:latin typeface="Garamond" panose="02020404030301010803" pitchFamily="18" charset="0"/>
            </a:endParaRPr>
          </a:p>
        </p:txBody>
      </p:sp>
      <p:sp>
        <p:nvSpPr>
          <p:cNvPr id="8"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2030729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smtClean="0">
                <a:solidFill>
                  <a:schemeClr val="accent1"/>
                </a:solidFill>
                <a:effectLst>
                  <a:outerShdw blurRad="38100" dist="38100" dir="2700000" algn="tl">
                    <a:srgbClr val="000000">
                      <a:alpha val="43137"/>
                    </a:srgbClr>
                  </a:outerShdw>
                </a:effectLst>
                <a:latin typeface="Garamond" pitchFamily="18" charset="0"/>
              </a:rPr>
              <a:t>Proposed </a:t>
            </a:r>
            <a:r>
              <a:rPr lang="en-US" b="1" dirty="0">
                <a:solidFill>
                  <a:schemeClr val="accent1"/>
                </a:solidFill>
                <a:effectLst>
                  <a:outerShdw blurRad="38100" dist="38100" dir="2700000" algn="tl">
                    <a:srgbClr val="000000">
                      <a:alpha val="43137"/>
                    </a:srgbClr>
                  </a:outerShdw>
                </a:effectLst>
                <a:latin typeface="Garamond" pitchFamily="18" charset="0"/>
              </a:rPr>
              <a:t>architectural </a:t>
            </a:r>
            <a:r>
              <a:rPr lang="en-US" b="1" dirty="0" smtClean="0">
                <a:solidFill>
                  <a:schemeClr val="accent1"/>
                </a:solidFill>
                <a:effectLst>
                  <a:outerShdw blurRad="38100" dist="38100" dir="2700000" algn="tl">
                    <a:srgbClr val="000000">
                      <a:alpha val="43137"/>
                    </a:srgbClr>
                  </a:outerShdw>
                </a:effectLst>
                <a:latin typeface="Garamond" pitchFamily="18" charset="0"/>
              </a:rPr>
              <a:t>solution</a:t>
            </a:r>
            <a:endParaRPr lang="uk-UA" b="1" dirty="0">
              <a:solidFill>
                <a:schemeClr val="accent1"/>
              </a:solidFill>
              <a:effectLst>
                <a:outerShdw blurRad="38100" dist="38100" dir="2700000" algn="tl">
                  <a:srgbClr val="000000">
                    <a:alpha val="43137"/>
                  </a:srgbClr>
                </a:outerShdw>
              </a:effectLst>
              <a:latin typeface="Garamond" pitchFamily="18" charset="0"/>
            </a:endParaRPr>
          </a:p>
        </p:txBody>
      </p:sp>
      <p:sp>
        <p:nvSpPr>
          <p:cNvPr id="13" name="Заголовок 2"/>
          <p:cNvSpPr txBox="1">
            <a:spLocks/>
          </p:cNvSpPr>
          <p:nvPr/>
        </p:nvSpPr>
        <p:spPr>
          <a:xfrm>
            <a:off x="603120" y="940815"/>
            <a:ext cx="10515600" cy="417444"/>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uk-UA" dirty="0"/>
          </a:p>
        </p:txBody>
      </p:sp>
      <p:sp>
        <p:nvSpPr>
          <p:cNvPr id="14" name="Rectangle 4"/>
          <p:cNvSpPr>
            <a:spLocks noChangeArrowheads="1"/>
          </p:cNvSpPr>
          <p:nvPr/>
        </p:nvSpPr>
        <p:spPr bwMode="auto">
          <a:xfrm>
            <a:off x="3090042" y="23717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15" name="Рисунок 14"/>
          <p:cNvPicPr>
            <a:picLocks noChangeAspect="1"/>
          </p:cNvPicPr>
          <p:nvPr/>
        </p:nvPicPr>
        <p:blipFill>
          <a:blip r:embed="rId2"/>
          <a:stretch>
            <a:fillRect/>
          </a:stretch>
        </p:blipFill>
        <p:spPr>
          <a:xfrm>
            <a:off x="0" y="1509589"/>
            <a:ext cx="12192000" cy="4906706"/>
          </a:xfrm>
          <a:prstGeom prst="rect">
            <a:avLst/>
          </a:prstGeom>
        </p:spPr>
      </p:pic>
      <p:sp>
        <p:nvSpPr>
          <p:cNvPr id="16" name="Скругленный прямоугольник 15"/>
          <p:cNvSpPr/>
          <p:nvPr/>
        </p:nvSpPr>
        <p:spPr>
          <a:xfrm>
            <a:off x="4441372" y="6276224"/>
            <a:ext cx="2830285" cy="581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Прямоугольник 16"/>
          <p:cNvSpPr/>
          <p:nvPr/>
        </p:nvSpPr>
        <p:spPr>
          <a:xfrm>
            <a:off x="4785258" y="6412190"/>
            <a:ext cx="2142510" cy="369332"/>
          </a:xfrm>
          <a:prstGeom prst="rect">
            <a:avLst/>
          </a:prstGeom>
        </p:spPr>
        <p:txBody>
          <a:bodyPr wrap="none">
            <a:spAutoFit/>
          </a:bodyPr>
          <a:lstStyle/>
          <a:p>
            <a:r>
              <a:rPr lang="en-US" b="1" dirty="0" smtClean="0">
                <a:solidFill>
                  <a:schemeClr val="bg1"/>
                </a:solidFill>
              </a:rPr>
              <a:t>Artificial Intelligence</a:t>
            </a:r>
            <a:endParaRPr lang="uk-UA" dirty="0">
              <a:solidFill>
                <a:schemeClr val="bg1"/>
              </a:solidFill>
            </a:endParaRPr>
          </a:p>
        </p:txBody>
      </p:sp>
      <p:cxnSp>
        <p:nvCxnSpPr>
          <p:cNvPr id="18" name="Прямая соединительная линия 17"/>
          <p:cNvCxnSpPr/>
          <p:nvPr/>
        </p:nvCxnSpPr>
        <p:spPr>
          <a:xfrm>
            <a:off x="2732926" y="5671021"/>
            <a:ext cx="3123588" cy="60520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a:endCxn id="16" idx="0"/>
          </p:cNvCxnSpPr>
          <p:nvPr/>
        </p:nvCxnSpPr>
        <p:spPr>
          <a:xfrm>
            <a:off x="2770726" y="4055778"/>
            <a:ext cx="3085789" cy="222044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2770726" y="2642954"/>
            <a:ext cx="3085789" cy="36332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a:stCxn id="16" idx="0"/>
          </p:cNvCxnSpPr>
          <p:nvPr/>
        </p:nvCxnSpPr>
        <p:spPr>
          <a:xfrm flipV="1">
            <a:off x="5856515" y="3168382"/>
            <a:ext cx="3865001" cy="31078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V="1">
            <a:off x="5856514" y="5373558"/>
            <a:ext cx="4105633" cy="90266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flipV="1">
            <a:off x="5856513" y="4215605"/>
            <a:ext cx="5262207" cy="206062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24" name="Рисунок 23"/>
          <p:cNvPicPr>
            <a:picLocks noChangeAspect="1"/>
          </p:cNvPicPr>
          <p:nvPr/>
        </p:nvPicPr>
        <p:blipFill>
          <a:blip r:embed="rId3"/>
          <a:stretch>
            <a:fillRect/>
          </a:stretch>
        </p:blipFill>
        <p:spPr>
          <a:xfrm>
            <a:off x="2770726" y="1424720"/>
            <a:ext cx="6550463" cy="1580790"/>
          </a:xfrm>
          <a:prstGeom prst="rect">
            <a:avLst/>
          </a:prstGeom>
        </p:spPr>
      </p:pic>
      <p:sp>
        <p:nvSpPr>
          <p:cNvPr id="25" name="Прямоугольник 24"/>
          <p:cNvSpPr/>
          <p:nvPr/>
        </p:nvSpPr>
        <p:spPr>
          <a:xfrm>
            <a:off x="2374013" y="5101785"/>
            <a:ext cx="484428" cy="369332"/>
          </a:xfrm>
          <a:prstGeom prst="rect">
            <a:avLst/>
          </a:prstGeom>
        </p:spPr>
        <p:txBody>
          <a:bodyPr wrap="none">
            <a:spAutoFit/>
          </a:bodyPr>
          <a:lstStyle/>
          <a:p>
            <a:pPr algn="ctr"/>
            <a:r>
              <a:rPr lang="en-US" sz="900" b="1" dirty="0" smtClean="0">
                <a:solidFill>
                  <a:schemeClr val="bg1"/>
                </a:solidFill>
              </a:rPr>
              <a:t>Edge </a:t>
            </a:r>
          </a:p>
          <a:p>
            <a:pPr algn="ctr"/>
            <a:r>
              <a:rPr lang="en-US" sz="900" b="1" dirty="0" smtClean="0">
                <a:solidFill>
                  <a:schemeClr val="bg1"/>
                </a:solidFill>
              </a:rPr>
              <a:t>server</a:t>
            </a:r>
            <a:endParaRPr lang="uk-UA" sz="900" dirty="0">
              <a:solidFill>
                <a:schemeClr val="bg1"/>
              </a:solidFill>
            </a:endParaRPr>
          </a:p>
        </p:txBody>
      </p:sp>
      <p:sp>
        <p:nvSpPr>
          <p:cNvPr id="26" name="Прямоугольник 25"/>
          <p:cNvSpPr/>
          <p:nvPr/>
        </p:nvSpPr>
        <p:spPr>
          <a:xfrm>
            <a:off x="2374013" y="3632424"/>
            <a:ext cx="484428" cy="369332"/>
          </a:xfrm>
          <a:prstGeom prst="rect">
            <a:avLst/>
          </a:prstGeom>
        </p:spPr>
        <p:txBody>
          <a:bodyPr wrap="none">
            <a:spAutoFit/>
          </a:bodyPr>
          <a:lstStyle/>
          <a:p>
            <a:pPr algn="ctr"/>
            <a:r>
              <a:rPr lang="en-US" sz="900" b="1" dirty="0" smtClean="0">
                <a:solidFill>
                  <a:schemeClr val="bg1"/>
                </a:solidFill>
              </a:rPr>
              <a:t>Edge </a:t>
            </a:r>
          </a:p>
          <a:p>
            <a:pPr algn="ctr"/>
            <a:r>
              <a:rPr lang="en-US" sz="900" b="1" dirty="0" smtClean="0">
                <a:solidFill>
                  <a:schemeClr val="bg1"/>
                </a:solidFill>
              </a:rPr>
              <a:t>server</a:t>
            </a:r>
            <a:endParaRPr lang="uk-UA" sz="900" dirty="0">
              <a:solidFill>
                <a:schemeClr val="bg1"/>
              </a:solidFill>
            </a:endParaRPr>
          </a:p>
        </p:txBody>
      </p:sp>
      <p:sp>
        <p:nvSpPr>
          <p:cNvPr id="27" name="Прямоугольник 26"/>
          <p:cNvSpPr/>
          <p:nvPr/>
        </p:nvSpPr>
        <p:spPr>
          <a:xfrm>
            <a:off x="2374013" y="2009323"/>
            <a:ext cx="484428" cy="369332"/>
          </a:xfrm>
          <a:prstGeom prst="rect">
            <a:avLst/>
          </a:prstGeom>
        </p:spPr>
        <p:txBody>
          <a:bodyPr wrap="none">
            <a:spAutoFit/>
          </a:bodyPr>
          <a:lstStyle/>
          <a:p>
            <a:pPr algn="ctr"/>
            <a:r>
              <a:rPr lang="en-US" sz="900" b="1" dirty="0" smtClean="0">
                <a:solidFill>
                  <a:schemeClr val="bg1"/>
                </a:solidFill>
              </a:rPr>
              <a:t>Edge </a:t>
            </a:r>
          </a:p>
          <a:p>
            <a:pPr algn="ctr"/>
            <a:r>
              <a:rPr lang="en-US" sz="900" b="1" dirty="0" smtClean="0">
                <a:solidFill>
                  <a:schemeClr val="bg1"/>
                </a:solidFill>
              </a:rPr>
              <a:t>server</a:t>
            </a:r>
            <a:endParaRPr lang="uk-UA" sz="900" dirty="0">
              <a:solidFill>
                <a:schemeClr val="bg1"/>
              </a:solidFill>
            </a:endParaRPr>
          </a:p>
        </p:txBody>
      </p:sp>
    </p:spTree>
    <p:extLst>
      <p:ext uri="{BB962C8B-B14F-4D97-AF65-F5344CB8AC3E}">
        <p14:creationId xmlns:p14="http://schemas.microsoft.com/office/powerpoint/2010/main" val="422395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80">
                                          <p:stCondLst>
                                            <p:cond delay="0"/>
                                          </p:stCondLst>
                                        </p:cTn>
                                        <p:tgtEl>
                                          <p:spTgt spid="24"/>
                                        </p:tgtEl>
                                      </p:cBhvr>
                                    </p:animEffect>
                                    <p:anim calcmode="lin" valueType="num">
                                      <p:cBhvr>
                                        <p:cTn id="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9" dur="26">
                                          <p:stCondLst>
                                            <p:cond delay="650"/>
                                          </p:stCondLst>
                                        </p:cTn>
                                        <p:tgtEl>
                                          <p:spTgt spid="24"/>
                                        </p:tgtEl>
                                      </p:cBhvr>
                                      <p:to x="100000" y="60000"/>
                                    </p:animScale>
                                    <p:animScale>
                                      <p:cBhvr>
                                        <p:cTn id="40" dur="166" decel="50000">
                                          <p:stCondLst>
                                            <p:cond delay="676"/>
                                          </p:stCondLst>
                                        </p:cTn>
                                        <p:tgtEl>
                                          <p:spTgt spid="24"/>
                                        </p:tgtEl>
                                      </p:cBhvr>
                                      <p:to x="100000" y="100000"/>
                                    </p:animScale>
                                    <p:animScale>
                                      <p:cBhvr>
                                        <p:cTn id="41" dur="26">
                                          <p:stCondLst>
                                            <p:cond delay="1312"/>
                                          </p:stCondLst>
                                        </p:cTn>
                                        <p:tgtEl>
                                          <p:spTgt spid="24"/>
                                        </p:tgtEl>
                                      </p:cBhvr>
                                      <p:to x="100000" y="80000"/>
                                    </p:animScale>
                                    <p:animScale>
                                      <p:cBhvr>
                                        <p:cTn id="42" dur="166" decel="50000">
                                          <p:stCondLst>
                                            <p:cond delay="1338"/>
                                          </p:stCondLst>
                                        </p:cTn>
                                        <p:tgtEl>
                                          <p:spTgt spid="24"/>
                                        </p:tgtEl>
                                      </p:cBhvr>
                                      <p:to x="100000" y="100000"/>
                                    </p:animScale>
                                    <p:animScale>
                                      <p:cBhvr>
                                        <p:cTn id="43" dur="26">
                                          <p:stCondLst>
                                            <p:cond delay="1642"/>
                                          </p:stCondLst>
                                        </p:cTn>
                                        <p:tgtEl>
                                          <p:spTgt spid="24"/>
                                        </p:tgtEl>
                                      </p:cBhvr>
                                      <p:to x="100000" y="90000"/>
                                    </p:animScale>
                                    <p:animScale>
                                      <p:cBhvr>
                                        <p:cTn id="44" dur="166" decel="50000">
                                          <p:stCondLst>
                                            <p:cond delay="1668"/>
                                          </p:stCondLst>
                                        </p:cTn>
                                        <p:tgtEl>
                                          <p:spTgt spid="24"/>
                                        </p:tgtEl>
                                      </p:cBhvr>
                                      <p:to x="100000" y="100000"/>
                                    </p:animScale>
                                    <p:animScale>
                                      <p:cBhvr>
                                        <p:cTn id="45" dur="26">
                                          <p:stCondLst>
                                            <p:cond delay="1808"/>
                                          </p:stCondLst>
                                        </p:cTn>
                                        <p:tgtEl>
                                          <p:spTgt spid="24"/>
                                        </p:tgtEl>
                                      </p:cBhvr>
                                      <p:to x="100000" y="95000"/>
                                    </p:animScale>
                                    <p:animScale>
                                      <p:cBhvr>
                                        <p:cTn id="46" dur="166" decel="50000">
                                          <p:stCondLst>
                                            <p:cond delay="1834"/>
                                          </p:stCondLst>
                                        </p:cTn>
                                        <p:tgtEl>
                                          <p:spTgt spid="24"/>
                                        </p:tgtEl>
                                      </p:cBhvr>
                                      <p:to x="100000" y="100000"/>
                                    </p:animScale>
                                  </p:childTnLst>
                                </p:cTn>
                              </p:par>
                              <p:par>
                                <p:cTn id="47" presetID="6" presetClass="entr" presetSubtype="16"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circle(in)">
                                      <p:cBhvr>
                                        <p:cTn id="49" dur="2000"/>
                                        <p:tgtEl>
                                          <p:spTgt spid="25"/>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2000"/>
                                        <p:tgtEl>
                                          <p:spTgt spid="26"/>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circle(in)">
                                      <p:cBhvr>
                                        <p:cTn id="55"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344518" y="68289"/>
            <a:ext cx="9502964" cy="6721422"/>
          </a:xfrm>
          <a:prstGeom prst="rect">
            <a:avLst/>
          </a:prstGeom>
        </p:spPr>
      </p:pic>
      <p:sp>
        <p:nvSpPr>
          <p:cNvPr id="6"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4974357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27B71E-6E52-488D-B84B-D6E2EE3BAE97}"/>
              </a:ext>
            </a:extLst>
          </p:cNvPr>
          <p:cNvSpPr>
            <a:spLocks noGrp="1"/>
          </p:cNvSpPr>
          <p:nvPr>
            <p:ph type="title"/>
          </p:nvPr>
        </p:nvSpPr>
        <p:spPr>
          <a:xfrm>
            <a:off x="518069" y="205466"/>
            <a:ext cx="12074071" cy="1325563"/>
          </a:xfrm>
        </p:spPr>
        <p:txBody>
          <a:bodyPr>
            <a:normAutofit/>
          </a:bodyPr>
          <a:lstStyle/>
          <a:p>
            <a:r>
              <a:rPr lang="en-US" b="1" dirty="0">
                <a:solidFill>
                  <a:schemeClr val="accent1">
                    <a:lumMod val="50000"/>
                  </a:schemeClr>
                </a:solidFill>
                <a:latin typeface="Garamond" panose="02020404030301010803" pitchFamily="18" charset="0"/>
              </a:rPr>
              <a:t>Concept of cyber security network function implementation</a:t>
            </a:r>
          </a:p>
        </p:txBody>
      </p:sp>
      <p:pic>
        <p:nvPicPr>
          <p:cNvPr id="4" name="Picture 3">
            <a:extLst>
              <a:ext uri="{FF2B5EF4-FFF2-40B4-BE49-F238E27FC236}">
                <a16:creationId xmlns:a16="http://schemas.microsoft.com/office/drawing/2014/main" id="{8A439186-A800-4434-B55C-335B54FD1ED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91772" y="1821316"/>
            <a:ext cx="5205276" cy="4332741"/>
          </a:xfrm>
          <a:prstGeom prst="rect">
            <a:avLst/>
          </a:prstGeom>
          <a:noFill/>
          <a:ln>
            <a:noFill/>
          </a:ln>
        </p:spPr>
      </p:pic>
      <p:sp>
        <p:nvSpPr>
          <p:cNvPr id="7" name="Rectangle 2">
            <a:extLst>
              <a:ext uri="{FF2B5EF4-FFF2-40B4-BE49-F238E27FC236}">
                <a16:creationId xmlns:a16="http://schemas.microsoft.com/office/drawing/2014/main" id="{E7D05131-8DFE-4DBA-BDA2-88C1A66D42D7}"/>
              </a:ext>
            </a:extLst>
          </p:cNvPr>
          <p:cNvSpPr>
            <a:spLocks noChangeArrowheads="1"/>
          </p:cNvSpPr>
          <p:nvPr/>
        </p:nvSpPr>
        <p:spPr bwMode="auto">
          <a:xfrm>
            <a:off x="7416800" y="1219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Объект 7">
            <a:extLst>
              <a:ext uri="{FF2B5EF4-FFF2-40B4-BE49-F238E27FC236}">
                <a16:creationId xmlns:a16="http://schemas.microsoft.com/office/drawing/2014/main" id="{4B63058B-5219-4111-BD1E-0E39B932D4B7}"/>
              </a:ext>
            </a:extLst>
          </p:cNvPr>
          <p:cNvGraphicFramePr>
            <a:graphicFrameLocks noChangeAspect="1"/>
          </p:cNvGraphicFramePr>
          <p:nvPr>
            <p:extLst/>
          </p:nvPr>
        </p:nvGraphicFramePr>
        <p:xfrm>
          <a:off x="7250455" y="1821316"/>
          <a:ext cx="3427070" cy="4491715"/>
        </p:xfrm>
        <a:graphic>
          <a:graphicData uri="http://schemas.openxmlformats.org/presentationml/2006/ole">
            <mc:AlternateContent xmlns:mc="http://schemas.openxmlformats.org/markup-compatibility/2006">
              <mc:Choice xmlns:v="urn:schemas-microsoft-com:vml" Requires="v">
                <p:oleObj spid="_x0000_s4105" name="Visio" r:id="rId4" imgW="5972304" imgH="7810985" progId="Visio.Drawing.15">
                  <p:embed/>
                </p:oleObj>
              </mc:Choice>
              <mc:Fallback>
                <p:oleObj name="Visio" r:id="rId4" imgW="5972304" imgH="7810985" progId="Visio.Drawing.15">
                  <p:embed/>
                  <p:pic>
                    <p:nvPicPr>
                      <p:cNvPr id="8" name="Объект 7">
                        <a:extLst>
                          <a:ext uri="{FF2B5EF4-FFF2-40B4-BE49-F238E27FC236}">
                            <a16:creationId xmlns:a16="http://schemas.microsoft.com/office/drawing/2014/main" id="{4B63058B-5219-4111-BD1E-0E39B932D4B7}"/>
                          </a:ext>
                        </a:extLst>
                      </p:cNvPr>
                      <p:cNvPicPr>
                        <a:picLocks noChangeAspect="1" noChangeArrowheads="1"/>
                      </p:cNvPicPr>
                      <p:nvPr/>
                    </p:nvPicPr>
                    <p:blipFill>
                      <a:blip r:embed="rId5"/>
                      <a:srcRect/>
                      <a:stretch>
                        <a:fillRect/>
                      </a:stretch>
                    </p:blipFill>
                    <p:spPr bwMode="auto">
                      <a:xfrm>
                        <a:off x="7250455" y="1821316"/>
                        <a:ext cx="3427070" cy="4491715"/>
                      </a:xfrm>
                      <a:prstGeom prst="rect">
                        <a:avLst/>
                      </a:prstGeom>
                      <a:noFill/>
                      <a:extLst/>
                    </p:spPr>
                  </p:pic>
                </p:oleObj>
              </mc:Fallback>
            </mc:AlternateContent>
          </a:graphicData>
        </a:graphic>
      </p:graphicFrame>
      <p:pic>
        <p:nvPicPr>
          <p:cNvPr id="9" name="Рисунок 8"/>
          <p:cNvPicPr>
            <a:picLocks noChangeAspect="1"/>
          </p:cNvPicPr>
          <p:nvPr/>
        </p:nvPicPr>
        <p:blipFill>
          <a:blip r:embed="rId6"/>
          <a:stretch>
            <a:fillRect/>
          </a:stretch>
        </p:blipFill>
        <p:spPr>
          <a:xfrm>
            <a:off x="11097752" y="6091833"/>
            <a:ext cx="1094248" cy="766167"/>
          </a:xfrm>
          <a:prstGeom prst="rect">
            <a:avLst/>
          </a:prstGeom>
        </p:spPr>
      </p:pic>
      <p:sp>
        <p:nvSpPr>
          <p:cNvPr id="10" name="Прямоугольник 9"/>
          <p:cNvSpPr/>
          <p:nvPr/>
        </p:nvSpPr>
        <p:spPr>
          <a:xfrm>
            <a:off x="11097753" y="5630168"/>
            <a:ext cx="1094248" cy="461665"/>
          </a:xfrm>
          <a:prstGeom prst="rect">
            <a:avLst/>
          </a:prstGeom>
        </p:spPr>
        <p:txBody>
          <a:bodyPr wrap="square">
            <a:spAutoFit/>
          </a:bodyPr>
          <a:lstStyle/>
          <a:p>
            <a:r>
              <a:rPr lang="en-US" sz="1200" b="1" dirty="0" smtClean="0">
                <a:solidFill>
                  <a:srgbClr val="002060"/>
                </a:solidFill>
                <a:latin typeface="Garamond" panose="02020404030301010803" pitchFamily="18" charset="0"/>
              </a:rPr>
              <a:t>Grant number CARYS-19-121</a:t>
            </a:r>
            <a:endParaRPr lang="uk-UA" sz="1200" b="1" dirty="0">
              <a:solidFill>
                <a:srgbClr val="002060"/>
              </a:solidFill>
              <a:latin typeface="Garamond" panose="02020404030301010803" pitchFamily="18" charset="0"/>
            </a:endParaRPr>
          </a:p>
        </p:txBody>
      </p:sp>
      <p:sp>
        <p:nvSpPr>
          <p:cNvPr id="11"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6275189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27886F-F9C0-4BC9-AC9B-BAAB97A48F75}"/>
              </a:ext>
            </a:extLst>
          </p:cNvPr>
          <p:cNvSpPr>
            <a:spLocks noGrp="1"/>
          </p:cNvSpPr>
          <p:nvPr>
            <p:ph type="title"/>
          </p:nvPr>
        </p:nvSpPr>
        <p:spPr>
          <a:xfrm>
            <a:off x="435429" y="409798"/>
            <a:ext cx="11901714" cy="1280890"/>
          </a:xfrm>
        </p:spPr>
        <p:txBody>
          <a:bodyPr>
            <a:normAutofit fontScale="90000"/>
          </a:bodyPr>
          <a:lstStyle/>
          <a:p>
            <a:r>
              <a:rPr lang="en-US" b="1" dirty="0">
                <a:solidFill>
                  <a:schemeClr val="accent1">
                    <a:lumMod val="50000"/>
                  </a:schemeClr>
                </a:solidFill>
                <a:latin typeface="Garamond" panose="02020404030301010803" pitchFamily="18" charset="0"/>
              </a:rPr>
              <a:t>The concept of a self-driven cyber security system</a:t>
            </a:r>
          </a:p>
        </p:txBody>
      </p:sp>
      <p:pic>
        <p:nvPicPr>
          <p:cNvPr id="4" name="Picture 1">
            <a:extLst>
              <a:ext uri="{FF2B5EF4-FFF2-40B4-BE49-F238E27FC236}">
                <a16:creationId xmlns:a16="http://schemas.microsoft.com/office/drawing/2014/main" id="{5FF4AF3F-D566-4DBF-A3D9-924CA15419D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62514" y="2126117"/>
            <a:ext cx="6346562" cy="4027941"/>
          </a:xfrm>
          <a:prstGeom prst="rect">
            <a:avLst/>
          </a:prstGeom>
          <a:noFill/>
          <a:ln>
            <a:noFill/>
          </a:ln>
        </p:spPr>
      </p:pic>
      <p:pic>
        <p:nvPicPr>
          <p:cNvPr id="6" name="Рисунок 5"/>
          <p:cNvPicPr>
            <a:picLocks noChangeAspect="1"/>
          </p:cNvPicPr>
          <p:nvPr/>
        </p:nvPicPr>
        <p:blipFill>
          <a:blip r:embed="rId3"/>
          <a:stretch>
            <a:fillRect/>
          </a:stretch>
        </p:blipFill>
        <p:spPr>
          <a:xfrm>
            <a:off x="11097752" y="6091833"/>
            <a:ext cx="1094248" cy="766167"/>
          </a:xfrm>
          <a:prstGeom prst="rect">
            <a:avLst/>
          </a:prstGeom>
        </p:spPr>
      </p:pic>
      <p:sp>
        <p:nvSpPr>
          <p:cNvPr id="7" name="Прямоугольник 6"/>
          <p:cNvSpPr/>
          <p:nvPr/>
        </p:nvSpPr>
        <p:spPr>
          <a:xfrm>
            <a:off x="11097753" y="5630168"/>
            <a:ext cx="1094248" cy="461665"/>
          </a:xfrm>
          <a:prstGeom prst="rect">
            <a:avLst/>
          </a:prstGeom>
        </p:spPr>
        <p:txBody>
          <a:bodyPr wrap="square">
            <a:spAutoFit/>
          </a:bodyPr>
          <a:lstStyle/>
          <a:p>
            <a:r>
              <a:rPr lang="en-US" sz="1200" b="1" dirty="0" smtClean="0">
                <a:solidFill>
                  <a:srgbClr val="002060"/>
                </a:solidFill>
                <a:latin typeface="Garamond" panose="02020404030301010803" pitchFamily="18" charset="0"/>
              </a:rPr>
              <a:t>Grant number CARYS-19-121</a:t>
            </a:r>
            <a:endParaRPr lang="uk-UA" sz="1200" b="1" dirty="0">
              <a:solidFill>
                <a:srgbClr val="002060"/>
              </a:solidFill>
              <a:latin typeface="Garamond" panose="02020404030301010803" pitchFamily="18" charset="0"/>
            </a:endParaRPr>
          </a:p>
        </p:txBody>
      </p:sp>
      <p:sp>
        <p:nvSpPr>
          <p:cNvPr id="8"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275170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0E134A-CC07-451C-820D-8BA2A61AC593}"/>
              </a:ext>
            </a:extLst>
          </p:cNvPr>
          <p:cNvSpPr>
            <a:spLocks noGrp="1"/>
          </p:cNvSpPr>
          <p:nvPr>
            <p:ph type="title"/>
          </p:nvPr>
        </p:nvSpPr>
        <p:spPr/>
        <p:txBody>
          <a:bodyPr/>
          <a:lstStyle/>
          <a:p>
            <a:r>
              <a:rPr lang="en-US" b="1" dirty="0">
                <a:solidFill>
                  <a:schemeClr val="accent1">
                    <a:lumMod val="50000"/>
                  </a:schemeClr>
                </a:solidFill>
                <a:latin typeface="Garamond" panose="02020404030301010803" pitchFamily="18" charset="0"/>
              </a:rPr>
              <a:t>How it works?</a:t>
            </a:r>
          </a:p>
        </p:txBody>
      </p:sp>
      <p:sp>
        <p:nvSpPr>
          <p:cNvPr id="5" name="Rectangle 2">
            <a:extLst>
              <a:ext uri="{FF2B5EF4-FFF2-40B4-BE49-F238E27FC236}">
                <a16:creationId xmlns:a16="http://schemas.microsoft.com/office/drawing/2014/main" id="{CAFA161A-FA95-4BF7-A6F7-B8C2C1585B4B}"/>
              </a:ext>
            </a:extLst>
          </p:cNvPr>
          <p:cNvSpPr>
            <a:spLocks noChangeArrowheads="1"/>
          </p:cNvSpPr>
          <p:nvPr/>
        </p:nvSpPr>
        <p:spPr bwMode="auto">
          <a:xfrm>
            <a:off x="5065486" y="19739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Объект 5">
            <a:extLst>
              <a:ext uri="{FF2B5EF4-FFF2-40B4-BE49-F238E27FC236}">
                <a16:creationId xmlns:a16="http://schemas.microsoft.com/office/drawing/2014/main" id="{549D7B91-D096-4F2C-BC87-1964682275B0}"/>
              </a:ext>
            </a:extLst>
          </p:cNvPr>
          <p:cNvGraphicFramePr>
            <a:graphicFrameLocks noChangeAspect="1"/>
          </p:cNvGraphicFramePr>
          <p:nvPr>
            <p:extLst/>
          </p:nvPr>
        </p:nvGraphicFramePr>
        <p:xfrm>
          <a:off x="5805561" y="659874"/>
          <a:ext cx="5513614" cy="5815042"/>
        </p:xfrm>
        <a:graphic>
          <a:graphicData uri="http://schemas.openxmlformats.org/presentationml/2006/ole">
            <mc:AlternateContent xmlns:mc="http://schemas.openxmlformats.org/markup-compatibility/2006">
              <mc:Choice xmlns:v="urn:schemas-microsoft-com:vml" Requires="v">
                <p:oleObj spid="_x0000_s5136" name="Visio" r:id="rId3" imgW="6515618" imgH="6829854" progId="Visio.Drawing.15">
                  <p:embed/>
                </p:oleObj>
              </mc:Choice>
              <mc:Fallback>
                <p:oleObj name="Visio" r:id="rId3" imgW="6515618" imgH="6829854" progId="Visio.Drawing.15">
                  <p:embed/>
                  <p:pic>
                    <p:nvPicPr>
                      <p:cNvPr id="6" name="Объект 5">
                        <a:extLst>
                          <a:ext uri="{FF2B5EF4-FFF2-40B4-BE49-F238E27FC236}">
                            <a16:creationId xmlns:a16="http://schemas.microsoft.com/office/drawing/2014/main" id="{549D7B91-D096-4F2C-BC87-1964682275B0}"/>
                          </a:ext>
                        </a:extLst>
                      </p:cNvPr>
                      <p:cNvPicPr>
                        <a:picLocks noChangeAspect="1" noChangeArrowheads="1"/>
                      </p:cNvPicPr>
                      <p:nvPr/>
                    </p:nvPicPr>
                    <p:blipFill>
                      <a:blip r:embed="rId4"/>
                      <a:srcRect/>
                      <a:stretch>
                        <a:fillRect/>
                      </a:stretch>
                    </p:blipFill>
                    <p:spPr bwMode="auto">
                      <a:xfrm>
                        <a:off x="5805561" y="659874"/>
                        <a:ext cx="5513614" cy="5815042"/>
                      </a:xfrm>
                      <a:prstGeom prst="rect">
                        <a:avLst/>
                      </a:prstGeom>
                      <a:noFill/>
                    </p:spPr>
                  </p:pic>
                </p:oleObj>
              </mc:Fallback>
            </mc:AlternateContent>
          </a:graphicData>
        </a:graphic>
      </p:graphicFrame>
      <p:sp>
        <p:nvSpPr>
          <p:cNvPr id="8" name="Rectangle 5">
            <a:extLst>
              <a:ext uri="{FF2B5EF4-FFF2-40B4-BE49-F238E27FC236}">
                <a16:creationId xmlns:a16="http://schemas.microsoft.com/office/drawing/2014/main" id="{1B0FCFBE-9460-4C28-B790-D1602134C2D8}"/>
              </a:ext>
            </a:extLst>
          </p:cNvPr>
          <p:cNvSpPr>
            <a:spLocks noChangeArrowheads="1"/>
          </p:cNvSpPr>
          <p:nvPr/>
        </p:nvSpPr>
        <p:spPr bwMode="auto">
          <a:xfrm>
            <a:off x="279400" y="3175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Объект 8">
            <a:extLst>
              <a:ext uri="{FF2B5EF4-FFF2-40B4-BE49-F238E27FC236}">
                <a16:creationId xmlns:a16="http://schemas.microsoft.com/office/drawing/2014/main" id="{101D1E7B-6CF9-427B-A3E4-CF7C7AF6EE90}"/>
              </a:ext>
            </a:extLst>
          </p:cNvPr>
          <p:cNvGraphicFramePr>
            <a:graphicFrameLocks noChangeAspect="1"/>
          </p:cNvGraphicFramePr>
          <p:nvPr>
            <p:extLst/>
          </p:nvPr>
        </p:nvGraphicFramePr>
        <p:xfrm>
          <a:off x="0" y="2591463"/>
          <a:ext cx="5188653" cy="2447920"/>
        </p:xfrm>
        <a:graphic>
          <a:graphicData uri="http://schemas.openxmlformats.org/presentationml/2006/ole">
            <mc:AlternateContent xmlns:mc="http://schemas.openxmlformats.org/markup-compatibility/2006">
              <mc:Choice xmlns:v="urn:schemas-microsoft-com:vml" Requires="v">
                <p:oleObj spid="_x0000_s5137" name="Visio" r:id="rId5" imgW="5981774" imgH="2829222" progId="Visio.Drawing.15">
                  <p:embed/>
                </p:oleObj>
              </mc:Choice>
              <mc:Fallback>
                <p:oleObj name="Visio" r:id="rId5" imgW="5981774" imgH="2829222" progId="Visio.Drawing.15">
                  <p:embed/>
                  <p:pic>
                    <p:nvPicPr>
                      <p:cNvPr id="9" name="Объект 8">
                        <a:extLst>
                          <a:ext uri="{FF2B5EF4-FFF2-40B4-BE49-F238E27FC236}">
                            <a16:creationId xmlns:a16="http://schemas.microsoft.com/office/drawing/2014/main" id="{101D1E7B-6CF9-427B-A3E4-CF7C7AF6EE90}"/>
                          </a:ext>
                        </a:extLst>
                      </p:cNvPr>
                      <p:cNvPicPr>
                        <a:picLocks noChangeAspect="1" noChangeArrowheads="1"/>
                      </p:cNvPicPr>
                      <p:nvPr/>
                    </p:nvPicPr>
                    <p:blipFill>
                      <a:blip r:embed="rId6"/>
                      <a:srcRect/>
                      <a:stretch>
                        <a:fillRect/>
                      </a:stretch>
                    </p:blipFill>
                    <p:spPr bwMode="auto">
                      <a:xfrm>
                        <a:off x="0" y="2591463"/>
                        <a:ext cx="5188653" cy="2447920"/>
                      </a:xfrm>
                      <a:prstGeom prst="rect">
                        <a:avLst/>
                      </a:prstGeom>
                      <a:noFill/>
                    </p:spPr>
                  </p:pic>
                </p:oleObj>
              </mc:Fallback>
            </mc:AlternateContent>
          </a:graphicData>
        </a:graphic>
      </p:graphicFrame>
      <p:pic>
        <p:nvPicPr>
          <p:cNvPr id="10" name="Рисунок 9"/>
          <p:cNvPicPr>
            <a:picLocks noChangeAspect="1"/>
          </p:cNvPicPr>
          <p:nvPr/>
        </p:nvPicPr>
        <p:blipFill>
          <a:blip r:embed="rId7"/>
          <a:stretch>
            <a:fillRect/>
          </a:stretch>
        </p:blipFill>
        <p:spPr>
          <a:xfrm>
            <a:off x="11097752" y="6091833"/>
            <a:ext cx="1094248" cy="766167"/>
          </a:xfrm>
          <a:prstGeom prst="rect">
            <a:avLst/>
          </a:prstGeom>
        </p:spPr>
      </p:pic>
      <p:sp>
        <p:nvSpPr>
          <p:cNvPr id="11" name="Прямоугольник 10"/>
          <p:cNvSpPr/>
          <p:nvPr/>
        </p:nvSpPr>
        <p:spPr>
          <a:xfrm>
            <a:off x="11097753" y="5630168"/>
            <a:ext cx="1094248" cy="461665"/>
          </a:xfrm>
          <a:prstGeom prst="rect">
            <a:avLst/>
          </a:prstGeom>
        </p:spPr>
        <p:txBody>
          <a:bodyPr wrap="square">
            <a:spAutoFit/>
          </a:bodyPr>
          <a:lstStyle/>
          <a:p>
            <a:r>
              <a:rPr lang="en-US" sz="1200" b="1" dirty="0" smtClean="0">
                <a:solidFill>
                  <a:srgbClr val="002060"/>
                </a:solidFill>
                <a:latin typeface="Garamond" panose="02020404030301010803" pitchFamily="18" charset="0"/>
              </a:rPr>
              <a:t>Grant number CARYS-19-121</a:t>
            </a:r>
            <a:endParaRPr lang="uk-UA" sz="1200" b="1" dirty="0">
              <a:solidFill>
                <a:srgbClr val="002060"/>
              </a:solidFill>
              <a:latin typeface="Garamond" panose="02020404030301010803" pitchFamily="18" charset="0"/>
            </a:endParaRPr>
          </a:p>
        </p:txBody>
      </p:sp>
      <p:sp>
        <p:nvSpPr>
          <p:cNvPr id="12"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1592066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chemeClr val="accent1"/>
                </a:solidFill>
                <a:effectLst>
                  <a:outerShdw blurRad="38100" dist="38100" dir="2700000" algn="tl">
                    <a:srgbClr val="000000">
                      <a:alpha val="43137"/>
                    </a:srgbClr>
                  </a:outerShdw>
                </a:effectLst>
                <a:latin typeface="Garamond" pitchFamily="18" charset="0"/>
              </a:rPr>
              <a:t>Typical use cases</a:t>
            </a:r>
            <a:endParaRPr lang="uk-UA" b="1" dirty="0">
              <a:solidFill>
                <a:schemeClr val="accent1"/>
              </a:solidFill>
              <a:effectLst>
                <a:outerShdw blurRad="38100" dist="38100" dir="2700000" algn="tl">
                  <a:srgbClr val="000000">
                    <a:alpha val="43137"/>
                  </a:srgbClr>
                </a:outerShdw>
              </a:effectLst>
              <a:latin typeface="Garamond" pitchFamily="18" charset="0"/>
            </a:endParaRPr>
          </a:p>
        </p:txBody>
      </p:sp>
      <p:pic>
        <p:nvPicPr>
          <p:cNvPr id="9" name="Рисунок 8"/>
          <p:cNvPicPr>
            <a:picLocks noChangeAspect="1"/>
          </p:cNvPicPr>
          <p:nvPr/>
        </p:nvPicPr>
        <p:blipFill>
          <a:blip r:embed="rId2"/>
          <a:stretch>
            <a:fillRect/>
          </a:stretch>
        </p:blipFill>
        <p:spPr>
          <a:xfrm>
            <a:off x="732414" y="1900237"/>
            <a:ext cx="6735185" cy="4428165"/>
          </a:xfrm>
          <a:prstGeom prst="rect">
            <a:avLst/>
          </a:prstGeom>
        </p:spPr>
      </p:pic>
      <p:sp>
        <p:nvSpPr>
          <p:cNvPr id="4"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7754982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a:solidFill>
                  <a:schemeClr val="accent1"/>
                </a:solidFill>
                <a:effectLst>
                  <a:outerShdw blurRad="38100" dist="38100" dir="2700000" algn="tl">
                    <a:srgbClr val="000000">
                      <a:alpha val="43137"/>
                    </a:srgbClr>
                  </a:outerShdw>
                </a:effectLst>
                <a:latin typeface="Garamond" pitchFamily="18" charset="0"/>
              </a:rPr>
              <a:t>Implementation of the proposed approach</a:t>
            </a:r>
            <a:endParaRPr lang="uk-UA" b="1" dirty="0">
              <a:solidFill>
                <a:schemeClr val="accent1"/>
              </a:solidFill>
              <a:effectLst>
                <a:outerShdw blurRad="38100" dist="38100" dir="2700000" algn="tl">
                  <a:srgbClr val="000000">
                    <a:alpha val="43137"/>
                  </a:srgbClr>
                </a:outerShdw>
              </a:effectLst>
              <a:latin typeface="Garamond" pitchFamily="18" charset="0"/>
            </a:endParaRPr>
          </a:p>
        </p:txBody>
      </p:sp>
      <p:sp>
        <p:nvSpPr>
          <p:cNvPr id="4" name="Заголовок 2"/>
          <p:cNvSpPr txBox="1">
            <a:spLocks/>
          </p:cNvSpPr>
          <p:nvPr/>
        </p:nvSpPr>
        <p:spPr>
          <a:xfrm>
            <a:off x="865765" y="1341783"/>
            <a:ext cx="10515600" cy="417444"/>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uk-UA" dirty="0"/>
          </a:p>
        </p:txBody>
      </p:sp>
      <p:pic>
        <p:nvPicPr>
          <p:cNvPr id="5" name="Picture 3">
            <a:extLst>
              <a:ext uri="{FF2B5EF4-FFF2-40B4-BE49-F238E27FC236}">
                <a16:creationId xmlns:a16="http://schemas.microsoft.com/office/drawing/2014/main" id="{8A439186-A800-4434-B55C-335B54FD1ED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960333"/>
            <a:ext cx="4561465" cy="3926118"/>
          </a:xfrm>
          <a:prstGeom prst="rect">
            <a:avLst/>
          </a:prstGeom>
          <a:noFill/>
          <a:ln>
            <a:noFill/>
          </a:ln>
        </p:spPr>
      </p:pic>
      <p:graphicFrame>
        <p:nvGraphicFramePr>
          <p:cNvPr id="6" name="Объект 5">
            <a:extLst>
              <a:ext uri="{FF2B5EF4-FFF2-40B4-BE49-F238E27FC236}">
                <a16:creationId xmlns:a16="http://schemas.microsoft.com/office/drawing/2014/main" id="{4B63058B-5219-4111-BD1E-0E39B932D4B7}"/>
              </a:ext>
            </a:extLst>
          </p:cNvPr>
          <p:cNvGraphicFramePr>
            <a:graphicFrameLocks noChangeAspect="1"/>
          </p:cNvGraphicFramePr>
          <p:nvPr>
            <p:extLst/>
          </p:nvPr>
        </p:nvGraphicFramePr>
        <p:xfrm>
          <a:off x="6550131" y="1954854"/>
          <a:ext cx="3460643" cy="4535718"/>
        </p:xfrm>
        <a:graphic>
          <a:graphicData uri="http://schemas.openxmlformats.org/presentationml/2006/ole">
            <mc:AlternateContent xmlns:mc="http://schemas.openxmlformats.org/markup-compatibility/2006">
              <mc:Choice xmlns:v="urn:schemas-microsoft-com:vml" Requires="v">
                <p:oleObj spid="_x0000_s2059" name="Visio" r:id="rId4" imgW="5972304" imgH="7810985" progId="Visio.Drawing.15">
                  <p:embed/>
                </p:oleObj>
              </mc:Choice>
              <mc:Fallback>
                <p:oleObj name="Visio" r:id="rId4" imgW="5972304" imgH="7810985" progId="Visio.Drawing.15">
                  <p:embed/>
                  <p:pic>
                    <p:nvPicPr>
                      <p:cNvPr id="6" name="Объект 5">
                        <a:extLst>
                          <a:ext uri="{FF2B5EF4-FFF2-40B4-BE49-F238E27FC236}">
                            <a16:creationId xmlns:a16="http://schemas.microsoft.com/office/drawing/2014/main" id="{4B63058B-5219-4111-BD1E-0E39B932D4B7}"/>
                          </a:ext>
                        </a:extLst>
                      </p:cNvPr>
                      <p:cNvPicPr>
                        <a:picLocks noChangeAspect="1" noChangeArrowheads="1"/>
                      </p:cNvPicPr>
                      <p:nvPr/>
                    </p:nvPicPr>
                    <p:blipFill>
                      <a:blip r:embed="rId5"/>
                      <a:srcRect/>
                      <a:stretch>
                        <a:fillRect/>
                      </a:stretch>
                    </p:blipFill>
                    <p:spPr bwMode="auto">
                      <a:xfrm>
                        <a:off x="6550131" y="1954854"/>
                        <a:ext cx="3460643" cy="4535718"/>
                      </a:xfrm>
                      <a:prstGeom prst="rect">
                        <a:avLst/>
                      </a:prstGeom>
                      <a:noFill/>
                      <a:extLst/>
                    </p:spPr>
                  </p:pic>
                </p:oleObj>
              </mc:Fallback>
            </mc:AlternateContent>
          </a:graphicData>
        </a:graphic>
      </p:graphicFrame>
      <p:sp>
        <p:nvSpPr>
          <p:cNvPr id="7" name="Прямоугольник 6"/>
          <p:cNvSpPr/>
          <p:nvPr/>
        </p:nvSpPr>
        <p:spPr>
          <a:xfrm>
            <a:off x="4204233" y="1954854"/>
            <a:ext cx="1108252" cy="307777"/>
          </a:xfrm>
          <a:prstGeom prst="rect">
            <a:avLst/>
          </a:prstGeom>
        </p:spPr>
        <p:txBody>
          <a:bodyPr wrap="none">
            <a:spAutoFit/>
          </a:bodyPr>
          <a:lstStyle/>
          <a:p>
            <a:r>
              <a:rPr lang="en-US" sz="1400" b="1" dirty="0" smtClean="0">
                <a:solidFill>
                  <a:schemeClr val="accent1"/>
                </a:solidFill>
              </a:rPr>
              <a:t>Mobile Edge</a:t>
            </a:r>
            <a:endParaRPr lang="uk-UA" sz="1400" dirty="0">
              <a:solidFill>
                <a:schemeClr val="accent1"/>
              </a:solidFill>
            </a:endParaRPr>
          </a:p>
        </p:txBody>
      </p:sp>
      <p:sp>
        <p:nvSpPr>
          <p:cNvPr id="8" name="Прямоугольник 7"/>
          <p:cNvSpPr/>
          <p:nvPr/>
        </p:nvSpPr>
        <p:spPr>
          <a:xfrm>
            <a:off x="1894617" y="1954854"/>
            <a:ext cx="1281945" cy="307777"/>
          </a:xfrm>
          <a:prstGeom prst="rect">
            <a:avLst/>
          </a:prstGeom>
        </p:spPr>
        <p:txBody>
          <a:bodyPr wrap="square">
            <a:spAutoFit/>
          </a:bodyPr>
          <a:lstStyle/>
          <a:p>
            <a:r>
              <a:rPr lang="en-US" sz="1400" b="1" dirty="0" smtClean="0">
                <a:solidFill>
                  <a:schemeClr val="accent1"/>
                </a:solidFill>
              </a:rPr>
              <a:t>Data exchange</a:t>
            </a:r>
            <a:endParaRPr lang="uk-UA" sz="1400" dirty="0">
              <a:solidFill>
                <a:schemeClr val="accent1"/>
              </a:solidFill>
            </a:endParaRPr>
          </a:p>
        </p:txBody>
      </p:sp>
      <p:sp>
        <p:nvSpPr>
          <p:cNvPr id="10" name="Прямоугольник 9"/>
          <p:cNvSpPr/>
          <p:nvPr/>
        </p:nvSpPr>
        <p:spPr>
          <a:xfrm>
            <a:off x="6858000" y="2108201"/>
            <a:ext cx="4305300" cy="1447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Скругленный прямоугольник 10"/>
          <p:cNvSpPr/>
          <p:nvPr/>
        </p:nvSpPr>
        <p:spPr>
          <a:xfrm>
            <a:off x="9906000" y="2255754"/>
            <a:ext cx="1223360" cy="11478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Прямоугольник 11"/>
          <p:cNvSpPr/>
          <p:nvPr/>
        </p:nvSpPr>
        <p:spPr>
          <a:xfrm>
            <a:off x="9851040" y="2556471"/>
            <a:ext cx="1312260" cy="646331"/>
          </a:xfrm>
          <a:prstGeom prst="rect">
            <a:avLst/>
          </a:prstGeom>
        </p:spPr>
        <p:txBody>
          <a:bodyPr wrap="square">
            <a:spAutoFit/>
          </a:bodyPr>
          <a:lstStyle/>
          <a:p>
            <a:pPr algn="ctr"/>
            <a:r>
              <a:rPr lang="en-US" b="1" dirty="0" smtClean="0">
                <a:solidFill>
                  <a:schemeClr val="bg1"/>
                </a:solidFill>
              </a:rPr>
              <a:t>Artificial Intelligence</a:t>
            </a:r>
            <a:endParaRPr lang="uk-UA" dirty="0">
              <a:solidFill>
                <a:schemeClr val="bg1"/>
              </a:solidFill>
            </a:endParaRPr>
          </a:p>
        </p:txBody>
      </p:sp>
      <p:sp>
        <p:nvSpPr>
          <p:cNvPr id="13" name="Прямоугольник 12"/>
          <p:cNvSpPr/>
          <p:nvPr/>
        </p:nvSpPr>
        <p:spPr>
          <a:xfrm>
            <a:off x="6858000" y="4965699"/>
            <a:ext cx="4305300" cy="6223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Скругленный прямоугольник 13"/>
          <p:cNvSpPr/>
          <p:nvPr/>
        </p:nvSpPr>
        <p:spPr>
          <a:xfrm>
            <a:off x="9152985" y="5043826"/>
            <a:ext cx="2012755" cy="4933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Прямоугольник 14"/>
          <p:cNvSpPr/>
          <p:nvPr/>
        </p:nvSpPr>
        <p:spPr>
          <a:xfrm>
            <a:off x="9076720" y="5105846"/>
            <a:ext cx="2171700" cy="369332"/>
          </a:xfrm>
          <a:prstGeom prst="rect">
            <a:avLst/>
          </a:prstGeom>
        </p:spPr>
        <p:txBody>
          <a:bodyPr wrap="square">
            <a:spAutoFit/>
          </a:bodyPr>
          <a:lstStyle/>
          <a:p>
            <a:pPr algn="ctr"/>
            <a:r>
              <a:rPr lang="en-US" b="1" dirty="0" smtClean="0">
                <a:solidFill>
                  <a:schemeClr val="bg1"/>
                </a:solidFill>
              </a:rPr>
              <a:t>Artificial Intelligence</a:t>
            </a:r>
            <a:endParaRPr lang="uk-UA" dirty="0">
              <a:solidFill>
                <a:schemeClr val="bg1"/>
              </a:solidFill>
            </a:endParaRPr>
          </a:p>
        </p:txBody>
      </p:sp>
      <p:pic>
        <p:nvPicPr>
          <p:cNvPr id="16" name="Рисунок 15"/>
          <p:cNvPicPr>
            <a:picLocks noChangeAspect="1"/>
          </p:cNvPicPr>
          <p:nvPr/>
        </p:nvPicPr>
        <p:blipFill>
          <a:blip r:embed="rId6"/>
          <a:stretch>
            <a:fillRect/>
          </a:stretch>
        </p:blipFill>
        <p:spPr>
          <a:xfrm>
            <a:off x="5641537" y="2081481"/>
            <a:ext cx="6550463" cy="1580790"/>
          </a:xfrm>
          <a:prstGeom prst="rect">
            <a:avLst/>
          </a:prstGeom>
        </p:spPr>
      </p:pic>
      <p:pic>
        <p:nvPicPr>
          <p:cNvPr id="17" name="Рисунок 16"/>
          <p:cNvPicPr>
            <a:picLocks noChangeAspect="1"/>
          </p:cNvPicPr>
          <p:nvPr/>
        </p:nvPicPr>
        <p:blipFill>
          <a:blip r:embed="rId7"/>
          <a:stretch>
            <a:fillRect/>
          </a:stretch>
        </p:blipFill>
        <p:spPr>
          <a:xfrm>
            <a:off x="1498474" y="1759227"/>
            <a:ext cx="4746719" cy="5098773"/>
          </a:xfrm>
          <a:prstGeom prst="rect">
            <a:avLst/>
          </a:prstGeom>
        </p:spPr>
      </p:pic>
      <p:sp>
        <p:nvSpPr>
          <p:cNvPr id="18" name="Прямоугольник 17"/>
          <p:cNvSpPr/>
          <p:nvPr/>
        </p:nvSpPr>
        <p:spPr>
          <a:xfrm>
            <a:off x="3110313" y="6482022"/>
            <a:ext cx="1558193" cy="369332"/>
          </a:xfrm>
          <a:prstGeom prst="rect">
            <a:avLst/>
          </a:prstGeom>
        </p:spPr>
        <p:txBody>
          <a:bodyPr wrap="square">
            <a:spAutoFit/>
          </a:bodyPr>
          <a:lstStyle/>
          <a:p>
            <a:r>
              <a:rPr lang="en-US" b="1" dirty="0" smtClean="0">
                <a:solidFill>
                  <a:schemeClr val="accent1">
                    <a:lumMod val="50000"/>
                  </a:schemeClr>
                </a:solidFill>
              </a:rPr>
              <a:t>Edge solution</a:t>
            </a:r>
            <a:endParaRPr lang="uk-UA" dirty="0">
              <a:solidFill>
                <a:schemeClr val="accent1">
                  <a:lumMod val="50000"/>
                </a:schemeClr>
              </a:solidFill>
            </a:endParaRPr>
          </a:p>
        </p:txBody>
      </p:sp>
    </p:spTree>
    <p:extLst>
      <p:ext uri="{BB962C8B-B14F-4D97-AF65-F5344CB8AC3E}">
        <p14:creationId xmlns:p14="http://schemas.microsoft.com/office/powerpoint/2010/main" val="67994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80">
                                          <p:stCondLst>
                                            <p:cond delay="0"/>
                                          </p:stCondLst>
                                        </p:cTn>
                                        <p:tgtEl>
                                          <p:spTgt spid="16"/>
                                        </p:tgtEl>
                                      </p:cBhvr>
                                    </p:animEffect>
                                    <p:anim calcmode="lin" valueType="num">
                                      <p:cBhvr>
                                        <p:cTn id="3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5" dur="26">
                                          <p:stCondLst>
                                            <p:cond delay="650"/>
                                          </p:stCondLst>
                                        </p:cTn>
                                        <p:tgtEl>
                                          <p:spTgt spid="16"/>
                                        </p:tgtEl>
                                      </p:cBhvr>
                                      <p:to x="100000" y="60000"/>
                                    </p:animScale>
                                    <p:animScale>
                                      <p:cBhvr>
                                        <p:cTn id="36" dur="166" decel="50000">
                                          <p:stCondLst>
                                            <p:cond delay="676"/>
                                          </p:stCondLst>
                                        </p:cTn>
                                        <p:tgtEl>
                                          <p:spTgt spid="16"/>
                                        </p:tgtEl>
                                      </p:cBhvr>
                                      <p:to x="100000" y="100000"/>
                                    </p:animScale>
                                    <p:animScale>
                                      <p:cBhvr>
                                        <p:cTn id="37" dur="26">
                                          <p:stCondLst>
                                            <p:cond delay="1312"/>
                                          </p:stCondLst>
                                        </p:cTn>
                                        <p:tgtEl>
                                          <p:spTgt spid="16"/>
                                        </p:tgtEl>
                                      </p:cBhvr>
                                      <p:to x="100000" y="80000"/>
                                    </p:animScale>
                                    <p:animScale>
                                      <p:cBhvr>
                                        <p:cTn id="38" dur="166" decel="50000">
                                          <p:stCondLst>
                                            <p:cond delay="1338"/>
                                          </p:stCondLst>
                                        </p:cTn>
                                        <p:tgtEl>
                                          <p:spTgt spid="16"/>
                                        </p:tgtEl>
                                      </p:cBhvr>
                                      <p:to x="100000" y="100000"/>
                                    </p:animScale>
                                    <p:animScale>
                                      <p:cBhvr>
                                        <p:cTn id="39" dur="26">
                                          <p:stCondLst>
                                            <p:cond delay="1642"/>
                                          </p:stCondLst>
                                        </p:cTn>
                                        <p:tgtEl>
                                          <p:spTgt spid="16"/>
                                        </p:tgtEl>
                                      </p:cBhvr>
                                      <p:to x="100000" y="90000"/>
                                    </p:animScale>
                                    <p:animScale>
                                      <p:cBhvr>
                                        <p:cTn id="40" dur="166" decel="50000">
                                          <p:stCondLst>
                                            <p:cond delay="1668"/>
                                          </p:stCondLst>
                                        </p:cTn>
                                        <p:tgtEl>
                                          <p:spTgt spid="16"/>
                                        </p:tgtEl>
                                      </p:cBhvr>
                                      <p:to x="100000" y="100000"/>
                                    </p:animScale>
                                    <p:animScale>
                                      <p:cBhvr>
                                        <p:cTn id="41" dur="26">
                                          <p:stCondLst>
                                            <p:cond delay="1808"/>
                                          </p:stCondLst>
                                        </p:cTn>
                                        <p:tgtEl>
                                          <p:spTgt spid="16"/>
                                        </p:tgtEl>
                                      </p:cBhvr>
                                      <p:to x="100000" y="95000"/>
                                    </p:animScale>
                                    <p:animScale>
                                      <p:cBhvr>
                                        <p:cTn id="42" dur="166" decel="50000">
                                          <p:stCondLst>
                                            <p:cond delay="1834"/>
                                          </p:stCondLst>
                                        </p:cTn>
                                        <p:tgtEl>
                                          <p:spTgt spid="16"/>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animBg="1"/>
      <p:bldP spid="14" grpId="0" animBg="1"/>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smtClean="0">
                <a:solidFill>
                  <a:schemeClr val="accent1"/>
                </a:solidFill>
                <a:effectLst>
                  <a:outerShdw blurRad="38100" dist="38100" dir="2700000" algn="tl">
                    <a:srgbClr val="000000">
                      <a:alpha val="43137"/>
                    </a:srgbClr>
                  </a:outerShdw>
                </a:effectLst>
                <a:latin typeface="Garamond" pitchFamily="18" charset="0"/>
              </a:rPr>
              <a:t>Network </a:t>
            </a:r>
            <a:r>
              <a:rPr lang="en-US" b="1" dirty="0">
                <a:solidFill>
                  <a:schemeClr val="accent1"/>
                </a:solidFill>
                <a:effectLst>
                  <a:outerShdw blurRad="38100" dist="38100" dir="2700000" algn="tl">
                    <a:srgbClr val="000000">
                      <a:alpha val="43137"/>
                    </a:srgbClr>
                  </a:outerShdw>
                </a:effectLst>
                <a:latin typeface="Garamond" pitchFamily="18" charset="0"/>
              </a:rPr>
              <a:t>Intrusion Detection System datasets </a:t>
            </a:r>
            <a:endParaRPr lang="uk-UA" b="1" dirty="0">
              <a:solidFill>
                <a:schemeClr val="accent1"/>
              </a:solidFill>
              <a:effectLst>
                <a:outerShdw blurRad="38100" dist="38100" dir="2700000" algn="tl">
                  <a:srgbClr val="000000">
                    <a:alpha val="43137"/>
                  </a:srgbClr>
                </a:outerShdw>
              </a:effectLst>
              <a:latin typeface="Garamond" pitchFamily="18" charset="0"/>
            </a:endParaRPr>
          </a:p>
        </p:txBody>
      </p:sp>
      <p:pic>
        <p:nvPicPr>
          <p:cNvPr id="5" name="image15.png"/>
          <p:cNvPicPr/>
          <p:nvPr/>
        </p:nvPicPr>
        <p:blipFill>
          <a:blip r:embed="rId2"/>
          <a:srcRect/>
          <a:stretch>
            <a:fillRect/>
          </a:stretch>
        </p:blipFill>
        <p:spPr>
          <a:xfrm>
            <a:off x="3560846" y="1389747"/>
            <a:ext cx="5070308" cy="4868779"/>
          </a:xfrm>
          <a:prstGeom prst="rect">
            <a:avLst/>
          </a:prstGeom>
          <a:ln/>
        </p:spPr>
      </p:pic>
      <p:sp>
        <p:nvSpPr>
          <p:cNvPr id="6" name="Прямоугольник 5"/>
          <p:cNvSpPr/>
          <p:nvPr/>
        </p:nvSpPr>
        <p:spPr>
          <a:xfrm>
            <a:off x="3884497" y="3244334"/>
            <a:ext cx="184731" cy="369332"/>
          </a:xfrm>
          <a:prstGeom prst="rect">
            <a:avLst/>
          </a:prstGeom>
        </p:spPr>
        <p:txBody>
          <a:bodyPr wrap="none">
            <a:spAutoFit/>
          </a:bodyPr>
          <a:lstStyle/>
          <a:p>
            <a:endParaRPr lang="ru-RU" dirty="0"/>
          </a:p>
        </p:txBody>
      </p:sp>
      <p:sp>
        <p:nvSpPr>
          <p:cNvPr id="7"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6839093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a:solidFill>
                  <a:schemeClr val="accent1"/>
                </a:solidFill>
                <a:effectLst>
                  <a:outerShdw blurRad="38100" dist="38100" dir="2700000" algn="tl">
                    <a:srgbClr val="000000">
                      <a:alpha val="43137"/>
                    </a:srgbClr>
                  </a:outerShdw>
                </a:effectLst>
                <a:latin typeface="Garamond" pitchFamily="18" charset="0"/>
              </a:rPr>
              <a:t>AI-based solution testing (1)</a:t>
            </a:r>
            <a:endParaRPr lang="ru-RU" b="1" dirty="0">
              <a:solidFill>
                <a:schemeClr val="accent1"/>
              </a:solidFill>
              <a:effectLst>
                <a:outerShdw blurRad="38100" dist="38100" dir="2700000" algn="tl">
                  <a:srgbClr val="000000">
                    <a:alpha val="43137"/>
                  </a:srgbClr>
                </a:outerShdw>
              </a:effectLst>
              <a:latin typeface="Garamond" pitchFamily="18" charset="0"/>
            </a:endParaRPr>
          </a:p>
        </p:txBody>
      </p:sp>
      <p:sp>
        <p:nvSpPr>
          <p:cNvPr id="4" name="Заголовок 2"/>
          <p:cNvSpPr txBox="1">
            <a:spLocks/>
          </p:cNvSpPr>
          <p:nvPr/>
        </p:nvSpPr>
        <p:spPr>
          <a:xfrm>
            <a:off x="865765" y="1341783"/>
            <a:ext cx="10515600" cy="417444"/>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uk-UA" dirty="0"/>
          </a:p>
        </p:txBody>
      </p:sp>
      <p:sp>
        <p:nvSpPr>
          <p:cNvPr id="5" name="Content Placeholder 2"/>
          <p:cNvSpPr>
            <a:spLocks noGrp="1"/>
          </p:cNvSpPr>
          <p:nvPr>
            <p:ph idx="1"/>
          </p:nvPr>
        </p:nvSpPr>
        <p:spPr>
          <a:xfrm>
            <a:off x="7341849" y="1811336"/>
            <a:ext cx="4075611" cy="2809112"/>
          </a:xfrm>
          <a:ln w="19050">
            <a:solidFill>
              <a:srgbClr val="0070C0"/>
            </a:solidFill>
          </a:ln>
        </p:spPr>
        <p:txBody>
          <a:bodyPr>
            <a:noAutofit/>
          </a:bodyPr>
          <a:lstStyle/>
          <a:p>
            <a:pPr marL="0" indent="0" algn="ctr">
              <a:lnSpc>
                <a:spcPct val="100000"/>
              </a:lnSpc>
              <a:buNone/>
            </a:pPr>
            <a:r>
              <a:rPr lang="en-US" sz="1200" b="1" dirty="0" smtClean="0">
                <a:latin typeface="Garamond" panose="02020404030301010803" pitchFamily="18" charset="0"/>
              </a:rPr>
              <a:t>FOLLOWED APPROACH</a:t>
            </a:r>
          </a:p>
          <a:p>
            <a:pPr marL="0" indent="0" algn="just">
              <a:lnSpc>
                <a:spcPct val="100000"/>
              </a:lnSpc>
              <a:buNone/>
            </a:pPr>
            <a:r>
              <a:rPr lang="en-US" sz="1200" b="1" dirty="0" smtClean="0">
                <a:latin typeface="Garamond" panose="02020404030301010803" pitchFamily="18" charset="0"/>
              </a:rPr>
              <a:t>1. Two </a:t>
            </a:r>
            <a:r>
              <a:rPr lang="en-US" sz="1200" b="1" dirty="0">
                <a:latin typeface="Garamond" panose="02020404030301010803" pitchFamily="18" charset="0"/>
              </a:rPr>
              <a:t>DOS </a:t>
            </a:r>
            <a:r>
              <a:rPr lang="en-US" sz="1200" b="1" dirty="0" smtClean="0">
                <a:latin typeface="Garamond" panose="02020404030301010803" pitchFamily="18" charset="0"/>
              </a:rPr>
              <a:t>datasets:</a:t>
            </a:r>
            <a:r>
              <a:rPr lang="en-US" sz="1200" dirty="0" smtClean="0">
                <a:latin typeface="Garamond" panose="02020404030301010803" pitchFamily="18" charset="0"/>
              </a:rPr>
              <a:t> </a:t>
            </a:r>
          </a:p>
          <a:p>
            <a:pPr marL="464058" lvl="1" indent="-171450" algn="just">
              <a:lnSpc>
                <a:spcPct val="100000"/>
              </a:lnSpc>
              <a:buFont typeface="Wingdings" panose="05000000000000000000" pitchFamily="2" charset="2"/>
              <a:buChar char="q"/>
            </a:pPr>
            <a:r>
              <a:rPr lang="en-US" sz="1000" b="1" dirty="0" smtClean="0">
                <a:latin typeface="Garamond" panose="02020404030301010803" pitchFamily="18" charset="0"/>
              </a:rPr>
              <a:t>DOS1: </a:t>
            </a:r>
            <a:r>
              <a:rPr lang="en-US" sz="1000" dirty="0" smtClean="0">
                <a:latin typeface="Garamond" panose="02020404030301010803" pitchFamily="18" charset="0"/>
              </a:rPr>
              <a:t>'LDAP</a:t>
            </a:r>
            <a:r>
              <a:rPr lang="en-US" sz="1000" dirty="0">
                <a:latin typeface="Garamond" panose="02020404030301010803" pitchFamily="18" charset="0"/>
              </a:rPr>
              <a:t>', 'MSSQL', 'NetBIOS', '</a:t>
            </a:r>
            <a:r>
              <a:rPr lang="en-US" sz="1000" dirty="0" err="1">
                <a:latin typeface="Garamond" panose="02020404030301010803" pitchFamily="18" charset="0"/>
              </a:rPr>
              <a:t>Syn</a:t>
            </a:r>
            <a:r>
              <a:rPr lang="en-US" sz="1000" dirty="0">
                <a:latin typeface="Garamond" panose="02020404030301010803" pitchFamily="18" charset="0"/>
              </a:rPr>
              <a:t>', 'UDP', </a:t>
            </a:r>
            <a:r>
              <a:rPr lang="en-US" sz="1000" dirty="0" smtClean="0">
                <a:latin typeface="Garamond" panose="02020404030301010803" pitchFamily="18" charset="0"/>
              </a:rPr>
              <a:t>'</a:t>
            </a:r>
            <a:r>
              <a:rPr lang="en-US" sz="1000" dirty="0" err="1" smtClean="0">
                <a:latin typeface="Garamond" panose="02020404030301010803" pitchFamily="18" charset="0"/>
              </a:rPr>
              <a:t>UDPLag</a:t>
            </a:r>
            <a:r>
              <a:rPr lang="en-US" sz="1000" dirty="0" smtClean="0">
                <a:latin typeface="Garamond" panose="02020404030301010803" pitchFamily="18" charset="0"/>
              </a:rPr>
              <a:t>‘ (380 MB) -. </a:t>
            </a:r>
          </a:p>
          <a:p>
            <a:pPr marL="464058" lvl="1" indent="-171450" algn="just">
              <a:lnSpc>
                <a:spcPct val="100000"/>
              </a:lnSpc>
              <a:buFont typeface="Wingdings" panose="05000000000000000000" pitchFamily="2" charset="2"/>
              <a:buChar char="q"/>
            </a:pPr>
            <a:r>
              <a:rPr lang="en-US" sz="1000" b="1" dirty="0" smtClean="0">
                <a:latin typeface="Garamond" panose="02020404030301010803" pitchFamily="18" charset="0"/>
              </a:rPr>
              <a:t>DOS2: </a:t>
            </a:r>
            <a:r>
              <a:rPr lang="en-US" sz="1000" dirty="0" smtClean="0">
                <a:latin typeface="Garamond" panose="02020404030301010803" pitchFamily="18" charset="0"/>
              </a:rPr>
              <a:t>‘</a:t>
            </a:r>
            <a:r>
              <a:rPr lang="en-US" sz="1000" dirty="0" err="1" smtClean="0">
                <a:latin typeface="Garamond" panose="02020404030301010803" pitchFamily="18" charset="0"/>
              </a:rPr>
              <a:t>Portmap</a:t>
            </a:r>
            <a:r>
              <a:rPr lang="en-US" sz="1000" dirty="0">
                <a:latin typeface="Garamond" panose="02020404030301010803" pitchFamily="18" charset="0"/>
              </a:rPr>
              <a:t>’ </a:t>
            </a:r>
            <a:r>
              <a:rPr lang="en-US" sz="1000" dirty="0" smtClean="0">
                <a:latin typeface="Garamond" panose="02020404030301010803" pitchFamily="18" charset="0"/>
              </a:rPr>
              <a:t>attack (85 MB, let us refer to it as. </a:t>
            </a:r>
          </a:p>
          <a:p>
            <a:pPr marL="0" indent="0" algn="just">
              <a:lnSpc>
                <a:spcPct val="100000"/>
              </a:lnSpc>
              <a:buNone/>
            </a:pPr>
            <a:r>
              <a:rPr lang="en-US" sz="1200" dirty="0" smtClean="0">
                <a:latin typeface="Garamond" panose="02020404030301010803" pitchFamily="18" charset="0"/>
              </a:rPr>
              <a:t>2. NSL-KDD dataset partitioned the into test (training datasets - 90% of the information), and training datasets (10% of the information). </a:t>
            </a:r>
          </a:p>
          <a:p>
            <a:pPr marL="0" indent="0" algn="just">
              <a:lnSpc>
                <a:spcPct val="100000"/>
              </a:lnSpc>
              <a:buNone/>
            </a:pPr>
            <a:r>
              <a:rPr lang="en-US" sz="1200" dirty="0" smtClean="0">
                <a:latin typeface="Garamond" panose="02020404030301010803" pitchFamily="18" charset="0"/>
              </a:rPr>
              <a:t>3. The </a:t>
            </a:r>
            <a:r>
              <a:rPr lang="en-US" sz="1200" dirty="0">
                <a:latin typeface="Garamond" panose="02020404030301010803" pitchFamily="18" charset="0"/>
              </a:rPr>
              <a:t>datasets DOS1 and DOS2 were also partitioned into two datasets, each of </a:t>
            </a:r>
            <a:r>
              <a:rPr lang="en-US" sz="1200" dirty="0" smtClean="0">
                <a:latin typeface="Garamond" panose="02020404030301010803" pitchFamily="18" charset="0"/>
              </a:rPr>
              <a:t>them: the </a:t>
            </a:r>
            <a:r>
              <a:rPr lang="en-US" sz="1200" dirty="0">
                <a:latin typeface="Garamond" panose="02020404030301010803" pitchFamily="18" charset="0"/>
              </a:rPr>
              <a:t>training datasets contains 80% of the data, and correspondingly the test dataset contains 20% of the data. </a:t>
            </a:r>
            <a:endParaRPr lang="en-US" sz="1200" dirty="0" smtClean="0">
              <a:latin typeface="Garamond" panose="02020404030301010803" pitchFamily="18" charset="0"/>
            </a:endParaRPr>
          </a:p>
          <a:p>
            <a:pPr marL="0">
              <a:lnSpc>
                <a:spcPct val="100000"/>
              </a:lnSpc>
            </a:pPr>
            <a:endParaRPr lang="en-US" sz="1200" dirty="0"/>
          </a:p>
        </p:txBody>
      </p:sp>
      <p:pic>
        <p:nvPicPr>
          <p:cNvPr id="6" name="Picture 3"/>
          <p:cNvPicPr>
            <a:picLocks noChangeAspect="1"/>
          </p:cNvPicPr>
          <p:nvPr/>
        </p:nvPicPr>
        <p:blipFill>
          <a:blip r:embed="rId2"/>
          <a:stretch>
            <a:fillRect/>
          </a:stretch>
        </p:blipFill>
        <p:spPr>
          <a:xfrm>
            <a:off x="375385" y="1759227"/>
            <a:ext cx="6724367" cy="3743187"/>
          </a:xfrm>
          <a:prstGeom prst="rect">
            <a:avLst/>
          </a:prstGeom>
        </p:spPr>
      </p:pic>
      <p:sp>
        <p:nvSpPr>
          <p:cNvPr id="7" name="Прямоугольник 6"/>
          <p:cNvSpPr/>
          <p:nvPr/>
        </p:nvSpPr>
        <p:spPr>
          <a:xfrm>
            <a:off x="7299959" y="4711664"/>
            <a:ext cx="4206241" cy="1200329"/>
          </a:xfrm>
          <a:prstGeom prst="rect">
            <a:avLst/>
          </a:prstGeom>
          <a:ln w="19050">
            <a:solidFill>
              <a:srgbClr val="FF0000"/>
            </a:solidFill>
          </a:ln>
        </p:spPr>
        <p:txBody>
          <a:bodyPr wrap="square">
            <a:spAutoFit/>
          </a:bodyPr>
          <a:lstStyle/>
          <a:p>
            <a:pPr algn="just"/>
            <a:r>
              <a:rPr lang="en-US" sz="1200" b="1" dirty="0">
                <a:solidFill>
                  <a:schemeClr val="accent1">
                    <a:lumMod val="50000"/>
                  </a:schemeClr>
                </a:solidFill>
                <a:latin typeface="Garamond" panose="02020404030301010803" pitchFamily="18" charset="0"/>
              </a:rPr>
              <a:t>Results: </a:t>
            </a:r>
            <a:r>
              <a:rPr lang="en-US" sz="1200" dirty="0">
                <a:solidFill>
                  <a:schemeClr val="accent1">
                    <a:lumMod val="50000"/>
                  </a:schemeClr>
                </a:solidFill>
                <a:latin typeface="Garamond" panose="02020404030301010803" pitchFamily="18" charset="0"/>
              </a:rPr>
              <a:t>This </a:t>
            </a:r>
            <a:r>
              <a:rPr lang="en-US" sz="1200" dirty="0" smtClean="0">
                <a:solidFill>
                  <a:schemeClr val="accent1">
                    <a:lumMod val="50000"/>
                  </a:schemeClr>
                </a:solidFill>
                <a:latin typeface="Garamond" panose="02020404030301010803" pitchFamily="18" charset="0"/>
              </a:rPr>
              <a:t>method that was chosen </a:t>
            </a:r>
            <a:r>
              <a:rPr lang="en-US" sz="1200" dirty="0">
                <a:solidFill>
                  <a:schemeClr val="accent1">
                    <a:lumMod val="50000"/>
                  </a:schemeClr>
                </a:solidFill>
                <a:latin typeface="Garamond" panose="02020404030301010803" pitchFamily="18" charset="0"/>
              </a:rPr>
              <a:t>for the data partitioning </a:t>
            </a:r>
            <a:r>
              <a:rPr lang="en-US" sz="1200" dirty="0" smtClean="0">
                <a:solidFill>
                  <a:schemeClr val="accent1">
                    <a:lumMod val="50000"/>
                  </a:schemeClr>
                </a:solidFill>
                <a:latin typeface="Garamond" panose="02020404030301010803" pitchFamily="18" charset="0"/>
              </a:rPr>
              <a:t>generated. </a:t>
            </a:r>
            <a:r>
              <a:rPr lang="en-US" sz="1200" dirty="0">
                <a:solidFill>
                  <a:schemeClr val="accent1">
                    <a:lumMod val="50000"/>
                  </a:schemeClr>
                </a:solidFill>
                <a:latin typeface="Garamond" panose="02020404030301010803" pitchFamily="18" charset="0"/>
              </a:rPr>
              <a:t>The accuracy </a:t>
            </a:r>
            <a:r>
              <a:rPr lang="en-US" sz="1200" dirty="0" smtClean="0">
                <a:solidFill>
                  <a:schemeClr val="accent1">
                    <a:lumMod val="50000"/>
                  </a:schemeClr>
                </a:solidFill>
                <a:latin typeface="Garamond" panose="02020404030301010803" pitchFamily="18" charset="0"/>
              </a:rPr>
              <a:t>of </a:t>
            </a:r>
            <a:r>
              <a:rPr lang="en-US" sz="1200" dirty="0">
                <a:solidFill>
                  <a:schemeClr val="accent1">
                    <a:lumMod val="50000"/>
                  </a:schemeClr>
                </a:solidFill>
                <a:latin typeface="Garamond" panose="02020404030301010803" pitchFamily="18" charset="0"/>
              </a:rPr>
              <a:t>the model in the case of the NSL-KDD is the best </a:t>
            </a:r>
            <a:r>
              <a:rPr lang="en-US" sz="1200" dirty="0" smtClean="0">
                <a:solidFill>
                  <a:schemeClr val="accent1">
                    <a:lumMod val="50000"/>
                  </a:schemeClr>
                </a:solidFill>
                <a:latin typeface="Garamond" panose="02020404030301010803" pitchFamily="18" charset="0"/>
              </a:rPr>
              <a:t>after </a:t>
            </a:r>
            <a:r>
              <a:rPr lang="en-US" sz="1200" dirty="0">
                <a:solidFill>
                  <a:schemeClr val="accent1">
                    <a:lumMod val="50000"/>
                  </a:schemeClr>
                </a:solidFill>
                <a:latin typeface="Garamond" panose="02020404030301010803" pitchFamily="18" charset="0"/>
              </a:rPr>
              <a:t>the training process. We are training the model with each dataset </a:t>
            </a:r>
            <a:r>
              <a:rPr lang="en-US" sz="1200" dirty="0" smtClean="0">
                <a:solidFill>
                  <a:schemeClr val="accent1">
                    <a:lumMod val="50000"/>
                  </a:schemeClr>
                </a:solidFill>
                <a:latin typeface="Garamond" panose="02020404030301010803" pitchFamily="18" charset="0"/>
              </a:rPr>
              <a:t>separately at a set </a:t>
            </a:r>
            <a:r>
              <a:rPr lang="en-US" sz="1200" dirty="0">
                <a:solidFill>
                  <a:schemeClr val="accent1">
                    <a:lumMod val="50000"/>
                  </a:schemeClr>
                </a:solidFill>
                <a:latin typeface="Garamond" panose="02020404030301010803" pitchFamily="18" charset="0"/>
              </a:rPr>
              <a:t>is 0.9611049372916336, in the case of DOS1 is </a:t>
            </a:r>
            <a:r>
              <a:rPr lang="en-US" sz="1200" b="1" dirty="0">
                <a:solidFill>
                  <a:srgbClr val="FF0000"/>
                </a:solidFill>
                <a:latin typeface="Garamond" panose="02020404030301010803" pitchFamily="18" charset="0"/>
              </a:rPr>
              <a:t>0.9937894736842106</a:t>
            </a:r>
            <a:r>
              <a:rPr lang="en-US" sz="1200" dirty="0">
                <a:solidFill>
                  <a:schemeClr val="accent1">
                    <a:lumMod val="50000"/>
                  </a:schemeClr>
                </a:solidFill>
                <a:latin typeface="Garamond" panose="02020404030301010803" pitchFamily="18" charset="0"/>
              </a:rPr>
              <a:t> and in the case of DOS2 is </a:t>
            </a:r>
            <a:r>
              <a:rPr lang="en-US" sz="1200" b="1" dirty="0">
                <a:solidFill>
                  <a:srgbClr val="FF0000"/>
                </a:solidFill>
                <a:latin typeface="Garamond" panose="02020404030301010803" pitchFamily="18" charset="0"/>
              </a:rPr>
              <a:t>0.9998956703182055</a:t>
            </a:r>
            <a:r>
              <a:rPr lang="en-US" sz="1200" dirty="0">
                <a:solidFill>
                  <a:schemeClr val="accent1">
                    <a:lumMod val="50000"/>
                  </a:schemeClr>
                </a:solidFill>
                <a:latin typeface="Garamond" panose="02020404030301010803" pitchFamily="18" charset="0"/>
              </a:rPr>
              <a:t>.</a:t>
            </a:r>
          </a:p>
        </p:txBody>
      </p:sp>
      <p:sp>
        <p:nvSpPr>
          <p:cNvPr id="8"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0271669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41701" y="1077088"/>
            <a:ext cx="10515600" cy="417444"/>
          </a:xfrm>
        </p:spPr>
        <p:txBody>
          <a:bodyPr>
            <a:noAutofit/>
          </a:bodyPr>
          <a:lstStyle/>
          <a:p>
            <a:r>
              <a:rPr lang="en-US" b="1" dirty="0">
                <a:solidFill>
                  <a:schemeClr val="accent1"/>
                </a:solidFill>
                <a:effectLst>
                  <a:outerShdw blurRad="38100" dist="38100" dir="2700000" algn="tl">
                    <a:srgbClr val="000000">
                      <a:alpha val="43137"/>
                    </a:srgbClr>
                  </a:outerShdw>
                </a:effectLst>
                <a:latin typeface="Garamond" pitchFamily="18" charset="0"/>
              </a:rPr>
              <a:t>AI-based solution testing (2)</a:t>
            </a:r>
            <a:endParaRPr lang="uk-UA" b="1" dirty="0">
              <a:solidFill>
                <a:schemeClr val="accent1"/>
              </a:solidFill>
              <a:effectLst>
                <a:outerShdw blurRad="38100" dist="38100" dir="2700000" algn="tl">
                  <a:srgbClr val="000000">
                    <a:alpha val="43137"/>
                  </a:srgbClr>
                </a:outerShdw>
              </a:effectLst>
              <a:latin typeface="Garamond" pitchFamily="18" charset="0"/>
            </a:endParaRPr>
          </a:p>
        </p:txBody>
      </p:sp>
      <p:graphicFrame>
        <p:nvGraphicFramePr>
          <p:cNvPr id="7" name="Content Placeholder 3"/>
          <p:cNvGraphicFramePr>
            <a:graphicFrameLocks noGrp="1"/>
          </p:cNvGraphicFramePr>
          <p:nvPr>
            <p:ph idx="1"/>
            <p:extLst/>
          </p:nvPr>
        </p:nvGraphicFramePr>
        <p:xfrm>
          <a:off x="930238" y="1578753"/>
          <a:ext cx="6750877" cy="5147288"/>
        </p:xfrm>
        <a:graphic>
          <a:graphicData uri="http://schemas.openxmlformats.org/drawingml/2006/table">
            <a:tbl>
              <a:tblPr firstRow="1" firstCol="1" bandRow="1">
                <a:tableStyleId>{5C22544A-7EE6-4342-B048-85BDC9FD1C3A}</a:tableStyleId>
              </a:tblPr>
              <a:tblGrid>
                <a:gridCol w="2249811">
                  <a:extLst>
                    <a:ext uri="{9D8B030D-6E8A-4147-A177-3AD203B41FA5}">
                      <a16:colId xmlns:a16="http://schemas.microsoft.com/office/drawing/2014/main" val="3219517079"/>
                    </a:ext>
                  </a:extLst>
                </a:gridCol>
                <a:gridCol w="2250533">
                  <a:extLst>
                    <a:ext uri="{9D8B030D-6E8A-4147-A177-3AD203B41FA5}">
                      <a16:colId xmlns:a16="http://schemas.microsoft.com/office/drawing/2014/main" val="3969048649"/>
                    </a:ext>
                  </a:extLst>
                </a:gridCol>
                <a:gridCol w="2250533">
                  <a:extLst>
                    <a:ext uri="{9D8B030D-6E8A-4147-A177-3AD203B41FA5}">
                      <a16:colId xmlns:a16="http://schemas.microsoft.com/office/drawing/2014/main" val="2187247746"/>
                    </a:ext>
                  </a:extLst>
                </a:gridCol>
              </a:tblGrid>
              <a:tr h="233876">
                <a:tc>
                  <a:txBody>
                    <a:bodyPr/>
                    <a:lstStyle/>
                    <a:p>
                      <a:pPr marL="0" marR="0" algn="ctr">
                        <a:lnSpc>
                          <a:spcPct val="107000"/>
                        </a:lnSpc>
                        <a:spcBef>
                          <a:spcPts val="0"/>
                        </a:spcBef>
                        <a:spcAft>
                          <a:spcPts val="0"/>
                        </a:spcAft>
                      </a:pPr>
                      <a:r>
                        <a:rPr lang="en-US" sz="1400" dirty="0">
                          <a:effectLst/>
                          <a:latin typeface="Garamond" panose="02020404030301010803" pitchFamily="18" charset="0"/>
                        </a:rPr>
                        <a:t>Attack type</a:t>
                      </a:r>
                      <a:endParaRPr lang="en-US" sz="14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latin typeface="Garamond" panose="02020404030301010803" pitchFamily="18" charset="0"/>
                        </a:rPr>
                        <a:t>Number of attacks</a:t>
                      </a:r>
                      <a:endParaRPr lang="en-US" sz="14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latin typeface="Garamond" panose="02020404030301010803" pitchFamily="18" charset="0"/>
                        </a:rPr>
                        <a:t>Identified attacks</a:t>
                      </a:r>
                      <a:endParaRPr lang="en-US" sz="14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3591470"/>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BACK</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dirty="0">
                          <a:effectLst/>
                          <a:latin typeface="Garamond" panose="02020404030301010803" pitchFamily="18" charset="0"/>
                        </a:rPr>
                        <a:t>100</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84</a:t>
                      </a:r>
                    </a:p>
                  </a:txBody>
                  <a:tcPr marL="9525" marR="9525" marT="9525" marB="0" anchor="ctr"/>
                </a:tc>
                <a:extLst>
                  <a:ext uri="{0D108BD9-81ED-4DB2-BD59-A6C34878D82A}">
                    <a16:rowId xmlns:a16="http://schemas.microsoft.com/office/drawing/2014/main" val="2069021982"/>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LAND</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dirty="0">
                          <a:effectLst/>
                          <a:latin typeface="Garamond" panose="02020404030301010803" pitchFamily="18" charset="0"/>
                        </a:rPr>
                        <a:t>100</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a:solidFill>
                            <a:schemeClr val="tx1"/>
                          </a:solidFill>
                          <a:effectLst/>
                          <a:latin typeface="Garamond" panose="02020404030301010803" pitchFamily="18" charset="0"/>
                        </a:rPr>
                        <a:t>96</a:t>
                      </a:r>
                    </a:p>
                  </a:txBody>
                  <a:tcPr marL="9525" marR="9525" marT="9525" marB="0" anchor="ctr"/>
                </a:tc>
                <a:extLst>
                  <a:ext uri="{0D108BD9-81ED-4DB2-BD59-A6C34878D82A}">
                    <a16:rowId xmlns:a16="http://schemas.microsoft.com/office/drawing/2014/main" val="4007586786"/>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NEPTUNE</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dirty="0">
                          <a:effectLst/>
                          <a:latin typeface="Garamond" panose="02020404030301010803" pitchFamily="18" charset="0"/>
                        </a:rPr>
                        <a:t>100</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98</a:t>
                      </a:r>
                    </a:p>
                  </a:txBody>
                  <a:tcPr marL="9525" marR="9525" marT="9525" marB="0" anchor="ctr"/>
                </a:tc>
                <a:extLst>
                  <a:ext uri="{0D108BD9-81ED-4DB2-BD59-A6C34878D82A}">
                    <a16:rowId xmlns:a16="http://schemas.microsoft.com/office/drawing/2014/main" val="882071637"/>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POD</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dirty="0">
                          <a:effectLst/>
                          <a:latin typeface="Garamond" panose="02020404030301010803" pitchFamily="18" charset="0"/>
                        </a:rPr>
                        <a:t>100</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100</a:t>
                      </a:r>
                    </a:p>
                  </a:txBody>
                  <a:tcPr marL="9525" marR="9525" marT="9525" marB="0" anchor="ctr"/>
                </a:tc>
                <a:extLst>
                  <a:ext uri="{0D108BD9-81ED-4DB2-BD59-A6C34878D82A}">
                    <a16:rowId xmlns:a16="http://schemas.microsoft.com/office/drawing/2014/main" val="1187472454"/>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SMURF</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a:effectLst/>
                          <a:latin typeface="Garamond" panose="02020404030301010803" pitchFamily="18" charset="0"/>
                        </a:rPr>
                        <a:t>100</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91</a:t>
                      </a:r>
                    </a:p>
                  </a:txBody>
                  <a:tcPr marL="9525" marR="9525" marT="9525" marB="0" anchor="ctr"/>
                </a:tc>
                <a:extLst>
                  <a:ext uri="{0D108BD9-81ED-4DB2-BD59-A6C34878D82A}">
                    <a16:rowId xmlns:a16="http://schemas.microsoft.com/office/drawing/2014/main" val="3324981532"/>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TEARDROP</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a:effectLst/>
                          <a:latin typeface="Garamond" panose="02020404030301010803" pitchFamily="18" charset="0"/>
                        </a:rPr>
                        <a:t>100</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a:solidFill>
                            <a:schemeClr val="tx1"/>
                          </a:solidFill>
                          <a:effectLst/>
                          <a:latin typeface="Garamond" panose="02020404030301010803" pitchFamily="18" charset="0"/>
                        </a:rPr>
                        <a:t>82</a:t>
                      </a:r>
                    </a:p>
                  </a:txBody>
                  <a:tcPr marL="9525" marR="9525" marT="9525" marB="0" anchor="ctr"/>
                </a:tc>
                <a:extLst>
                  <a:ext uri="{0D108BD9-81ED-4DB2-BD59-A6C34878D82A}">
                    <a16:rowId xmlns:a16="http://schemas.microsoft.com/office/drawing/2014/main" val="1329348140"/>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BUFFER_ OVERFLOW</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a:effectLst/>
                          <a:latin typeface="Garamond" panose="02020404030301010803" pitchFamily="18" charset="0"/>
                        </a:rPr>
                        <a:t>100</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76</a:t>
                      </a:r>
                    </a:p>
                  </a:txBody>
                  <a:tcPr marL="9525" marR="9525" marT="9525" marB="0" anchor="ctr"/>
                </a:tc>
                <a:extLst>
                  <a:ext uri="{0D108BD9-81ED-4DB2-BD59-A6C34878D82A}">
                    <a16:rowId xmlns:a16="http://schemas.microsoft.com/office/drawing/2014/main" val="2439148249"/>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FTP_WRITE</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a:effectLst/>
                          <a:latin typeface="Garamond" panose="02020404030301010803" pitchFamily="18" charset="0"/>
                        </a:rPr>
                        <a:t>100</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86</a:t>
                      </a:r>
                    </a:p>
                  </a:txBody>
                  <a:tcPr marL="9525" marR="9525" marT="9525" marB="0" anchor="ctr"/>
                </a:tc>
                <a:extLst>
                  <a:ext uri="{0D108BD9-81ED-4DB2-BD59-A6C34878D82A}">
                    <a16:rowId xmlns:a16="http://schemas.microsoft.com/office/drawing/2014/main" val="15602027"/>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LOADMODULE</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a:effectLst/>
                          <a:latin typeface="Garamond" panose="02020404030301010803" pitchFamily="18" charset="0"/>
                        </a:rPr>
                        <a:t>100</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91</a:t>
                      </a:r>
                    </a:p>
                  </a:txBody>
                  <a:tcPr marL="9525" marR="9525" marT="9525" marB="0" anchor="ctr"/>
                </a:tc>
                <a:extLst>
                  <a:ext uri="{0D108BD9-81ED-4DB2-BD59-A6C34878D82A}">
                    <a16:rowId xmlns:a16="http://schemas.microsoft.com/office/drawing/2014/main" val="993029729"/>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ROOTKIT</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a:effectLst/>
                          <a:latin typeface="Garamond" panose="02020404030301010803" pitchFamily="18" charset="0"/>
                        </a:rPr>
                        <a:t>100</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79</a:t>
                      </a:r>
                    </a:p>
                  </a:txBody>
                  <a:tcPr marL="9525" marR="9525" marT="9525" marB="0" anchor="ctr"/>
                </a:tc>
                <a:extLst>
                  <a:ext uri="{0D108BD9-81ED-4DB2-BD59-A6C34878D82A}">
                    <a16:rowId xmlns:a16="http://schemas.microsoft.com/office/drawing/2014/main" val="2594661153"/>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GUESS_PASSWD</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a:effectLst/>
                          <a:latin typeface="Garamond" panose="02020404030301010803" pitchFamily="18" charset="0"/>
                        </a:rPr>
                        <a:t>100</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98</a:t>
                      </a:r>
                    </a:p>
                  </a:txBody>
                  <a:tcPr marL="9525" marR="9525" marT="9525" marB="0" anchor="ctr"/>
                </a:tc>
                <a:extLst>
                  <a:ext uri="{0D108BD9-81ED-4DB2-BD59-A6C34878D82A}">
                    <a16:rowId xmlns:a16="http://schemas.microsoft.com/office/drawing/2014/main" val="2636638041"/>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MULTIHOP</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a:effectLst/>
                          <a:latin typeface="Garamond" panose="02020404030301010803" pitchFamily="18" charset="0"/>
                        </a:rPr>
                        <a:t>100</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91</a:t>
                      </a:r>
                    </a:p>
                  </a:txBody>
                  <a:tcPr marL="9525" marR="9525" marT="9525" marB="0" anchor="ctr"/>
                </a:tc>
                <a:extLst>
                  <a:ext uri="{0D108BD9-81ED-4DB2-BD59-A6C34878D82A}">
                    <a16:rowId xmlns:a16="http://schemas.microsoft.com/office/drawing/2014/main" val="794972813"/>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SPY</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a:effectLst/>
                          <a:latin typeface="Garamond" panose="02020404030301010803" pitchFamily="18" charset="0"/>
                        </a:rPr>
                        <a:t>100</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83</a:t>
                      </a:r>
                    </a:p>
                  </a:txBody>
                  <a:tcPr marL="9525" marR="9525" marT="9525" marB="0" anchor="ctr"/>
                </a:tc>
                <a:extLst>
                  <a:ext uri="{0D108BD9-81ED-4DB2-BD59-A6C34878D82A}">
                    <a16:rowId xmlns:a16="http://schemas.microsoft.com/office/drawing/2014/main" val="2411003289"/>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PROBE</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a:effectLst/>
                          <a:latin typeface="Garamond" panose="02020404030301010803" pitchFamily="18" charset="0"/>
                        </a:rPr>
                        <a:t>100</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98</a:t>
                      </a:r>
                    </a:p>
                  </a:txBody>
                  <a:tcPr marL="9525" marR="9525" marT="9525" marB="0" anchor="ctr"/>
                </a:tc>
                <a:extLst>
                  <a:ext uri="{0D108BD9-81ED-4DB2-BD59-A6C34878D82A}">
                    <a16:rowId xmlns:a16="http://schemas.microsoft.com/office/drawing/2014/main" val="1321832733"/>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IPSWEEP</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a:effectLst/>
                          <a:latin typeface="Garamond" panose="02020404030301010803" pitchFamily="18" charset="0"/>
                        </a:rPr>
                        <a:t>100</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92</a:t>
                      </a:r>
                    </a:p>
                  </a:txBody>
                  <a:tcPr marL="9525" marR="9525" marT="9525" marB="0" anchor="ctr"/>
                </a:tc>
                <a:extLst>
                  <a:ext uri="{0D108BD9-81ED-4DB2-BD59-A6C34878D82A}">
                    <a16:rowId xmlns:a16="http://schemas.microsoft.com/office/drawing/2014/main" val="710104150"/>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NMAP</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a:effectLst/>
                          <a:latin typeface="Garamond" panose="02020404030301010803" pitchFamily="18" charset="0"/>
                        </a:rPr>
                        <a:t>100</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95</a:t>
                      </a:r>
                    </a:p>
                  </a:txBody>
                  <a:tcPr marL="9525" marR="9525" marT="9525" marB="0" anchor="ctr"/>
                </a:tc>
                <a:extLst>
                  <a:ext uri="{0D108BD9-81ED-4DB2-BD59-A6C34878D82A}">
                    <a16:rowId xmlns:a16="http://schemas.microsoft.com/office/drawing/2014/main" val="3892168226"/>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PORTSWEEP</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a:effectLst/>
                          <a:latin typeface="Garamond" panose="02020404030301010803" pitchFamily="18" charset="0"/>
                        </a:rPr>
                        <a:t>100</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98</a:t>
                      </a:r>
                    </a:p>
                  </a:txBody>
                  <a:tcPr marL="9525" marR="9525" marT="9525" marB="0" anchor="ctr"/>
                </a:tc>
                <a:extLst>
                  <a:ext uri="{0D108BD9-81ED-4DB2-BD59-A6C34878D82A}">
                    <a16:rowId xmlns:a16="http://schemas.microsoft.com/office/drawing/2014/main" val="443707588"/>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SATAN</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a:effectLst/>
                          <a:latin typeface="Garamond" panose="02020404030301010803" pitchFamily="18" charset="0"/>
                        </a:rPr>
                        <a:t>100</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82</a:t>
                      </a:r>
                    </a:p>
                  </a:txBody>
                  <a:tcPr marL="9525" marR="9525" marT="9525" marB="0" anchor="ctr"/>
                </a:tc>
                <a:extLst>
                  <a:ext uri="{0D108BD9-81ED-4DB2-BD59-A6C34878D82A}">
                    <a16:rowId xmlns:a16="http://schemas.microsoft.com/office/drawing/2014/main" val="3505446753"/>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LDAP</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a:effectLst/>
                          <a:latin typeface="Garamond" panose="02020404030301010803" pitchFamily="18" charset="0"/>
                        </a:rPr>
                        <a:t>100</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81</a:t>
                      </a:r>
                    </a:p>
                  </a:txBody>
                  <a:tcPr marL="9525" marR="9525" marT="9525" marB="0" anchor="ctr"/>
                </a:tc>
                <a:extLst>
                  <a:ext uri="{0D108BD9-81ED-4DB2-BD59-A6C34878D82A}">
                    <a16:rowId xmlns:a16="http://schemas.microsoft.com/office/drawing/2014/main" val="735820572"/>
                  </a:ext>
                </a:extLst>
              </a:tr>
              <a:tr h="233972">
                <a:tc>
                  <a:txBody>
                    <a:bodyPr/>
                    <a:lstStyle/>
                    <a:p>
                      <a:pPr marL="0" marR="0">
                        <a:lnSpc>
                          <a:spcPct val="107000"/>
                        </a:lnSpc>
                        <a:spcBef>
                          <a:spcPts val="0"/>
                        </a:spcBef>
                        <a:spcAft>
                          <a:spcPts val="0"/>
                        </a:spcAft>
                      </a:pPr>
                      <a:r>
                        <a:rPr lang="en-US" sz="1000">
                          <a:effectLst/>
                          <a:latin typeface="Garamond" panose="02020404030301010803" pitchFamily="18" charset="0"/>
                        </a:rPr>
                        <a:t>MSSQL</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a:effectLst/>
                          <a:latin typeface="Garamond" panose="02020404030301010803" pitchFamily="18" charset="0"/>
                        </a:rPr>
                        <a:t>100</a:t>
                      </a:r>
                      <a:endParaRPr lang="en-US" sz="11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84</a:t>
                      </a:r>
                    </a:p>
                  </a:txBody>
                  <a:tcPr marL="9525" marR="9525" marT="9525" marB="0" anchor="ctr"/>
                </a:tc>
                <a:extLst>
                  <a:ext uri="{0D108BD9-81ED-4DB2-BD59-A6C34878D82A}">
                    <a16:rowId xmlns:a16="http://schemas.microsoft.com/office/drawing/2014/main" val="3507263036"/>
                  </a:ext>
                </a:extLst>
              </a:tr>
              <a:tr h="233972">
                <a:tc>
                  <a:txBody>
                    <a:bodyPr/>
                    <a:lstStyle/>
                    <a:p>
                      <a:pPr marL="0" marR="0">
                        <a:lnSpc>
                          <a:spcPct val="107000"/>
                        </a:lnSpc>
                        <a:spcBef>
                          <a:spcPts val="0"/>
                        </a:spcBef>
                        <a:spcAft>
                          <a:spcPts val="0"/>
                        </a:spcAft>
                      </a:pPr>
                      <a:r>
                        <a:rPr lang="en-US" sz="1000" dirty="0" err="1">
                          <a:effectLst/>
                          <a:latin typeface="Garamond" panose="02020404030301010803" pitchFamily="18" charset="0"/>
                        </a:rPr>
                        <a:t>Portmap</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dirty="0">
                          <a:effectLst/>
                          <a:latin typeface="Garamond" panose="02020404030301010803" pitchFamily="18" charset="0"/>
                        </a:rPr>
                        <a:t>100</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rtl="0" fontAlgn="ctr"/>
                      <a:r>
                        <a:rPr lang="uk-UA" sz="1000" b="1" i="0" u="none" strike="noStrike" dirty="0">
                          <a:solidFill>
                            <a:schemeClr val="tx1"/>
                          </a:solidFill>
                          <a:effectLst/>
                          <a:latin typeface="Garamond" panose="02020404030301010803" pitchFamily="18" charset="0"/>
                        </a:rPr>
                        <a:t>97</a:t>
                      </a:r>
                    </a:p>
                  </a:txBody>
                  <a:tcPr marL="9525" marR="9525" marT="9525" marB="0" anchor="ctr"/>
                </a:tc>
                <a:extLst>
                  <a:ext uri="{0D108BD9-81ED-4DB2-BD59-A6C34878D82A}">
                    <a16:rowId xmlns:a16="http://schemas.microsoft.com/office/drawing/2014/main" val="2078829595"/>
                  </a:ext>
                </a:extLst>
              </a:tr>
            </a:tbl>
          </a:graphicData>
        </a:graphic>
      </p:graphicFrame>
      <p:sp>
        <p:nvSpPr>
          <p:cNvPr id="9" name="Прямоугольник 8"/>
          <p:cNvSpPr/>
          <p:nvPr/>
        </p:nvSpPr>
        <p:spPr>
          <a:xfrm>
            <a:off x="8021854" y="3525252"/>
            <a:ext cx="3793157" cy="400110"/>
          </a:xfrm>
          <a:prstGeom prst="rect">
            <a:avLst/>
          </a:prstGeom>
          <a:ln w="19050">
            <a:solidFill>
              <a:srgbClr val="FF0000"/>
            </a:solidFill>
          </a:ln>
        </p:spPr>
        <p:txBody>
          <a:bodyPr wrap="square">
            <a:spAutoFit/>
          </a:bodyPr>
          <a:lstStyle/>
          <a:p>
            <a:r>
              <a:rPr lang="en-US" sz="2000" b="1" dirty="0" smtClean="0">
                <a:solidFill>
                  <a:schemeClr val="accent1">
                    <a:lumMod val="50000"/>
                  </a:schemeClr>
                </a:solidFill>
                <a:latin typeface="Garamond" panose="02020404030301010803" pitchFamily="18" charset="0"/>
              </a:rPr>
              <a:t>AVERAGE ACCURACY = </a:t>
            </a:r>
            <a:r>
              <a:rPr lang="uk-UA" sz="2000" b="1" dirty="0" smtClean="0">
                <a:solidFill>
                  <a:schemeClr val="accent1">
                    <a:lumMod val="50000"/>
                  </a:schemeClr>
                </a:solidFill>
                <a:latin typeface="Garamond" panose="02020404030301010803" pitchFamily="18" charset="0"/>
              </a:rPr>
              <a:t>90</a:t>
            </a:r>
            <a:r>
              <a:rPr lang="en-US" sz="2000" b="1" dirty="0" smtClean="0">
                <a:solidFill>
                  <a:schemeClr val="accent1">
                    <a:lumMod val="50000"/>
                  </a:schemeClr>
                </a:solidFill>
                <a:latin typeface="Garamond" panose="02020404030301010803" pitchFamily="18" charset="0"/>
              </a:rPr>
              <a:t>%</a:t>
            </a:r>
            <a:endParaRPr lang="en-US" sz="2000" dirty="0">
              <a:solidFill>
                <a:schemeClr val="accent1">
                  <a:lumMod val="50000"/>
                </a:schemeClr>
              </a:solidFill>
              <a:latin typeface="Garamond" panose="02020404030301010803" pitchFamily="18" charset="0"/>
            </a:endParaRPr>
          </a:p>
        </p:txBody>
      </p:sp>
    </p:spTree>
    <p:extLst>
      <p:ext uri="{BB962C8B-B14F-4D97-AF65-F5344CB8AC3E}">
        <p14:creationId xmlns:p14="http://schemas.microsoft.com/office/powerpoint/2010/main" val="291182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New project approach (1)</a:t>
            </a:r>
            <a:endParaRPr lang="ru-RU" b="1" dirty="0">
              <a:latin typeface="Times New Roman" panose="02020603050405020304" pitchFamily="18" charset="0"/>
              <a:cs typeface="Times New Roman" panose="02020603050405020304" pitchFamily="18" charset="0"/>
            </a:endParaRPr>
          </a:p>
        </p:txBody>
      </p:sp>
      <p:sp>
        <p:nvSpPr>
          <p:cNvPr id="5" name="Rectangle 2"/>
          <p:cNvSpPr>
            <a:spLocks noChangeArrowheads="1"/>
          </p:cNvSpPr>
          <p:nvPr/>
        </p:nvSpPr>
        <p:spPr bwMode="auto">
          <a:xfrm>
            <a:off x="2558005" y="16914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 name="Объект 5"/>
          <p:cNvGraphicFramePr>
            <a:graphicFrameLocks noChangeAspect="1"/>
          </p:cNvGraphicFramePr>
          <p:nvPr>
            <p:extLst>
              <p:ext uri="{D42A27DB-BD31-4B8C-83A1-F6EECF244321}">
                <p14:modId xmlns:p14="http://schemas.microsoft.com/office/powerpoint/2010/main" val="570811088"/>
              </p:ext>
            </p:extLst>
          </p:nvPr>
        </p:nvGraphicFramePr>
        <p:xfrm>
          <a:off x="2538143" y="1436829"/>
          <a:ext cx="7115713" cy="4844372"/>
        </p:xfrm>
        <a:graphic>
          <a:graphicData uri="http://schemas.openxmlformats.org/presentationml/2006/ole">
            <mc:AlternateContent xmlns:mc="http://schemas.openxmlformats.org/markup-compatibility/2006">
              <mc:Choice xmlns:v="urn:schemas-microsoft-com:vml" Requires="v">
                <p:oleObj spid="_x0000_s16388" r:id="rId3" imgW="13363643" imgH="9096285" progId="Visio.Drawing.15">
                  <p:embed/>
                </p:oleObj>
              </mc:Choice>
              <mc:Fallback>
                <p:oleObj r:id="rId3" imgW="13363643" imgH="9096285"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8143" y="1436829"/>
                        <a:ext cx="7115713" cy="4844372"/>
                      </a:xfrm>
                      <a:prstGeom prst="rect">
                        <a:avLst/>
                      </a:prstGeom>
                      <a:noFill/>
                    </p:spPr>
                  </p:pic>
                </p:oleObj>
              </mc:Fallback>
            </mc:AlternateContent>
          </a:graphicData>
        </a:graphic>
      </p:graphicFrame>
      <p:sp>
        <p:nvSpPr>
          <p:cNvPr id="7"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1994155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New project approach </a:t>
            </a:r>
            <a:r>
              <a:rPr lang="en-US" b="1" dirty="0" smtClean="0">
                <a:latin typeface="Times New Roman" panose="02020603050405020304" pitchFamily="18" charset="0"/>
                <a:cs typeface="Times New Roman" panose="02020603050405020304" pitchFamily="18" charset="0"/>
              </a:rPr>
              <a:t>(2)</a:t>
            </a:r>
            <a:endParaRPr lang="ru-RU" dirty="0"/>
          </a:p>
        </p:txBody>
      </p:sp>
      <p:sp>
        <p:nvSpPr>
          <p:cNvPr id="5" name="Rectangle 2"/>
          <p:cNvSpPr>
            <a:spLocks noChangeArrowheads="1"/>
          </p:cNvSpPr>
          <p:nvPr/>
        </p:nvSpPr>
        <p:spPr bwMode="auto">
          <a:xfrm>
            <a:off x="1458409" y="1690687"/>
            <a:ext cx="149888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6" name="Объект 5"/>
          <p:cNvGraphicFramePr>
            <a:graphicFrameLocks noChangeAspect="1"/>
          </p:cNvGraphicFramePr>
          <p:nvPr>
            <p:extLst>
              <p:ext uri="{D42A27DB-BD31-4B8C-83A1-F6EECF244321}">
                <p14:modId xmlns:p14="http://schemas.microsoft.com/office/powerpoint/2010/main" val="4070019273"/>
              </p:ext>
            </p:extLst>
          </p:nvPr>
        </p:nvGraphicFramePr>
        <p:xfrm>
          <a:off x="1689904" y="1343448"/>
          <a:ext cx="8270356" cy="5058137"/>
        </p:xfrm>
        <a:graphic>
          <a:graphicData uri="http://schemas.openxmlformats.org/presentationml/2006/ole">
            <mc:AlternateContent xmlns:mc="http://schemas.openxmlformats.org/markup-compatibility/2006">
              <mc:Choice xmlns:v="urn:schemas-microsoft-com:vml" Requires="v">
                <p:oleObj spid="_x0000_s17412" r:id="rId3" imgW="9077257" imgH="5562690" progId="Visio.Drawing.15">
                  <p:embed/>
                </p:oleObj>
              </mc:Choice>
              <mc:Fallback>
                <p:oleObj r:id="rId3" imgW="9077257" imgH="5562690"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9904" y="1343448"/>
                        <a:ext cx="8270356" cy="5058137"/>
                      </a:xfrm>
                      <a:prstGeom prst="rect">
                        <a:avLst/>
                      </a:prstGeom>
                      <a:noFill/>
                    </p:spPr>
                  </p:pic>
                </p:oleObj>
              </mc:Fallback>
            </mc:AlternateContent>
          </a:graphicData>
        </a:graphic>
      </p:graphicFrame>
      <p:sp>
        <p:nvSpPr>
          <p:cNvPr id="7"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675426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80CCD0-03F8-4415-AA1B-C646DA95FE31}"/>
              </a:ext>
            </a:extLst>
          </p:cNvPr>
          <p:cNvSpPr>
            <a:spLocks noGrp="1"/>
          </p:cNvSpPr>
          <p:nvPr>
            <p:ph type="title"/>
          </p:nvPr>
        </p:nvSpPr>
        <p:spPr>
          <a:xfrm>
            <a:off x="838200" y="214206"/>
            <a:ext cx="10515600" cy="1325563"/>
          </a:xfrm>
        </p:spPr>
        <p:txBody>
          <a:bodyPr/>
          <a:lstStyle/>
          <a:p>
            <a:r>
              <a:rPr lang="en-US" b="1" dirty="0">
                <a:effectLst>
                  <a:outerShdw blurRad="38100" dist="38100" dir="2700000" algn="tl">
                    <a:srgbClr val="000000">
                      <a:alpha val="43137"/>
                    </a:srgbClr>
                  </a:outerShdw>
                </a:effectLst>
                <a:latin typeface="Garamond" panose="02020404030301010803" pitchFamily="18" charset="0"/>
              </a:rPr>
              <a:t>2015 in the world (NTT DoCoMo website)</a:t>
            </a:r>
            <a:endParaRPr lang="en-US" b="1" dirty="0">
              <a:effectLst>
                <a:outerShdw blurRad="38100" dist="38100" dir="2700000" algn="tl">
                  <a:srgbClr val="000000">
                    <a:alpha val="43137"/>
                  </a:srgbClr>
                </a:outerShdw>
              </a:effectLst>
              <a:latin typeface="Garamond" panose="02020404030301010803" pitchFamily="18" charset="0"/>
            </a:endParaRPr>
          </a:p>
        </p:txBody>
      </p:sp>
      <p:pic>
        <p:nvPicPr>
          <p:cNvPr id="4" name="Рисунок 3">
            <a:extLst>
              <a:ext uri="{FF2B5EF4-FFF2-40B4-BE49-F238E27FC236}">
                <a16:creationId xmlns:a16="http://schemas.microsoft.com/office/drawing/2014/main" id="{428185B5-80F7-4D16-88DD-C614E5B3C483}"/>
              </a:ext>
            </a:extLst>
          </p:cNvPr>
          <p:cNvPicPr>
            <a:picLocks noChangeAspect="1"/>
          </p:cNvPicPr>
          <p:nvPr/>
        </p:nvPicPr>
        <p:blipFill>
          <a:blip r:embed="rId2"/>
          <a:stretch>
            <a:fillRect/>
          </a:stretch>
        </p:blipFill>
        <p:spPr>
          <a:xfrm>
            <a:off x="3241516" y="1105244"/>
            <a:ext cx="5099938" cy="5129911"/>
          </a:xfrm>
          <a:prstGeom prst="rect">
            <a:avLst/>
          </a:prstGeom>
        </p:spPr>
      </p:pic>
      <p:sp>
        <p:nvSpPr>
          <p:cNvPr id="5"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8332666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New project approach </a:t>
            </a:r>
            <a:r>
              <a:rPr lang="en-US" b="1" dirty="0" smtClean="0">
                <a:latin typeface="Times New Roman" panose="02020603050405020304" pitchFamily="18" charset="0"/>
                <a:cs typeface="Times New Roman" panose="02020603050405020304" pitchFamily="18" charset="0"/>
              </a:rPr>
              <a:t>(3)</a:t>
            </a:r>
            <a:endParaRPr lang="ru-RU" dirty="0"/>
          </a:p>
        </p:txBody>
      </p:sp>
      <p:pic>
        <p:nvPicPr>
          <p:cNvPr id="4" name="Рисунок 3"/>
          <p:cNvPicPr/>
          <p:nvPr/>
        </p:nvPicPr>
        <p:blipFill>
          <a:blip r:embed="rId2"/>
          <a:srcRect/>
          <a:stretch>
            <a:fillRect/>
          </a:stretch>
        </p:blipFill>
        <p:spPr>
          <a:xfrm>
            <a:off x="2106593" y="1690688"/>
            <a:ext cx="8750461" cy="4455469"/>
          </a:xfrm>
          <a:prstGeom prst="rect">
            <a:avLst/>
          </a:prstGeom>
          <a:ln/>
        </p:spPr>
      </p:pic>
      <p:sp>
        <p:nvSpPr>
          <p:cNvPr id="5"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5712872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1960" y="365125"/>
            <a:ext cx="11612880" cy="1325563"/>
          </a:xfrm>
        </p:spPr>
        <p:txBody>
          <a:bodyPr/>
          <a:lstStyle/>
          <a:p>
            <a:r>
              <a:rPr lang="en-US" b="1" dirty="0" smtClean="0">
                <a:solidFill>
                  <a:schemeClr val="accent1"/>
                </a:solidFill>
                <a:latin typeface="Garamond" panose="02020404030301010803" pitchFamily="18" charset="0"/>
              </a:rPr>
              <a:t>AI-based </a:t>
            </a:r>
            <a:r>
              <a:rPr lang="en-US" b="1" dirty="0" err="1" smtClean="0">
                <a:solidFill>
                  <a:schemeClr val="accent1"/>
                </a:solidFill>
                <a:latin typeface="Garamond" panose="02020404030301010803" pitchFamily="18" charset="0"/>
              </a:rPr>
              <a:t>IoT</a:t>
            </a:r>
            <a:r>
              <a:rPr lang="en-US" b="1" dirty="0">
                <a:solidFill>
                  <a:schemeClr val="accent1"/>
                </a:solidFill>
                <a:latin typeface="Garamond" panose="02020404030301010803" pitchFamily="18" charset="0"/>
              </a:rPr>
              <a:t> </a:t>
            </a:r>
            <a:r>
              <a:rPr lang="en-US" b="1" dirty="0" smtClean="0">
                <a:solidFill>
                  <a:schemeClr val="accent1"/>
                </a:solidFill>
                <a:latin typeface="Garamond" panose="02020404030301010803" pitchFamily="18" charset="0"/>
              </a:rPr>
              <a:t>system </a:t>
            </a:r>
            <a:r>
              <a:rPr lang="en-US" b="1" dirty="0">
                <a:solidFill>
                  <a:schemeClr val="accent1"/>
                </a:solidFill>
                <a:latin typeface="Garamond" panose="02020404030301010803" pitchFamily="18" charset="0"/>
              </a:rPr>
              <a:t>for determining the patient's health status</a:t>
            </a:r>
            <a:endParaRPr lang="ru-RU" b="1" dirty="0">
              <a:solidFill>
                <a:schemeClr val="accent1"/>
              </a:solidFill>
              <a:latin typeface="Garamond" panose="02020404030301010803" pitchFamily="18" charset="0"/>
            </a:endParaRPr>
          </a:p>
        </p:txBody>
      </p:sp>
      <p:pic>
        <p:nvPicPr>
          <p:cNvPr id="4" name="Рисунок 3" descr="C:\Users\Admin_01\Downloads\Drawing - Copy.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8834" y="1492568"/>
            <a:ext cx="7523406" cy="4938712"/>
          </a:xfrm>
          <a:prstGeom prst="rect">
            <a:avLst/>
          </a:prstGeom>
          <a:noFill/>
          <a:ln>
            <a:noFill/>
          </a:ln>
        </p:spPr>
      </p:pic>
      <p:sp>
        <p:nvSpPr>
          <p:cNvPr id="7"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5448889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AI for 5G demos</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marL="0" indent="0">
              <a:buNone/>
            </a:pPr>
            <a:r>
              <a:rPr lang="en-US" b="1" dirty="0">
                <a:latin typeface="Times New Roman" panose="02020603050405020304" pitchFamily="18" charset="0"/>
                <a:cs typeface="Times New Roman" panose="02020603050405020304" pitchFamily="18" charset="0"/>
              </a:rPr>
              <a:t>OSM AI-agents feature demo</a:t>
            </a:r>
          </a:p>
          <a:p>
            <a:pPr marL="0" indent="0">
              <a:buNone/>
            </a:pPr>
            <a:r>
              <a:rPr lang="en-US" dirty="0" smtClean="0">
                <a:latin typeface="Times New Roman" panose="02020603050405020304" pitchFamily="18" charset="0"/>
                <a:cs typeface="Times New Roman" panose="02020603050405020304" pitchFamily="18" charset="0"/>
                <a:hlinkClick r:id="rId2"/>
              </a:rPr>
              <a:t>https</a:t>
            </a:r>
            <a:r>
              <a:rPr lang="en-US" dirty="0">
                <a:latin typeface="Times New Roman" panose="02020603050405020304" pitchFamily="18" charset="0"/>
                <a:cs typeface="Times New Roman" panose="02020603050405020304" pitchFamily="18" charset="0"/>
                <a:hlinkClick r:id="rId2"/>
              </a:rPr>
              <a:t>://</a:t>
            </a:r>
            <a:r>
              <a:rPr lang="en-US" dirty="0" smtClean="0">
                <a:latin typeface="Times New Roman" panose="02020603050405020304" pitchFamily="18" charset="0"/>
                <a:cs typeface="Times New Roman" panose="02020603050405020304" pitchFamily="18" charset="0"/>
                <a:hlinkClick r:id="rId2"/>
              </a:rPr>
              <a:t>www.youtube.com/watch?v=zTT9XnT7Cfg&amp;ab_channel=5G-TOURS</a:t>
            </a:r>
            <a:endParaRPr lang="en-US" dirty="0" smtClean="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5GTOURS Innovations: Performance diagnosis on real-time network/service monitoring, AI enhanced MANO</a:t>
            </a:r>
          </a:p>
          <a:p>
            <a:pPr marL="0" indent="0">
              <a:buNone/>
            </a:pPr>
            <a:r>
              <a:rPr lang="en-US" dirty="0">
                <a:latin typeface="Times New Roman" panose="02020603050405020304" pitchFamily="18" charset="0"/>
                <a:cs typeface="Times New Roman" panose="02020603050405020304" pitchFamily="18" charset="0"/>
                <a:hlinkClick r:id="rId3"/>
              </a:rPr>
              <a:t>https://</a:t>
            </a:r>
            <a:r>
              <a:rPr lang="en-US" dirty="0" smtClean="0">
                <a:latin typeface="Times New Roman" panose="02020603050405020304" pitchFamily="18" charset="0"/>
                <a:cs typeface="Times New Roman" panose="02020603050405020304" pitchFamily="18" charset="0"/>
                <a:hlinkClick r:id="rId3"/>
              </a:rPr>
              <a:t>www.youtube.com/watch?v=dQBtkeP9rXo&amp;ab_channel=5G-TOURS</a:t>
            </a:r>
            <a:r>
              <a:rPr lang="en-US"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
        <p:nvSpPr>
          <p:cNvPr id="4"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6344029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08200" y="2701925"/>
            <a:ext cx="10515600" cy="1325563"/>
          </a:xfrm>
        </p:spPr>
        <p:txBody>
          <a:bodyPr>
            <a:normAutofit/>
          </a:bodyPr>
          <a:lstStyle/>
          <a:p>
            <a:r>
              <a:rPr lang="en-US" b="1" dirty="0">
                <a:solidFill>
                  <a:schemeClr val="accent1"/>
                </a:solidFill>
                <a:effectLst>
                  <a:outerShdw blurRad="38100" dist="38100" dir="2700000" algn="tl">
                    <a:srgbClr val="000000">
                      <a:alpha val="43137"/>
                    </a:srgbClr>
                  </a:outerShdw>
                </a:effectLst>
                <a:latin typeface="Garamond" pitchFamily="18" charset="0"/>
              </a:rPr>
              <a:t>Additional proposal for students</a:t>
            </a:r>
            <a:endParaRPr lang="ru-RU" b="1" dirty="0">
              <a:solidFill>
                <a:schemeClr val="accent1"/>
              </a:solidFill>
              <a:effectLst>
                <a:outerShdw blurRad="38100" dist="38100" dir="2700000" algn="tl">
                  <a:srgbClr val="000000">
                    <a:alpha val="43137"/>
                  </a:srgbClr>
                </a:outerShdw>
              </a:effectLst>
              <a:latin typeface="Garamond" pitchFamily="18" charset="0"/>
            </a:endParaRPr>
          </a:p>
        </p:txBody>
      </p:sp>
      <p:sp>
        <p:nvSpPr>
          <p:cNvPr id="4"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8754905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solidFill>
                  <a:schemeClr val="accent1"/>
                </a:solidFill>
                <a:effectLst>
                  <a:outerShdw blurRad="38100" dist="38100" dir="2700000" algn="tl">
                    <a:srgbClr val="000000">
                      <a:alpha val="43137"/>
                    </a:srgbClr>
                  </a:outerShdw>
                </a:effectLst>
                <a:latin typeface="Garamond" pitchFamily="18" charset="0"/>
              </a:rPr>
              <a:t>5G network deployment options based on Open Source solutions</a:t>
            </a:r>
            <a:endParaRPr lang="uk-UA" b="1" dirty="0">
              <a:solidFill>
                <a:schemeClr val="accent1"/>
              </a:solidFill>
              <a:effectLst>
                <a:outerShdw blurRad="38100" dist="38100" dir="2700000" algn="tl">
                  <a:srgbClr val="000000">
                    <a:alpha val="43137"/>
                  </a:srgbClr>
                </a:outerShdw>
              </a:effectLst>
              <a:latin typeface="Garamond" pitchFamily="18" charset="0"/>
            </a:endParaRPr>
          </a:p>
        </p:txBody>
      </p:sp>
      <p:pic>
        <p:nvPicPr>
          <p:cNvPr id="4" name="Рисунок 3">
            <a:extLst>
              <a:ext uri="{FF2B5EF4-FFF2-40B4-BE49-F238E27FC236}">
                <a16:creationId xmlns:a16="http://schemas.microsoft.com/office/drawing/2014/main" id="{6CC31B68-7858-A63C-6E58-AC1A675A15F5}"/>
              </a:ext>
            </a:extLst>
          </p:cNvPr>
          <p:cNvPicPr>
            <a:picLocks noChangeAspect="1"/>
          </p:cNvPicPr>
          <p:nvPr/>
        </p:nvPicPr>
        <p:blipFill>
          <a:blip r:embed="rId2"/>
          <a:stretch>
            <a:fillRect/>
          </a:stretch>
        </p:blipFill>
        <p:spPr>
          <a:xfrm>
            <a:off x="335901" y="2161635"/>
            <a:ext cx="6186196" cy="2544359"/>
          </a:xfrm>
          <a:prstGeom prst="rect">
            <a:avLst/>
          </a:prstGeom>
        </p:spPr>
      </p:pic>
      <p:pic>
        <p:nvPicPr>
          <p:cNvPr id="1026" name="Рисунок 1">
            <a:extLst>
              <a:ext uri="{FF2B5EF4-FFF2-40B4-BE49-F238E27FC236}">
                <a16:creationId xmlns:a16="http://schemas.microsoft.com/office/drawing/2014/main" id="{2FFCDF56-AC44-F0A3-6101-8A7C67260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497" y="2161634"/>
            <a:ext cx="5222632" cy="254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4764024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chemeClr val="accent1"/>
                </a:solidFill>
                <a:effectLst>
                  <a:outerShdw blurRad="38100" dist="38100" dir="2700000" algn="tl">
                    <a:srgbClr val="000000">
                      <a:alpha val="43137"/>
                    </a:srgbClr>
                  </a:outerShdw>
                </a:effectLst>
                <a:latin typeface="Garamond" pitchFamily="18" charset="0"/>
              </a:rPr>
              <a:t>Planned 5G network at National aviation university</a:t>
            </a:r>
            <a:endParaRPr lang="uk-UA" b="1" dirty="0">
              <a:solidFill>
                <a:schemeClr val="accent1"/>
              </a:solidFill>
              <a:effectLst>
                <a:outerShdw blurRad="38100" dist="38100" dir="2700000" algn="tl">
                  <a:srgbClr val="000000">
                    <a:alpha val="43137"/>
                  </a:srgbClr>
                </a:outerShdw>
              </a:effectLst>
              <a:latin typeface="Garamond" pitchFamily="18" charset="0"/>
            </a:endParaRPr>
          </a:p>
        </p:txBody>
      </p:sp>
      <p:pic>
        <p:nvPicPr>
          <p:cNvPr id="6" name="Рисунок 5" descr="C:\Documents and Settings\Administrator\Мои документы\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903" y="1327516"/>
            <a:ext cx="11223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Оцінка компанії GlobalLogic | DO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9959" y="3632291"/>
            <a:ext cx="3140710" cy="10607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Рисунок 1">
            <a:extLst>
              <a:ext uri="{FF2B5EF4-FFF2-40B4-BE49-F238E27FC236}">
                <a16:creationId xmlns:a16="http://schemas.microsoft.com/office/drawing/2014/main" id="{49F00A96-A30A-66AF-E265-B2AC5ED9D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869" y="1793707"/>
            <a:ext cx="7170478" cy="367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ECE77C37-7557-7AC8-50D4-241E3080D69C}"/>
              </a:ext>
            </a:extLst>
          </p:cNvPr>
          <p:cNvPicPr>
            <a:picLocks noChangeAspect="1"/>
          </p:cNvPicPr>
          <p:nvPr/>
        </p:nvPicPr>
        <p:blipFill>
          <a:blip r:embed="rId5"/>
          <a:stretch>
            <a:fillRect/>
          </a:stretch>
        </p:blipFill>
        <p:spPr>
          <a:xfrm>
            <a:off x="687018" y="1753322"/>
            <a:ext cx="7849992" cy="3677168"/>
          </a:xfrm>
          <a:prstGeom prst="rect">
            <a:avLst/>
          </a:prstGeom>
        </p:spPr>
      </p:pic>
      <p:sp>
        <p:nvSpPr>
          <p:cNvPr id="7"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6216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solidFill>
                  <a:schemeClr val="accent1"/>
                </a:solidFill>
                <a:effectLst>
                  <a:outerShdw blurRad="38100" dist="38100" dir="2700000" algn="tl">
                    <a:srgbClr val="000000">
                      <a:alpha val="43137"/>
                    </a:srgbClr>
                  </a:outerShdw>
                </a:effectLst>
                <a:latin typeface="Garamond" pitchFamily="18" charset="0"/>
              </a:rPr>
              <a:t>Active 4G network at National aviation university</a:t>
            </a:r>
            <a:endParaRPr lang="uk-UA" b="1" dirty="0">
              <a:solidFill>
                <a:schemeClr val="accent1"/>
              </a:solidFill>
              <a:effectLst>
                <a:outerShdw blurRad="38100" dist="38100" dir="2700000" algn="tl">
                  <a:srgbClr val="000000">
                    <a:alpha val="43137"/>
                  </a:srgbClr>
                </a:outerShdw>
              </a:effectLst>
              <a:latin typeface="Garamond" pitchFamily="18" charset="0"/>
            </a:endParaRPr>
          </a:p>
        </p:txBody>
      </p:sp>
      <p:pic>
        <p:nvPicPr>
          <p:cNvPr id="6" name="Рисунок 5" descr="C:\Documents and Settings\Administrator\Мои документы\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903" y="1327516"/>
            <a:ext cx="11223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Оцінка компанії GlobalLogic | DO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9959" y="3632291"/>
            <a:ext cx="3140710" cy="106072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BCECD263-2E74-DABB-5166-18ABE5E5B19D}"/>
              </a:ext>
            </a:extLst>
          </p:cNvPr>
          <p:cNvPicPr>
            <a:picLocks noChangeAspect="1"/>
          </p:cNvPicPr>
          <p:nvPr/>
        </p:nvPicPr>
        <p:blipFill>
          <a:blip r:embed="rId4"/>
          <a:stretch>
            <a:fillRect/>
          </a:stretch>
        </p:blipFill>
        <p:spPr>
          <a:xfrm>
            <a:off x="928588" y="1701066"/>
            <a:ext cx="7449837" cy="3678660"/>
          </a:xfrm>
          <a:prstGeom prst="rect">
            <a:avLst/>
          </a:prstGeom>
        </p:spPr>
      </p:pic>
      <p:pic>
        <p:nvPicPr>
          <p:cNvPr id="10" name="Рисунок 9">
            <a:extLst>
              <a:ext uri="{FF2B5EF4-FFF2-40B4-BE49-F238E27FC236}">
                <a16:creationId xmlns:a16="http://schemas.microsoft.com/office/drawing/2014/main" id="{99035E08-0B31-C575-460F-1E5FCC0A356C}"/>
              </a:ext>
            </a:extLst>
          </p:cNvPr>
          <p:cNvPicPr>
            <a:picLocks noChangeAspect="1"/>
          </p:cNvPicPr>
          <p:nvPr/>
        </p:nvPicPr>
        <p:blipFill>
          <a:blip r:embed="rId5"/>
          <a:stretch>
            <a:fillRect/>
          </a:stretch>
        </p:blipFill>
        <p:spPr>
          <a:xfrm>
            <a:off x="838200" y="1938791"/>
            <a:ext cx="8264810" cy="3922199"/>
          </a:xfrm>
          <a:prstGeom prst="rect">
            <a:avLst/>
          </a:prstGeom>
        </p:spPr>
      </p:pic>
      <p:sp>
        <p:nvSpPr>
          <p:cNvPr id="7"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27528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solidFill>
                  <a:schemeClr val="accent1"/>
                </a:solidFill>
                <a:effectLst>
                  <a:outerShdw blurRad="38100" dist="38100" dir="2700000" algn="tl">
                    <a:srgbClr val="000000">
                      <a:alpha val="43137"/>
                    </a:srgbClr>
                  </a:outerShdw>
                </a:effectLst>
                <a:latin typeface="Garamond" pitchFamily="18" charset="0"/>
              </a:rPr>
              <a:t>Results of 4G testing </a:t>
            </a:r>
            <a:r>
              <a:rPr lang="en-US" b="1" dirty="0" smtClean="0">
                <a:solidFill>
                  <a:schemeClr val="accent1"/>
                </a:solidFill>
                <a:effectLst>
                  <a:outerShdw blurRad="38100" dist="38100" dir="2700000" algn="tl">
                    <a:srgbClr val="000000">
                      <a:alpha val="43137"/>
                    </a:srgbClr>
                  </a:outerShdw>
                </a:effectLst>
                <a:latin typeface="Garamond" pitchFamily="18" charset="0"/>
              </a:rPr>
              <a:t>at </a:t>
            </a:r>
            <a:r>
              <a:rPr lang="en-US" b="1" dirty="0">
                <a:solidFill>
                  <a:schemeClr val="accent1"/>
                </a:solidFill>
                <a:effectLst>
                  <a:outerShdw blurRad="38100" dist="38100" dir="2700000" algn="tl">
                    <a:srgbClr val="000000">
                      <a:alpha val="43137"/>
                    </a:srgbClr>
                  </a:outerShdw>
                </a:effectLst>
                <a:latin typeface="Garamond" pitchFamily="18" charset="0"/>
              </a:rPr>
              <a:t>National aviation university</a:t>
            </a:r>
            <a:r>
              <a:rPr lang="en-US" b="1" dirty="0" smtClean="0">
                <a:solidFill>
                  <a:schemeClr val="accent1"/>
                </a:solidFill>
                <a:effectLst>
                  <a:outerShdw blurRad="38100" dist="38100" dir="2700000" algn="tl">
                    <a:srgbClr val="000000">
                      <a:alpha val="43137"/>
                    </a:srgbClr>
                  </a:outerShdw>
                </a:effectLst>
                <a:latin typeface="Garamond" pitchFamily="18" charset="0"/>
              </a:rPr>
              <a:t> </a:t>
            </a:r>
            <a:endParaRPr lang="uk-UA" b="1" dirty="0">
              <a:solidFill>
                <a:schemeClr val="accent1"/>
              </a:solidFill>
              <a:effectLst>
                <a:outerShdw blurRad="38100" dist="38100" dir="2700000" algn="tl">
                  <a:srgbClr val="000000">
                    <a:alpha val="43137"/>
                  </a:srgbClr>
                </a:outerShdw>
              </a:effectLst>
              <a:latin typeface="Garamond" pitchFamily="18" charset="0"/>
            </a:endParaRPr>
          </a:p>
        </p:txBody>
      </p:sp>
      <p:pic>
        <p:nvPicPr>
          <p:cNvPr id="6" name="Рисунок 5" descr="C:\Documents and Settings\Administrator\Мои документы\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903" y="1327516"/>
            <a:ext cx="11223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Оцінка компанії GlobalLogic | DO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9959" y="3632291"/>
            <a:ext cx="3140710" cy="106072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BB79A1D0-B507-2265-DA34-6EAF4940E164}"/>
              </a:ext>
            </a:extLst>
          </p:cNvPr>
          <p:cNvPicPr>
            <a:picLocks noChangeAspect="1"/>
          </p:cNvPicPr>
          <p:nvPr/>
        </p:nvPicPr>
        <p:blipFill>
          <a:blip r:embed="rId4"/>
          <a:stretch>
            <a:fillRect/>
          </a:stretch>
        </p:blipFill>
        <p:spPr>
          <a:xfrm>
            <a:off x="842530" y="2030119"/>
            <a:ext cx="8027429" cy="3198429"/>
          </a:xfrm>
          <a:prstGeom prst="rect">
            <a:avLst/>
          </a:prstGeom>
        </p:spPr>
      </p:pic>
      <p:pic>
        <p:nvPicPr>
          <p:cNvPr id="5" name="Місце для вмісту 6">
            <a:extLst>
              <a:ext uri="{FF2B5EF4-FFF2-40B4-BE49-F238E27FC236}">
                <a16:creationId xmlns:a16="http://schemas.microsoft.com/office/drawing/2014/main" id="{4FF19F5D-1166-BB44-3096-E40460E9106F}"/>
              </a:ext>
            </a:extLst>
          </p:cNvPr>
          <p:cNvPicPr>
            <a:picLocks noGrp="1" noChangeAspect="1"/>
          </p:cNvPicPr>
          <p:nvPr>
            <p:ph idx="1"/>
          </p:nvPr>
        </p:nvPicPr>
        <p:blipFill>
          <a:blip r:embed="rId5"/>
          <a:stretch>
            <a:fillRect/>
          </a:stretch>
        </p:blipFill>
        <p:spPr>
          <a:xfrm>
            <a:off x="834275" y="1765918"/>
            <a:ext cx="2653394" cy="3537860"/>
          </a:xfrm>
        </p:spPr>
      </p:pic>
      <p:pic>
        <p:nvPicPr>
          <p:cNvPr id="10" name="Рисунок 9">
            <a:extLst>
              <a:ext uri="{FF2B5EF4-FFF2-40B4-BE49-F238E27FC236}">
                <a16:creationId xmlns:a16="http://schemas.microsoft.com/office/drawing/2014/main" id="{0D275BC5-8B24-61D0-E188-2226AF3E875F}"/>
              </a:ext>
            </a:extLst>
          </p:cNvPr>
          <p:cNvPicPr>
            <a:picLocks noChangeAspect="1"/>
          </p:cNvPicPr>
          <p:nvPr/>
        </p:nvPicPr>
        <p:blipFill>
          <a:blip r:embed="rId6"/>
          <a:stretch>
            <a:fillRect/>
          </a:stretch>
        </p:blipFill>
        <p:spPr>
          <a:xfrm>
            <a:off x="3599511" y="1765918"/>
            <a:ext cx="2653395" cy="3537860"/>
          </a:xfrm>
          <a:prstGeom prst="rect">
            <a:avLst/>
          </a:prstGeom>
        </p:spPr>
      </p:pic>
      <p:pic>
        <p:nvPicPr>
          <p:cNvPr id="11" name="Рисунок 10">
            <a:extLst>
              <a:ext uri="{FF2B5EF4-FFF2-40B4-BE49-F238E27FC236}">
                <a16:creationId xmlns:a16="http://schemas.microsoft.com/office/drawing/2014/main" id="{A66DBFBF-9409-A28E-7E59-5DE07B513FBF}"/>
              </a:ext>
            </a:extLst>
          </p:cNvPr>
          <p:cNvPicPr>
            <a:picLocks noChangeAspect="1"/>
          </p:cNvPicPr>
          <p:nvPr/>
        </p:nvPicPr>
        <p:blipFill>
          <a:blip r:embed="rId7"/>
          <a:stretch>
            <a:fillRect/>
          </a:stretch>
        </p:blipFill>
        <p:spPr>
          <a:xfrm>
            <a:off x="6364748" y="1765918"/>
            <a:ext cx="2653395" cy="3537860"/>
          </a:xfrm>
          <a:prstGeom prst="rect">
            <a:avLst/>
          </a:prstGeom>
        </p:spPr>
      </p:pic>
      <p:sp>
        <p:nvSpPr>
          <p:cNvPr id="12"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21126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Результат пошуку зображень за запитом дякую за увагу!&quot;">
            <a:extLst>
              <a:ext uri="{FF2B5EF4-FFF2-40B4-BE49-F238E27FC236}">
                <a16:creationId xmlns:a16="http://schemas.microsoft.com/office/drawing/2014/main" id="{476E4BF9-14FF-4FD4-B0A7-8A9EC7294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592" y="0"/>
            <a:ext cx="8878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1565719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D5604B-2A1F-4BF3-89C8-A2601EAB70D3}"/>
              </a:ext>
            </a:extLst>
          </p:cNvPr>
          <p:cNvSpPr>
            <a:spLocks noGrp="1"/>
          </p:cNvSpPr>
          <p:nvPr>
            <p:ph type="title"/>
          </p:nvPr>
        </p:nvSpPr>
        <p:spPr/>
        <p:txBody>
          <a:bodyPr>
            <a:normAutofit/>
          </a:bodyPr>
          <a:lstStyle/>
          <a:p>
            <a:pPr algn="ctr"/>
            <a:r>
              <a:rPr lang="en-US" b="1" dirty="0" smtClean="0">
                <a:solidFill>
                  <a:schemeClr val="accent1"/>
                </a:solidFill>
                <a:effectLst>
                  <a:outerShdw blurRad="38100" dist="38100" dir="2700000" algn="tl">
                    <a:srgbClr val="000000">
                      <a:alpha val="43137"/>
                    </a:srgbClr>
                  </a:outerShdw>
                </a:effectLst>
                <a:latin typeface="Garamond" pitchFamily="18" charset="0"/>
              </a:rPr>
              <a:t>CONTACTS</a:t>
            </a:r>
            <a:endParaRPr lang="en-US" b="1" dirty="0">
              <a:solidFill>
                <a:schemeClr val="accent1"/>
              </a:solidFill>
              <a:effectLst>
                <a:outerShdw blurRad="38100" dist="38100" dir="2700000" algn="tl">
                  <a:srgbClr val="000000">
                    <a:alpha val="43137"/>
                  </a:srgbClr>
                </a:outerShdw>
              </a:effectLst>
              <a:latin typeface="Garamond" pitchFamily="18" charset="0"/>
            </a:endParaRPr>
          </a:p>
        </p:txBody>
      </p:sp>
      <p:sp>
        <p:nvSpPr>
          <p:cNvPr id="3" name="Объект 2">
            <a:extLst>
              <a:ext uri="{FF2B5EF4-FFF2-40B4-BE49-F238E27FC236}">
                <a16:creationId xmlns:a16="http://schemas.microsoft.com/office/drawing/2014/main" id="{01A46A7B-BBBE-44BC-8835-54A6CD8B39A7}"/>
              </a:ext>
            </a:extLst>
          </p:cNvPr>
          <p:cNvSpPr>
            <a:spLocks noGrp="1"/>
          </p:cNvSpPr>
          <p:nvPr>
            <p:ph idx="1"/>
          </p:nvPr>
        </p:nvSpPr>
        <p:spPr>
          <a:xfrm>
            <a:off x="838200" y="2637172"/>
            <a:ext cx="4627024" cy="4351338"/>
          </a:xfrm>
        </p:spPr>
        <p:txBody>
          <a:bodyPr/>
          <a:lstStyle/>
          <a:p>
            <a:pPr marL="0" indent="0">
              <a:buNone/>
            </a:pPr>
            <a:r>
              <a:rPr lang="en-US" sz="2400" b="1" dirty="0" smtClean="0">
                <a:solidFill>
                  <a:schemeClr val="accent1"/>
                </a:solidFill>
                <a:effectLst>
                  <a:outerShdw blurRad="38100" dist="38100" dir="2700000" algn="tl">
                    <a:srgbClr val="000000">
                      <a:alpha val="43137"/>
                    </a:srgbClr>
                  </a:outerShdw>
                </a:effectLst>
                <a:latin typeface="Garamond" pitchFamily="18" charset="0"/>
                <a:ea typeface="+mj-ea"/>
                <a:cs typeface="+mj-cs"/>
              </a:rPr>
              <a:t>Roman ODARCHENKO</a:t>
            </a:r>
            <a:endParaRPr lang="uk-UA" sz="2400" b="1" dirty="0">
              <a:solidFill>
                <a:schemeClr val="accent1"/>
              </a:solidFill>
              <a:effectLst>
                <a:outerShdw blurRad="38100" dist="38100" dir="2700000" algn="tl">
                  <a:srgbClr val="000000">
                    <a:alpha val="43137"/>
                  </a:srgbClr>
                </a:outerShdw>
              </a:effectLst>
              <a:latin typeface="Garamond" pitchFamily="18" charset="0"/>
              <a:ea typeface="+mj-ea"/>
              <a:cs typeface="+mj-cs"/>
            </a:endParaRPr>
          </a:p>
          <a:p>
            <a:pPr marL="0" indent="0">
              <a:buNone/>
            </a:pPr>
            <a:r>
              <a:rPr lang="en-US" sz="2400" b="1" dirty="0">
                <a:solidFill>
                  <a:schemeClr val="accent1"/>
                </a:solidFill>
                <a:effectLst>
                  <a:outerShdw blurRad="38100" dist="38100" dir="2700000" algn="tl">
                    <a:srgbClr val="000000">
                      <a:alpha val="43137"/>
                    </a:srgbClr>
                  </a:outerShdw>
                </a:effectLst>
                <a:latin typeface="Garamond" pitchFamily="18" charset="0"/>
                <a:ea typeface="+mj-ea"/>
                <a:cs typeface="+mj-cs"/>
              </a:rPr>
              <a:t>+380936463305</a:t>
            </a:r>
          </a:p>
          <a:p>
            <a:pPr marL="0" indent="0">
              <a:buNone/>
            </a:pPr>
            <a:r>
              <a:rPr lang="en-US" sz="2400" b="1" dirty="0">
                <a:solidFill>
                  <a:schemeClr val="accent1"/>
                </a:solidFill>
                <a:effectLst>
                  <a:outerShdw blurRad="38100" dist="38100" dir="2700000" algn="tl">
                    <a:srgbClr val="000000">
                      <a:alpha val="43137"/>
                    </a:srgbClr>
                  </a:outerShdw>
                </a:effectLst>
                <a:latin typeface="Garamond" pitchFamily="18" charset="0"/>
                <a:ea typeface="+mj-ea"/>
                <a:cs typeface="+mj-cs"/>
              </a:rPr>
              <a:t>+380507462821</a:t>
            </a:r>
          </a:p>
          <a:p>
            <a:pPr marL="0" indent="0">
              <a:buNone/>
            </a:pPr>
            <a:r>
              <a:rPr lang="en-US" sz="2400" b="1" dirty="0">
                <a:solidFill>
                  <a:schemeClr val="accent1"/>
                </a:solidFill>
                <a:effectLst>
                  <a:outerShdw blurRad="38100" dist="38100" dir="2700000" algn="tl">
                    <a:srgbClr val="000000">
                      <a:alpha val="43137"/>
                    </a:srgbClr>
                  </a:outerShdw>
                </a:effectLst>
                <a:latin typeface="Garamond" pitchFamily="18" charset="0"/>
                <a:ea typeface="+mj-ea"/>
                <a:cs typeface="+mj-cs"/>
                <a:hlinkClick r:id="rId2"/>
              </a:rPr>
              <a:t>odarchenko.r.s@ukr.net</a:t>
            </a:r>
            <a:endParaRPr lang="uk-UA" sz="2400" b="1" dirty="0">
              <a:solidFill>
                <a:schemeClr val="accent1"/>
              </a:solidFill>
              <a:effectLst>
                <a:outerShdw blurRad="38100" dist="38100" dir="2700000" algn="tl">
                  <a:srgbClr val="000000">
                    <a:alpha val="43137"/>
                  </a:srgbClr>
                </a:outerShdw>
              </a:effectLst>
              <a:latin typeface="Garamond" pitchFamily="18" charset="0"/>
              <a:ea typeface="+mj-ea"/>
              <a:cs typeface="+mj-cs"/>
            </a:endParaRPr>
          </a:p>
          <a:p>
            <a:pPr marL="0" indent="0">
              <a:buNone/>
            </a:pPr>
            <a:endParaRPr lang="uk-UA" sz="2400" b="1" dirty="0">
              <a:solidFill>
                <a:schemeClr val="accent1"/>
              </a:solidFill>
              <a:effectLst>
                <a:outerShdw blurRad="38100" dist="38100" dir="2700000" algn="tl">
                  <a:srgbClr val="000000">
                    <a:alpha val="43137"/>
                  </a:srgbClr>
                </a:outerShdw>
              </a:effectLst>
              <a:latin typeface="Garamond" pitchFamily="18" charset="0"/>
              <a:ea typeface="+mj-ea"/>
              <a:cs typeface="+mj-cs"/>
            </a:endParaRPr>
          </a:p>
          <a:p>
            <a:pPr marL="0" indent="0">
              <a:buNone/>
            </a:pPr>
            <a:endParaRPr lang="en-US" sz="2400" b="1" dirty="0">
              <a:solidFill>
                <a:schemeClr val="accent1"/>
              </a:solidFill>
              <a:effectLst>
                <a:outerShdw blurRad="38100" dist="38100" dir="2700000" algn="tl">
                  <a:srgbClr val="000000">
                    <a:alpha val="43137"/>
                  </a:srgbClr>
                </a:outerShdw>
              </a:effectLst>
              <a:latin typeface="Garamond" pitchFamily="18" charset="0"/>
              <a:ea typeface="+mj-ea"/>
              <a:cs typeface="+mj-cs"/>
            </a:endParaRPr>
          </a:p>
          <a:p>
            <a:pPr marL="0" indent="0">
              <a:buNone/>
            </a:pPr>
            <a:endParaRPr lang="en-US" dirty="0">
              <a:latin typeface="Garamond" panose="02020404030301010803" pitchFamily="18" charset="0"/>
            </a:endParaRPr>
          </a:p>
        </p:txBody>
      </p:sp>
      <p:pic>
        <p:nvPicPr>
          <p:cNvPr id="2050" name="Picture 2" descr="Результат пошуку зображень за запитом контакты&quot;">
            <a:extLst>
              <a:ext uri="{FF2B5EF4-FFF2-40B4-BE49-F238E27FC236}">
                <a16:creationId xmlns:a16="http://schemas.microsoft.com/office/drawing/2014/main" id="{5A9ECC94-C0FC-406E-AC8E-1A498914A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2012" y="1690688"/>
            <a:ext cx="5715000" cy="3948112"/>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35029662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Результат пошуку зображень за запитом &quot;5g network&quot;">
            <a:extLst>
              <a:ext uri="{FF2B5EF4-FFF2-40B4-BE49-F238E27FC236}">
                <a16:creationId xmlns:a16="http://schemas.microsoft.com/office/drawing/2014/main" id="{59BFC6E9-7DD7-425E-9446-39AF23453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2424" y="939579"/>
            <a:ext cx="4278774" cy="3161907"/>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1">
            <a:extLst>
              <a:ext uri="{FF2B5EF4-FFF2-40B4-BE49-F238E27FC236}">
                <a16:creationId xmlns:a16="http://schemas.microsoft.com/office/drawing/2014/main" id="{5347C197-1E2B-431E-B944-F1D753F5AC91}"/>
              </a:ext>
            </a:extLst>
          </p:cNvPr>
          <p:cNvSpPr>
            <a:spLocks noGrp="1"/>
          </p:cNvSpPr>
          <p:nvPr>
            <p:ph type="title"/>
          </p:nvPr>
        </p:nvSpPr>
        <p:spPr>
          <a:xfrm>
            <a:off x="484011" y="4404467"/>
            <a:ext cx="10515600" cy="1325563"/>
          </a:xfrm>
        </p:spPr>
        <p:txBody>
          <a:bodyPr>
            <a:normAutofit fontScale="90000"/>
          </a:bodyPr>
          <a:lstStyle/>
          <a:p>
            <a:pPr algn="ctr"/>
            <a:r>
              <a:rPr lang="en-US" b="1" dirty="0">
                <a:solidFill>
                  <a:schemeClr val="tx2"/>
                </a:solidFill>
                <a:effectLst>
                  <a:outerShdw blurRad="38100" dist="38100" dir="2700000" algn="tl">
                    <a:srgbClr val="000000">
                      <a:alpha val="43137"/>
                    </a:srgbClr>
                  </a:outerShdw>
                </a:effectLst>
                <a:latin typeface="Garamond" panose="02020404030301010803" pitchFamily="18" charset="0"/>
              </a:rPr>
              <a:t>EVOLUTION OF DEVELOPMENT OF CELLULAR COMMUNICATION NETWORKS</a:t>
            </a:r>
            <a:endParaRPr lang="en-US" b="1" dirty="0">
              <a:solidFill>
                <a:schemeClr val="tx2"/>
              </a:solidFill>
              <a:effectLst>
                <a:outerShdw blurRad="38100" dist="38100" dir="2700000" algn="tl">
                  <a:srgbClr val="000000">
                    <a:alpha val="43137"/>
                  </a:srgbClr>
                </a:outerShdw>
              </a:effectLst>
              <a:latin typeface="Garamond" panose="02020404030301010803" pitchFamily="18" charset="0"/>
            </a:endParaRPr>
          </a:p>
        </p:txBody>
      </p:sp>
      <p:sp>
        <p:nvSpPr>
          <p:cNvPr id="6"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40771042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a:extLst>
              <a:ext uri="{FF2B5EF4-FFF2-40B4-BE49-F238E27FC236}">
                <a16:creationId xmlns:a16="http://schemas.microsoft.com/office/drawing/2014/main" id="{FA344C89-03CB-4574-9B9D-2287857AB2C0}"/>
              </a:ext>
            </a:extLst>
          </p:cNvPr>
          <p:cNvSpPr>
            <a:spLocks noGrp="1"/>
          </p:cNvSpPr>
          <p:nvPr>
            <p:ph type="title"/>
          </p:nvPr>
        </p:nvSpPr>
        <p:spPr>
          <a:xfrm>
            <a:off x="838200" y="365126"/>
            <a:ext cx="10515600" cy="1144079"/>
          </a:xfrm>
        </p:spPr>
        <p:txBody>
          <a:bodyPr/>
          <a:lstStyle/>
          <a:p>
            <a:r>
              <a:rPr lang="en-US" altLang="en-US" b="1" dirty="0">
                <a:effectLst>
                  <a:outerShdw blurRad="38100" dist="38100" dir="2700000" algn="tl">
                    <a:srgbClr val="000000">
                      <a:alpha val="43137"/>
                    </a:srgbClr>
                  </a:outerShdw>
                </a:effectLst>
                <a:latin typeface="Garamond" panose="02020404030301010803" pitchFamily="18" charset="0"/>
              </a:rPr>
              <a:t>The first radio broadcast</a:t>
            </a:r>
            <a:endParaRPr lang="uk-UA" altLang="en-US" b="1" dirty="0">
              <a:effectLst>
                <a:outerShdw blurRad="38100" dist="38100" dir="2700000" algn="tl">
                  <a:srgbClr val="000000">
                    <a:alpha val="43137"/>
                  </a:srgbClr>
                </a:outerShdw>
              </a:effectLst>
              <a:latin typeface="Garamond" panose="02020404030301010803" pitchFamily="18" charset="0"/>
            </a:endParaRPr>
          </a:p>
        </p:txBody>
      </p:sp>
      <p:pic>
        <p:nvPicPr>
          <p:cNvPr id="12291" name="Picture 2" descr="http://fiz.1september.ru/2005/08/04-02.jpg">
            <a:extLst>
              <a:ext uri="{FF2B5EF4-FFF2-40B4-BE49-F238E27FC236}">
                <a16:creationId xmlns:a16="http://schemas.microsoft.com/office/drawing/2014/main" id="{A628D0BA-26A7-428F-AD92-3A0855154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590" y="1246188"/>
            <a:ext cx="49530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Прямоугольник 5">
            <a:extLst>
              <a:ext uri="{FF2B5EF4-FFF2-40B4-BE49-F238E27FC236}">
                <a16:creationId xmlns:a16="http://schemas.microsoft.com/office/drawing/2014/main" id="{2F7D1847-E183-491E-9EB8-A2207B67D807}"/>
              </a:ext>
            </a:extLst>
          </p:cNvPr>
          <p:cNvSpPr>
            <a:spLocks noChangeArrowheads="1"/>
          </p:cNvSpPr>
          <p:nvPr/>
        </p:nvSpPr>
        <p:spPr bwMode="auto">
          <a:xfrm>
            <a:off x="1524000" y="5791202"/>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i="1" dirty="0">
                <a:latin typeface="Garamond" panose="02020404030301010803" pitchFamily="18" charset="0"/>
              </a:rPr>
              <a:t>The first receiver A.S. Popov (author's essay)</a:t>
            </a:r>
            <a:endParaRPr lang="uk-UA" altLang="en-US" b="1" i="1" dirty="0">
              <a:latin typeface="Garamond" panose="02020404030301010803" pitchFamily="18" charset="0"/>
            </a:endParaRPr>
          </a:p>
        </p:txBody>
      </p:sp>
      <p:sp>
        <p:nvSpPr>
          <p:cNvPr id="7" name="Marcador de pie de página 5"/>
          <p:cNvSpPr>
            <a:spLocks noGrp="1"/>
          </p:cNvSpPr>
          <p:nvPr>
            <p:ph type="ftr" sz="quarter" idx="11"/>
          </p:nvPr>
        </p:nvSpPr>
        <p:spPr bwMode="auto">
          <a:xfrm>
            <a:off x="2637395" y="6344400"/>
            <a:ext cx="6917210" cy="365125"/>
          </a:xfrm>
        </p:spPr>
        <p:txBody>
          <a:bodyPr/>
          <a:lstStyle/>
          <a:p>
            <a:pPr>
              <a:defRPr/>
            </a:pPr>
            <a:r>
              <a:rPr lang="en-US" dirty="0" smtClean="0"/>
              <a:t>International </a:t>
            </a:r>
            <a:r>
              <a:rPr lang="en-US" dirty="0"/>
              <a:t>school “Cyber Security and AI</a:t>
            </a:r>
            <a:r>
              <a:rPr lang="en-US" dirty="0" smtClean="0"/>
              <a:t>”</a:t>
            </a:r>
            <a:r>
              <a:rPr lang="en-US" dirty="0"/>
              <a:t>| October </a:t>
            </a:r>
            <a:r>
              <a:rPr lang="en-US" dirty="0" smtClean="0"/>
              <a:t>26-27, 2023| Tbilisi</a:t>
            </a:r>
            <a:endParaRPr lang="en-US" dirty="0"/>
          </a:p>
        </p:txBody>
      </p:sp>
    </p:spTree>
    <p:extLst>
      <p:ext uri="{BB962C8B-B14F-4D97-AF65-F5344CB8AC3E}">
        <p14:creationId xmlns:p14="http://schemas.microsoft.com/office/powerpoint/2010/main" val="1049983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2928</Words>
  <Application>Microsoft Office PowerPoint</Application>
  <PresentationFormat>Широкоэкранный</PresentationFormat>
  <Paragraphs>348</Paragraphs>
  <Slides>79</Slides>
  <Notes>0</Notes>
  <HiddenSlides>0</HiddenSlides>
  <MMClips>1</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2</vt:i4>
      </vt:variant>
      <vt:variant>
        <vt:lpstr>Заголовки слайдов</vt:lpstr>
      </vt:variant>
      <vt:variant>
        <vt:i4>79</vt:i4>
      </vt:variant>
    </vt:vector>
  </HeadingPairs>
  <TitlesOfParts>
    <vt:vector size="89" baseType="lpstr">
      <vt:lpstr>Arial</vt:lpstr>
      <vt:lpstr>Calibri</vt:lpstr>
      <vt:lpstr>Calibri Light</vt:lpstr>
      <vt:lpstr>Garamond</vt:lpstr>
      <vt:lpstr>Sylfaen</vt:lpstr>
      <vt:lpstr>Times New Roman</vt:lpstr>
      <vt:lpstr>Wingdings</vt:lpstr>
      <vt:lpstr>Тема Office</vt:lpstr>
      <vt:lpstr>Visio</vt:lpstr>
      <vt:lpstr>Visio.Drawing.15</vt:lpstr>
      <vt:lpstr>Machine learning applications for 5G</vt:lpstr>
      <vt:lpstr>Презентация PowerPoint</vt:lpstr>
      <vt:lpstr>Презентация PowerPoint</vt:lpstr>
      <vt:lpstr>Cellular communication -</vt:lpstr>
      <vt:lpstr>Cellular communication organization scheme</vt:lpstr>
      <vt:lpstr>Презентация PowerPoint</vt:lpstr>
      <vt:lpstr>2015 in the world (NTT DoCoMo website)</vt:lpstr>
      <vt:lpstr>EVOLUTION OF DEVELOPMENT OF CELLULAR COMMUNICATION NETWORKS</vt:lpstr>
      <vt:lpstr>The first radio broadcast</vt:lpstr>
      <vt:lpstr>Generation 0 G</vt:lpstr>
      <vt:lpstr>Generation 1 G</vt:lpstr>
      <vt:lpstr>"Altai" system</vt:lpstr>
      <vt:lpstr>Generation 2 G and 2.5 G</vt:lpstr>
      <vt:lpstr>Possible GSM services:</vt:lpstr>
      <vt:lpstr>Disadvantages of GSM</vt:lpstr>
      <vt:lpstr>Continuation of GSM</vt:lpstr>
      <vt:lpstr>CDMA -</vt:lpstr>
      <vt:lpstr>Advantages of CDMA:</vt:lpstr>
      <vt:lpstr>The main requirement for third-generation networks is that they must provide video communication with a minimum resolution of 320x240</vt:lpstr>
      <vt:lpstr>The road to 3G</vt:lpstr>
      <vt:lpstr>IMT-Advanced requirements</vt:lpstr>
      <vt:lpstr>Generation 4 G</vt:lpstr>
      <vt:lpstr>Development of cellular networks</vt:lpstr>
      <vt:lpstr>Key types of use</vt:lpstr>
      <vt:lpstr>Презентация PowerPoint</vt:lpstr>
      <vt:lpstr>Ways of development of cellular communication networks</vt:lpstr>
      <vt:lpstr>5G standardization</vt:lpstr>
      <vt:lpstr>Key technologies of 5G</vt:lpstr>
      <vt:lpstr>Using the MES architecture</vt:lpstr>
      <vt:lpstr>5G network functions</vt:lpstr>
      <vt:lpstr>Network slicing</vt:lpstr>
      <vt:lpstr>How will 5G be implemented?</vt:lpstr>
      <vt:lpstr>5G commercial network world coverage map </vt:lpstr>
      <vt:lpstr>Monaco was the first to provide full 5G coverage</vt:lpstr>
      <vt:lpstr>Protests against 5G in Switzerland</vt:lpstr>
      <vt:lpstr>Key stakeholders</vt:lpstr>
      <vt:lpstr>Evolution of cellular networks</vt:lpstr>
      <vt:lpstr>The evolution of cyber security issues</vt:lpstr>
      <vt:lpstr>Potential usage of AI for 5G</vt:lpstr>
      <vt:lpstr>Some key use cases of AI for 5G (1)</vt:lpstr>
      <vt:lpstr>Network Optimization and Self-Healing</vt:lpstr>
      <vt:lpstr>New radio interface</vt:lpstr>
      <vt:lpstr>QoS management</vt:lpstr>
      <vt:lpstr>Some key use cases of AI for 5G (2)</vt:lpstr>
      <vt:lpstr>Predictive Maintenance and Fault Detection</vt:lpstr>
      <vt:lpstr>Network Slicing</vt:lpstr>
      <vt:lpstr>Some key use cases of AI for 5G (3)</vt:lpstr>
      <vt:lpstr>Edge Computing and AI at the Edge</vt:lpstr>
      <vt:lpstr>Network Planning and Deployment</vt:lpstr>
      <vt:lpstr>Some key use cases of AI for 5G (4)</vt:lpstr>
      <vt:lpstr>IoT Enablement</vt:lpstr>
      <vt:lpstr>Content Delivery and Caching</vt:lpstr>
      <vt:lpstr>Problem Description (1)</vt:lpstr>
      <vt:lpstr>Problem Description (2)</vt:lpstr>
      <vt:lpstr>Research summary</vt:lpstr>
      <vt:lpstr>NIDS methodology based on machine learning/deep learning</vt:lpstr>
      <vt:lpstr>5G core architecture with CSF</vt:lpstr>
      <vt:lpstr>The new scheme</vt:lpstr>
      <vt:lpstr>Proposed architectural solution</vt:lpstr>
      <vt:lpstr>Concept of cyber security network function implementation</vt:lpstr>
      <vt:lpstr>The concept of a self-driven cyber security system</vt:lpstr>
      <vt:lpstr>How it works?</vt:lpstr>
      <vt:lpstr>Typical use cases</vt:lpstr>
      <vt:lpstr>Implementation of the proposed approach</vt:lpstr>
      <vt:lpstr>Network Intrusion Detection System datasets </vt:lpstr>
      <vt:lpstr>AI-based solution testing (1)</vt:lpstr>
      <vt:lpstr>AI-based solution testing (2)</vt:lpstr>
      <vt:lpstr>New project approach (1)</vt:lpstr>
      <vt:lpstr>New project approach (2)</vt:lpstr>
      <vt:lpstr>New project approach (3)</vt:lpstr>
      <vt:lpstr>AI-based IoT system for determining the patient's health status</vt:lpstr>
      <vt:lpstr>AI for 5G demos</vt:lpstr>
      <vt:lpstr>Additional proposal for students</vt:lpstr>
      <vt:lpstr>5G network deployment options based on Open Source solutions</vt:lpstr>
      <vt:lpstr>Planned 5G network at National aviation university</vt:lpstr>
      <vt:lpstr>Active 4G network at National aviation university</vt:lpstr>
      <vt:lpstr>Results of 4G testing at National aviation university </vt:lpstr>
      <vt:lpstr>Презентация PowerPoint</vt:lpstr>
      <vt:lpstr>CONTACTS</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Admin_01</dc:creator>
  <cp:lastModifiedBy>Admin_01</cp:lastModifiedBy>
  <cp:revision>16</cp:revision>
  <dcterms:created xsi:type="dcterms:W3CDTF">2023-10-20T05:54:37Z</dcterms:created>
  <dcterms:modified xsi:type="dcterms:W3CDTF">2023-10-25T10:12:37Z</dcterms:modified>
</cp:coreProperties>
</file>