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3" r:id="rId3"/>
    <p:sldId id="264" r:id="rId4"/>
    <p:sldId id="265" r:id="rId5"/>
    <p:sldId id="266" r:id="rId6"/>
    <p:sldId id="267" r:id="rId7"/>
    <p:sldId id="269" r:id="rId8"/>
    <p:sldId id="270" r:id="rId9"/>
    <p:sldId id="271" r:id="rId10"/>
    <p:sldId id="272" r:id="rId11"/>
    <p:sldId id="273" r:id="rId12"/>
    <p:sldId id="274" r:id="rId13"/>
    <p:sldId id="275" r:id="rId14"/>
    <p:sldId id="268" r:id="rId15"/>
    <p:sldId id="257" r:id="rId16"/>
    <p:sldId id="277" r:id="rId17"/>
    <p:sldId id="276" r:id="rId18"/>
    <p:sldId id="258" r:id="rId19"/>
    <p:sldId id="280" r:id="rId20"/>
    <p:sldId id="281" r:id="rId21"/>
    <p:sldId id="259" r:id="rId22"/>
    <p:sldId id="282" r:id="rId23"/>
    <p:sldId id="260" r:id="rId24"/>
    <p:sldId id="283" r:id="rId25"/>
    <p:sldId id="284" r:id="rId26"/>
    <p:sldId id="261" r:id="rId27"/>
    <p:sldId id="286" r:id="rId28"/>
    <p:sldId id="287" r:id="rId29"/>
    <p:sldId id="262" r:id="rId30"/>
    <p:sldId id="278" r:id="rId31"/>
    <p:sldId id="279" r:id="rId32"/>
    <p:sldId id="285" r:id="rId33"/>
    <p:sldId id="288"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2578" y="11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72A0E-A82D-4ACB-9967-D16EE0E99584}" type="datetimeFigureOut">
              <a:rPr lang="ru-RU" smtClean="0"/>
              <a:t>27.10.2023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F0232-EB2B-4FAB-A9B6-4907BA7CCA2F}" type="slidenum">
              <a:rPr lang="ru-RU" smtClean="0"/>
              <a:t>‹#›</a:t>
            </a:fld>
            <a:endParaRPr lang="ru-RU"/>
          </a:p>
        </p:txBody>
      </p:sp>
    </p:spTree>
    <p:extLst>
      <p:ext uri="{BB962C8B-B14F-4D97-AF65-F5344CB8AC3E}">
        <p14:creationId xmlns:p14="http://schemas.microsoft.com/office/powerpoint/2010/main" val="26596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F3F0232-EB2B-4FAB-A9B6-4907BA7CCA2F}" type="slidenum">
              <a:rPr lang="ru-RU" smtClean="0"/>
              <a:t>6</a:t>
            </a:fld>
            <a:endParaRPr lang="ru-RU"/>
          </a:p>
        </p:txBody>
      </p:sp>
    </p:spTree>
    <p:extLst>
      <p:ext uri="{BB962C8B-B14F-4D97-AF65-F5344CB8AC3E}">
        <p14:creationId xmlns:p14="http://schemas.microsoft.com/office/powerpoint/2010/main" val="34959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64F8E2-0B9C-4F7D-8265-4E960BB607B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190108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64F8E2-0B9C-4F7D-8265-4E960BB607B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250330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64F8E2-0B9C-4F7D-8265-4E960BB607B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27081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64F8E2-0B9C-4F7D-8265-4E960BB607B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372931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64F8E2-0B9C-4F7D-8265-4E960BB607B8}" type="datetimeFigureOut">
              <a:rPr lang="ru-RU" smtClean="0"/>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28893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64F8E2-0B9C-4F7D-8265-4E960BB607B8}" type="datetimeFigureOut">
              <a:rPr lang="ru-RU" smtClean="0"/>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24988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64F8E2-0B9C-4F7D-8265-4E960BB607B8}" type="datetimeFigureOut">
              <a:rPr lang="ru-RU" smtClean="0"/>
              <a:t>27.10.2023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426178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64F8E2-0B9C-4F7D-8265-4E960BB607B8}" type="datetimeFigureOut">
              <a:rPr lang="ru-RU" smtClean="0"/>
              <a:t>27.10.2023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142593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64F8E2-0B9C-4F7D-8265-4E960BB607B8}" type="datetimeFigureOut">
              <a:rPr lang="ru-RU" smtClean="0"/>
              <a:t>27.10.2023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380795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64F8E2-0B9C-4F7D-8265-4E960BB607B8}" type="datetimeFigureOut">
              <a:rPr lang="ru-RU" smtClean="0"/>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316161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64F8E2-0B9C-4F7D-8265-4E960BB607B8}" type="datetimeFigureOut">
              <a:rPr lang="ru-RU" smtClean="0"/>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963AED-DB9A-4B1A-94EB-175F519DA5F1}" type="slidenum">
              <a:rPr lang="ru-RU" smtClean="0"/>
              <a:t>‹#›</a:t>
            </a:fld>
            <a:endParaRPr lang="ru-RU"/>
          </a:p>
        </p:txBody>
      </p:sp>
    </p:spTree>
    <p:extLst>
      <p:ext uri="{BB962C8B-B14F-4D97-AF65-F5344CB8AC3E}">
        <p14:creationId xmlns:p14="http://schemas.microsoft.com/office/powerpoint/2010/main" val="372821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F8E2-0B9C-4F7D-8265-4E960BB607B8}" type="datetimeFigureOut">
              <a:rPr lang="ru-RU" smtClean="0"/>
              <a:t>27.10.2023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63AED-DB9A-4B1A-94EB-175F519DA5F1}" type="slidenum">
              <a:rPr lang="ru-RU" smtClean="0"/>
              <a:t>‹#›</a:t>
            </a:fld>
            <a:endParaRPr lang="ru-RU"/>
          </a:p>
        </p:txBody>
      </p:sp>
    </p:spTree>
    <p:extLst>
      <p:ext uri="{BB962C8B-B14F-4D97-AF65-F5344CB8AC3E}">
        <p14:creationId xmlns:p14="http://schemas.microsoft.com/office/powerpoint/2010/main" val="4239727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zapier.com/blog/best-ai-video-generator/#visla" TargetMode="External"/><Relationship Id="rId3" Type="http://schemas.openxmlformats.org/officeDocument/2006/relationships/hyperlink" Target="https://zapier.com/blog/best-ai-video-generator/#wondershare-filmora" TargetMode="External"/><Relationship Id="rId7" Type="http://schemas.openxmlformats.org/officeDocument/2006/relationships/hyperlink" Target="https://zapier.com/blog/best-ai-video-generator/#fliki" TargetMode="External"/><Relationship Id="rId2" Type="http://schemas.openxmlformats.org/officeDocument/2006/relationships/hyperlink" Target="https://zapier.com/blog/best-ai-video-generator/#descript" TargetMode="External"/><Relationship Id="rId1" Type="http://schemas.openxmlformats.org/officeDocument/2006/relationships/slideLayout" Target="../slideLayouts/slideLayout2.xml"/><Relationship Id="rId6" Type="http://schemas.openxmlformats.org/officeDocument/2006/relationships/hyperlink" Target="https://zapier.com/blog/best-ai-video-generator/#synthesia" TargetMode="External"/><Relationship Id="rId5" Type="http://schemas.openxmlformats.org/officeDocument/2006/relationships/hyperlink" Target="https://zapier.com/blog/best-ai-video-generator/#peech" TargetMode="External"/><Relationship Id="rId4" Type="http://schemas.openxmlformats.org/officeDocument/2006/relationships/hyperlink" Target="https://zapier.com/blog/best-ai-video-generator/#runway" TargetMode="External"/><Relationship Id="rId9" Type="http://schemas.openxmlformats.org/officeDocument/2006/relationships/hyperlink" Target="https://zapier.com/blog/best-ai-video-generator/#opuscl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lickup.com/features/a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ntellipaat.com/blog/top-artificial-intelligence-tools/#alli_ai" TargetMode="External"/><Relationship Id="rId13" Type="http://schemas.openxmlformats.org/officeDocument/2006/relationships/hyperlink" Target="https://intellipaat.com/blog/top-artificial-intelligence-tools/#tabnine" TargetMode="External"/><Relationship Id="rId3" Type="http://schemas.openxmlformats.org/officeDocument/2006/relationships/hyperlink" Target="https://intellipaat.com/blog/top-artificial-intelligence-tools/#google_bard" TargetMode="External"/><Relationship Id="rId7" Type="http://schemas.openxmlformats.org/officeDocument/2006/relationships/hyperlink" Target="https://intellipaat.com/blog/top-artificial-intelligence-tools/#slidesai" TargetMode="External"/><Relationship Id="rId12" Type="http://schemas.openxmlformats.org/officeDocument/2006/relationships/hyperlink" Target="https://intellipaat.com/blog/top-artificial-intelligence-tools/#aixcoder" TargetMode="External"/><Relationship Id="rId2" Type="http://schemas.openxmlformats.org/officeDocument/2006/relationships/hyperlink" Target="https://intellipaat.com/blog/top-artificial-intelligence-tools/#chatgpt" TargetMode="External"/><Relationship Id="rId1" Type="http://schemas.openxmlformats.org/officeDocument/2006/relationships/slideLayout" Target="../slideLayouts/slideLayout2.xml"/><Relationship Id="rId6" Type="http://schemas.openxmlformats.org/officeDocument/2006/relationships/hyperlink" Target="https://intellipaat.com/blog/top-artificial-intelligence-tools/#dall-e" TargetMode="External"/><Relationship Id="rId11" Type="http://schemas.openxmlformats.org/officeDocument/2006/relationships/hyperlink" Target="https://intellipaat.com/blog/top-artificial-intelligence-tools/#synthesia" TargetMode="External"/><Relationship Id="rId5" Type="http://schemas.openxmlformats.org/officeDocument/2006/relationships/hyperlink" Target="https://intellipaat.com/blog/top-artificial-intelligence-tools/#midjourney" TargetMode="External"/><Relationship Id="rId10" Type="http://schemas.openxmlformats.org/officeDocument/2006/relationships/hyperlink" Target="https://intellipaat.com/blog/top-artificial-intelligence-tools/#paradox" TargetMode="External"/><Relationship Id="rId4" Type="http://schemas.openxmlformats.org/officeDocument/2006/relationships/hyperlink" Target="https://intellipaat.com/blog/top-artificial-intelligence-tools/#chatsonic" TargetMode="External"/><Relationship Id="rId9" Type="http://schemas.openxmlformats.org/officeDocument/2006/relationships/hyperlink" Target="https://intellipaat.com/blog/top-artificial-intelligence-tools/#jasper_ai" TargetMode="External"/><Relationship Id="rId14" Type="http://schemas.openxmlformats.org/officeDocument/2006/relationships/hyperlink" Target="https://intellipaat.com/blog/top-artificial-intelligence-tools/#deepbrain_a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mparitech.com/go/solarwinds-security-event-manager-free-trial/l/lcta_dd_d__post__232954/d/232954/d/232954/u/937736889.1698252325+1698252325+232954++d/" TargetMode="External"/><Relationship Id="rId7" Type="http://schemas.openxmlformats.org/officeDocument/2006/relationships/hyperlink" Target="https://www.comparitech.com/go/eset-best-malware-detection-and-analysis-tools/l/lcta_dd_d__post__232954/u/937736889.1698252325+1698252325+232954++d/" TargetMode="External"/><Relationship Id="rId2" Type="http://schemas.openxmlformats.org/officeDocument/2006/relationships/hyperlink" Target="https://www.comparitech.com/go/solarwinds-security-event-manager-more-info/l/inline_dd_d__post__232954/d/232954/d/232954/u/937736889.1698252325+1698252325+232954++d/" TargetMode="External"/><Relationship Id="rId1" Type="http://schemas.openxmlformats.org/officeDocument/2006/relationships/slideLayout" Target="../slideLayouts/slideLayout2.xml"/><Relationship Id="rId6" Type="http://schemas.openxmlformats.org/officeDocument/2006/relationships/hyperlink" Target="https://www.comparitech.com/go/eset-best-malware-detection-and-analysis-tools/l/list_dd_d__post__232954/u/937736889.1698252325+1698252325+232954++d/" TargetMode="External"/><Relationship Id="rId5" Type="http://schemas.openxmlformats.org/officeDocument/2006/relationships/hyperlink" Target="https://www.comparitech.com/go/manageengine-log360-best-malware-detection-and-analysis-tools/l/lcta_dd_d__post__232954/u/937736889.1698252325+1698252325+232954++d/" TargetMode="External"/><Relationship Id="rId4" Type="http://schemas.openxmlformats.org/officeDocument/2006/relationships/hyperlink" Target="https://www.comparitech.com/go/manageengine-log360-best-malware-detection-and-analysis-tools/l/list_dd_d__post__232954/u/937736889.1698252325+1698252325+232954++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xtrapolate.com/information-technology-communication-iot/artificial-intelligence-ai-in-cybersecurity-market-report/70440?utm_source=805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zapier.com/blog/best-ai-photo-editor/#luminar-neo" TargetMode="External"/><Relationship Id="rId2" Type="http://schemas.openxmlformats.org/officeDocument/2006/relationships/hyperlink" Target="https://zapier.com/blog/best-ai-photo-editor/#photoshop" TargetMode="External"/><Relationship Id="rId1" Type="http://schemas.openxmlformats.org/officeDocument/2006/relationships/slideLayout" Target="../slideLayouts/slideLayout2.xml"/><Relationship Id="rId6" Type="http://schemas.openxmlformats.org/officeDocument/2006/relationships/hyperlink" Target="https://zapier.com/blog/best-ai-photo-editor/#lensa" TargetMode="External"/><Relationship Id="rId5" Type="http://schemas.openxmlformats.org/officeDocument/2006/relationships/hyperlink" Target="https://zapier.com/blog/best-ai-photo-editor/#pixlr" TargetMode="External"/><Relationship Id="rId4" Type="http://schemas.openxmlformats.org/officeDocument/2006/relationships/hyperlink" Target="https://zapier.com/blog/best-ai-photo-editor/#canv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visme.co/blog/best-ai-image-generator/#deep-ai" TargetMode="External"/><Relationship Id="rId3" Type="http://schemas.openxmlformats.org/officeDocument/2006/relationships/hyperlink" Target="https://visme.co/blog/best-ai-image-generator/#dall-e" TargetMode="External"/><Relationship Id="rId7" Type="http://schemas.openxmlformats.org/officeDocument/2006/relationships/hyperlink" Target="https://visme.co/blog/best-ai-image-generator/#nightcafe" TargetMode="External"/><Relationship Id="rId12" Type="http://schemas.openxmlformats.org/officeDocument/2006/relationships/hyperlink" Target="https://visme.co/blog/best-ai-image-generator/#wombo-dream" TargetMode="External"/><Relationship Id="rId2" Type="http://schemas.openxmlformats.org/officeDocument/2006/relationships/hyperlink" Target="https://visme.co/blog/best-ai-image-generator/#visme" TargetMode="External"/><Relationship Id="rId1" Type="http://schemas.openxmlformats.org/officeDocument/2006/relationships/slideLayout" Target="../slideLayouts/slideLayout2.xml"/><Relationship Id="rId6" Type="http://schemas.openxmlformats.org/officeDocument/2006/relationships/hyperlink" Target="https://visme.co/blog/best-ai-image-generator/#jasper-art" TargetMode="External"/><Relationship Id="rId11" Type="http://schemas.openxmlformats.org/officeDocument/2006/relationships/hyperlink" Target="https://visme.co/blog/best-ai-image-generator/#dreamstudio-by-stability-ai" TargetMode="External"/><Relationship Id="rId5" Type="http://schemas.openxmlformats.org/officeDocument/2006/relationships/hyperlink" Target="https://visme.co/blog/best-ai-image-generator/#midjourney" TargetMode="External"/><Relationship Id="rId10" Type="http://schemas.openxmlformats.org/officeDocument/2006/relationships/hyperlink" Target="https://visme.co/blog/best-ai-image-generator/#bing-image-creator" TargetMode="External"/><Relationship Id="rId4" Type="http://schemas.openxmlformats.org/officeDocument/2006/relationships/hyperlink" Target="https://visme.co/blog/best-ai-image-generator/#craiyon" TargetMode="External"/><Relationship Id="rId9" Type="http://schemas.openxmlformats.org/officeDocument/2006/relationships/hyperlink" Target="https://visme.co/blog/best-ai-image-generator/#runway-ai"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elegantthemes.com/blog/business/best-ai-voice-generators#7-resembleai" TargetMode="External"/><Relationship Id="rId3" Type="http://schemas.openxmlformats.org/officeDocument/2006/relationships/hyperlink" Target="https://www.elegantthemes.com/blog/business/best-ai-voice-generators#2-murfai" TargetMode="External"/><Relationship Id="rId7" Type="http://schemas.openxmlformats.org/officeDocument/2006/relationships/hyperlink" Target="https://www.elegantthemes.com/blog/business/best-ai-voice-generators#6-synthesys" TargetMode="External"/><Relationship Id="rId2" Type="http://schemas.openxmlformats.org/officeDocument/2006/relationships/hyperlink" Target="https://www.elegantthemes.com/blog/business/best-ai-voice-generators#1-playht" TargetMode="External"/><Relationship Id="rId1" Type="http://schemas.openxmlformats.org/officeDocument/2006/relationships/slideLayout" Target="../slideLayouts/slideLayout2.xml"/><Relationship Id="rId6" Type="http://schemas.openxmlformats.org/officeDocument/2006/relationships/hyperlink" Target="https://www.elegantthemes.com/blog/business/best-ai-voice-generators#5-lovo-genny" TargetMode="External"/><Relationship Id="rId5" Type="http://schemas.openxmlformats.org/officeDocument/2006/relationships/hyperlink" Target="https://www.elegantthemes.com/blog/business/best-ai-voice-generators#4-speechify" TargetMode="External"/><Relationship Id="rId4" Type="http://schemas.openxmlformats.org/officeDocument/2006/relationships/hyperlink" Target="https://www.elegantthemes.com/blog/business/best-ai-voice-generators#3-listnr" TargetMode="External"/><Relationship Id="rId9" Type="http://schemas.openxmlformats.org/officeDocument/2006/relationships/hyperlink" Target="https://www.elegantthemes.com/blog/business/best-ai-voice-generators#8-clipcha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648247" y="158615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effectLst>
                  <a:outerShdw blurRad="38100" dist="38100" dir="2700000" algn="tl">
                    <a:srgbClr val="000000">
                      <a:alpha val="43137"/>
                    </a:srgbClr>
                  </a:outerShdw>
                </a:effectLst>
                <a:latin typeface="Garamond" panose="02020404030301010803" pitchFamily="18" charset="0"/>
              </a:rPr>
              <a:t>Machine learning in cybersecurity</a:t>
            </a:r>
            <a:endParaRPr lang="ru-RU" sz="7200" b="1" dirty="0">
              <a:latin typeface="Garamond" panose="02020404030301010803" pitchFamily="18" charset="0"/>
            </a:endParaRPr>
          </a:p>
        </p:txBody>
      </p:sp>
      <p:sp>
        <p:nvSpPr>
          <p:cNvPr id="6" name="Marcador de pie de página 5"/>
          <p:cNvSpPr>
            <a:spLocks noGrp="1"/>
          </p:cNvSpPr>
          <p:nvPr>
            <p:ph type="ftr" sz="quarter" idx="11"/>
          </p:nvPr>
        </p:nvSpPr>
        <p:spPr bwMode="auto">
          <a:xfrm>
            <a:off x="2637395" y="6344400"/>
            <a:ext cx="6917210" cy="365125"/>
          </a:xfrm>
        </p:spPr>
        <p:txBody>
          <a:bodyPr/>
          <a:lstStyle/>
          <a:p>
            <a:pPr>
              <a:defRPr/>
            </a:pPr>
            <a:r>
              <a:rPr lang="en-US" dirty="0" smtClean="0"/>
              <a:t>International </a:t>
            </a:r>
            <a:r>
              <a:rPr lang="en-US" dirty="0"/>
              <a:t>school “Cyber Security and AI</a:t>
            </a:r>
            <a:r>
              <a:rPr lang="en-US" dirty="0" smtClean="0"/>
              <a:t>”</a:t>
            </a:r>
            <a:r>
              <a:rPr lang="en-US" dirty="0"/>
              <a:t>| October </a:t>
            </a:r>
            <a:r>
              <a:rPr lang="en-US" dirty="0" smtClean="0"/>
              <a:t>26-27, 2023| Tbilisi</a:t>
            </a:r>
            <a:endParaRPr lang="en-US" dirty="0"/>
          </a:p>
        </p:txBody>
      </p:sp>
      <p:pic>
        <p:nvPicPr>
          <p:cNvPr id="7" name="Picture 2" descr="National aviation university |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6" y="259445"/>
            <a:ext cx="1648087" cy="1326711"/>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1"/>
          <p:cNvSpPr/>
          <p:nvPr/>
        </p:nvSpPr>
        <p:spPr>
          <a:xfrm>
            <a:off x="9070679" y="271260"/>
            <a:ext cx="2645366" cy="1314896"/>
          </a:xfrm>
          <a:custGeom>
            <a:avLst/>
            <a:gdLst/>
            <a:ahLst/>
            <a:cxnLst/>
            <a:rect l="l" t="t" r="r" b="b"/>
            <a:pathLst>
              <a:path w="3350224" h="1704863">
                <a:moveTo>
                  <a:pt x="0" y="0"/>
                </a:moveTo>
                <a:lnTo>
                  <a:pt x="3350225" y="0"/>
                </a:lnTo>
                <a:lnTo>
                  <a:pt x="3350225" y="1704863"/>
                </a:lnTo>
                <a:lnTo>
                  <a:pt x="0" y="1704863"/>
                </a:lnTo>
                <a:lnTo>
                  <a:pt x="0" y="0"/>
                </a:lnTo>
                <a:close/>
              </a:path>
            </a:pathLst>
          </a:custGeom>
          <a:blipFill>
            <a:blip r:embed="rId3"/>
            <a:stretch>
              <a:fillRect/>
            </a:stretch>
          </a:blipFill>
        </p:spPr>
        <p:txBody>
          <a:bodyPr/>
          <a:lstStyle/>
          <a:p>
            <a:endParaRPr lang="uk-UA" sz="1200"/>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7367" y="259445"/>
            <a:ext cx="13176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2"/>
          <p:cNvSpPr>
            <a:spLocks noGrp="1"/>
          </p:cNvSpPr>
          <p:nvPr>
            <p:ph type="subTitle" idx="1"/>
          </p:nvPr>
        </p:nvSpPr>
        <p:spPr>
          <a:xfrm>
            <a:off x="1524000" y="4182867"/>
            <a:ext cx="9144000" cy="1655762"/>
          </a:xfrm>
        </p:spPr>
        <p:txBody>
          <a:bodyPr>
            <a:normAutofit fontScale="62500" lnSpcReduction="20000"/>
          </a:bodyPr>
          <a:lstStyle/>
          <a:p>
            <a:r>
              <a:rPr lang="en-US" sz="5800" b="1" dirty="0" smtClean="0">
                <a:effectLst>
                  <a:outerShdw blurRad="38100" dist="38100" dir="2700000" algn="tl">
                    <a:srgbClr val="000000">
                      <a:alpha val="43137"/>
                    </a:srgbClr>
                  </a:outerShdw>
                </a:effectLst>
                <a:latin typeface="Garamond" panose="02020404030301010803" pitchFamily="18" charset="0"/>
              </a:rPr>
              <a:t>ROMAN ODARCHENKO, DSc, professor</a:t>
            </a:r>
          </a:p>
          <a:p>
            <a:r>
              <a:rPr lang="en-US" dirty="0" smtClean="0">
                <a:latin typeface="Garamond" panose="02020404030301010803" pitchFamily="18" charset="0"/>
              </a:rPr>
              <a:t>Chair of Telecommunication and radio engineering systems academic department</a:t>
            </a:r>
          </a:p>
          <a:p>
            <a:r>
              <a:rPr lang="en-US" dirty="0" smtClean="0">
                <a:latin typeface="Garamond" panose="02020404030301010803" pitchFamily="18" charset="0"/>
              </a:rPr>
              <a:t>National aviation university, Kyiv, Ukraine</a:t>
            </a:r>
            <a:endParaRPr lang="uk-UA" dirty="0" smtClean="0">
              <a:latin typeface="Garamond" panose="02020404030301010803" pitchFamily="18" charset="0"/>
            </a:endParaRPr>
          </a:p>
          <a:p>
            <a:r>
              <a:rPr lang="en-US" dirty="0" smtClean="0">
                <a:latin typeface="Garamond" panose="02020404030301010803" pitchFamily="18" charset="0"/>
              </a:rPr>
              <a:t>Senior researcher, State Research Institute of Cybersecurity Technologies</a:t>
            </a:r>
          </a:p>
          <a:p>
            <a:r>
              <a:rPr lang="en-US" dirty="0" smtClean="0">
                <a:latin typeface="Garamond" panose="02020404030301010803" pitchFamily="18" charset="0"/>
              </a:rPr>
              <a:t>CEO of the Scientific Cybersecurity Association of Ukraine</a:t>
            </a:r>
          </a:p>
          <a:p>
            <a:endParaRPr lang="ru-RU" dirty="0" smtClean="0">
              <a:latin typeface="Garamond" panose="02020404030301010803" pitchFamily="18" charset="0"/>
            </a:endParaRPr>
          </a:p>
          <a:p>
            <a:endParaRPr lang="ru-RU" dirty="0"/>
          </a:p>
        </p:txBody>
      </p:sp>
    </p:spTree>
    <p:extLst>
      <p:ext uri="{BB962C8B-B14F-4D97-AF65-F5344CB8AC3E}">
        <p14:creationId xmlns:p14="http://schemas.microsoft.com/office/powerpoint/2010/main" val="1973102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The best AI video generators</a:t>
            </a:r>
            <a:endParaRPr lang="ru-RU" b="1" dirty="0">
              <a:latin typeface="Garamond" panose="02020404030301010803" pitchFamily="18" charset="0"/>
            </a:endParaRPr>
          </a:p>
        </p:txBody>
      </p:sp>
      <p:sp>
        <p:nvSpPr>
          <p:cNvPr id="3" name="Объект 2"/>
          <p:cNvSpPr>
            <a:spLocks noGrp="1"/>
          </p:cNvSpPr>
          <p:nvPr>
            <p:ph idx="1"/>
          </p:nvPr>
        </p:nvSpPr>
        <p:spPr/>
        <p:txBody>
          <a:bodyPr/>
          <a:lstStyle/>
          <a:p>
            <a:r>
              <a:rPr lang="en-US" dirty="0">
                <a:latin typeface="Garamond" panose="02020404030301010803" pitchFamily="18" charset="0"/>
                <a:hlinkClick r:id="rId2"/>
              </a:rPr>
              <a:t>Descript</a:t>
            </a:r>
            <a:r>
              <a:rPr lang="en-US" dirty="0">
                <a:latin typeface="Garamond" panose="02020404030301010803" pitchFamily="18" charset="0"/>
              </a:rPr>
              <a:t> for editing video by editing the script</a:t>
            </a:r>
          </a:p>
          <a:p>
            <a:r>
              <a:rPr lang="en-US" dirty="0" err="1">
                <a:latin typeface="Garamond" panose="02020404030301010803" pitchFamily="18" charset="0"/>
                <a:hlinkClick r:id="rId3"/>
              </a:rPr>
              <a:t>Wondershare</a:t>
            </a:r>
            <a:r>
              <a:rPr lang="en-US" dirty="0">
                <a:latin typeface="Garamond" panose="02020404030301010803" pitchFamily="18" charset="0"/>
                <a:hlinkClick r:id="rId3"/>
              </a:rPr>
              <a:t> </a:t>
            </a:r>
            <a:r>
              <a:rPr lang="en-US" dirty="0" err="1">
                <a:latin typeface="Garamond" panose="02020404030301010803" pitchFamily="18" charset="0"/>
                <a:hlinkClick r:id="rId3"/>
              </a:rPr>
              <a:t>Filmora</a:t>
            </a:r>
            <a:r>
              <a:rPr lang="en-US" dirty="0">
                <a:latin typeface="Garamond" panose="02020404030301010803" pitchFamily="18" charset="0"/>
              </a:rPr>
              <a:t> for polishing video with AI tools</a:t>
            </a:r>
          </a:p>
          <a:p>
            <a:r>
              <a:rPr lang="en-US" dirty="0">
                <a:latin typeface="Garamond" panose="02020404030301010803" pitchFamily="18" charset="0"/>
                <a:hlinkClick r:id="rId4"/>
              </a:rPr>
              <a:t>Runway</a:t>
            </a:r>
            <a:r>
              <a:rPr lang="en-US" dirty="0">
                <a:latin typeface="Garamond" panose="02020404030301010803" pitchFamily="18" charset="0"/>
              </a:rPr>
              <a:t> for experimenting with generative AI</a:t>
            </a:r>
          </a:p>
          <a:p>
            <a:r>
              <a:rPr lang="en-US" dirty="0" err="1">
                <a:latin typeface="Garamond" panose="02020404030301010803" pitchFamily="18" charset="0"/>
                <a:hlinkClick r:id="rId5"/>
              </a:rPr>
              <a:t>Peech</a:t>
            </a:r>
            <a:r>
              <a:rPr lang="en-US" dirty="0">
                <a:latin typeface="Garamond" panose="02020404030301010803" pitchFamily="18" charset="0"/>
              </a:rPr>
              <a:t> for content marketing teams</a:t>
            </a:r>
          </a:p>
          <a:p>
            <a:r>
              <a:rPr lang="en-US" dirty="0" err="1">
                <a:latin typeface="Garamond" panose="02020404030301010803" pitchFamily="18" charset="0"/>
                <a:hlinkClick r:id="rId6"/>
              </a:rPr>
              <a:t>Synthesia</a:t>
            </a:r>
            <a:r>
              <a:rPr lang="en-US" dirty="0">
                <a:latin typeface="Garamond" panose="02020404030301010803" pitchFamily="18" charset="0"/>
              </a:rPr>
              <a:t> for using digital avatars</a:t>
            </a:r>
          </a:p>
          <a:p>
            <a:r>
              <a:rPr lang="en-US" dirty="0" err="1">
                <a:latin typeface="Garamond" panose="02020404030301010803" pitchFamily="18" charset="0"/>
                <a:hlinkClick r:id="rId7"/>
              </a:rPr>
              <a:t>Fliki</a:t>
            </a:r>
            <a:r>
              <a:rPr lang="en-US" dirty="0">
                <a:latin typeface="Garamond" panose="02020404030301010803" pitchFamily="18" charset="0"/>
              </a:rPr>
              <a:t> for social media videos</a:t>
            </a:r>
          </a:p>
          <a:p>
            <a:r>
              <a:rPr lang="en-US" dirty="0" err="1">
                <a:latin typeface="Garamond" panose="02020404030301010803" pitchFamily="18" charset="0"/>
                <a:hlinkClick r:id="rId8"/>
              </a:rPr>
              <a:t>Visla</a:t>
            </a:r>
            <a:r>
              <a:rPr lang="en-US" dirty="0">
                <a:latin typeface="Garamond" panose="02020404030301010803" pitchFamily="18" charset="0"/>
              </a:rPr>
              <a:t> for turning a script into a video</a:t>
            </a:r>
          </a:p>
          <a:p>
            <a:r>
              <a:rPr lang="en-US" dirty="0">
                <a:latin typeface="Garamond" panose="02020404030301010803" pitchFamily="18" charset="0"/>
                <a:hlinkClick r:id="rId9"/>
              </a:rPr>
              <a:t>Opus Clip</a:t>
            </a:r>
            <a:r>
              <a:rPr lang="en-US" dirty="0">
                <a:latin typeface="Garamond" panose="02020404030301010803" pitchFamily="18" charset="0"/>
              </a:rPr>
              <a:t> for repurposing long-form to short-form video</a:t>
            </a: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194501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Best AI Tools for Writing and Content </a:t>
            </a:r>
            <a:r>
              <a:rPr lang="en-US" b="1" dirty="0" smtClean="0">
                <a:latin typeface="Garamond" panose="02020404030301010803" pitchFamily="18" charset="0"/>
              </a:rPr>
              <a:t>Creation</a:t>
            </a:r>
            <a:endParaRPr lang="ru-RU" dirty="0">
              <a:latin typeface="Garamond" panose="02020404030301010803" pitchFamily="18" charset="0"/>
            </a:endParaRPr>
          </a:p>
        </p:txBody>
      </p:sp>
      <p:sp>
        <p:nvSpPr>
          <p:cNvPr id="3" name="Объект 2"/>
          <p:cNvSpPr>
            <a:spLocks noGrp="1"/>
          </p:cNvSpPr>
          <p:nvPr>
            <p:ph idx="1"/>
          </p:nvPr>
        </p:nvSpPr>
        <p:spPr/>
        <p:txBody>
          <a:bodyPr>
            <a:normAutofit fontScale="92500" lnSpcReduction="20000"/>
          </a:bodyPr>
          <a:lstStyle/>
          <a:p>
            <a:r>
              <a:rPr lang="en-US" b="1" dirty="0">
                <a:latin typeface="Garamond" panose="02020404030301010803" pitchFamily="18" charset="0"/>
              </a:rPr>
              <a:t> </a:t>
            </a:r>
            <a:r>
              <a:rPr lang="en-US" b="1" dirty="0" err="1">
                <a:latin typeface="Garamond" panose="02020404030301010803" pitchFamily="18" charset="0"/>
                <a:hlinkClick r:id="rId2"/>
              </a:rPr>
              <a:t>ClickUp</a:t>
            </a:r>
            <a:endParaRPr lang="en-US" b="1" dirty="0">
              <a:latin typeface="Garamond" panose="02020404030301010803" pitchFamily="18" charset="0"/>
            </a:endParaRPr>
          </a:p>
          <a:p>
            <a:r>
              <a:rPr lang="en-US" b="1" dirty="0" err="1">
                <a:latin typeface="Garamond" panose="02020404030301010803" pitchFamily="18" charset="0"/>
              </a:rPr>
              <a:t>ChatGPT</a:t>
            </a:r>
            <a:endParaRPr lang="en-US" b="1" dirty="0">
              <a:latin typeface="Garamond" panose="02020404030301010803" pitchFamily="18" charset="0"/>
            </a:endParaRPr>
          </a:p>
          <a:p>
            <a:r>
              <a:rPr lang="en-US" b="1" dirty="0">
                <a:latin typeface="Garamond" panose="02020404030301010803" pitchFamily="18" charset="0"/>
              </a:rPr>
              <a:t>Jasper</a:t>
            </a:r>
          </a:p>
          <a:p>
            <a:r>
              <a:rPr lang="en-US" b="1" dirty="0" err="1">
                <a:latin typeface="Garamond" panose="02020404030301010803" pitchFamily="18" charset="0"/>
              </a:rPr>
              <a:t>GrammarlyGO</a:t>
            </a:r>
            <a:endParaRPr lang="en-US" b="1" dirty="0">
              <a:latin typeface="Garamond" panose="02020404030301010803" pitchFamily="18" charset="0"/>
            </a:endParaRPr>
          </a:p>
          <a:p>
            <a:r>
              <a:rPr lang="en-US" b="1" dirty="0">
                <a:latin typeface="Garamond" panose="02020404030301010803" pitchFamily="18" charset="0"/>
              </a:rPr>
              <a:t>Copy.ai</a:t>
            </a:r>
          </a:p>
          <a:p>
            <a:r>
              <a:rPr lang="en-US" b="1" dirty="0" err="1" smtClean="0">
                <a:latin typeface="Garamond" panose="02020404030301010803" pitchFamily="18" charset="0"/>
              </a:rPr>
              <a:t>Wordtune</a:t>
            </a:r>
            <a:endParaRPr lang="en-US" b="1" dirty="0">
              <a:latin typeface="Garamond" panose="02020404030301010803" pitchFamily="18" charset="0"/>
            </a:endParaRPr>
          </a:p>
          <a:p>
            <a:r>
              <a:rPr lang="en-US" b="1" dirty="0" err="1" smtClean="0">
                <a:latin typeface="Garamond" panose="02020404030301010803" pitchFamily="18" charset="0"/>
              </a:rPr>
              <a:t>Writesonic</a:t>
            </a:r>
            <a:endParaRPr lang="en-US" b="1" dirty="0" smtClean="0">
              <a:latin typeface="Garamond" panose="02020404030301010803" pitchFamily="18" charset="0"/>
            </a:endParaRPr>
          </a:p>
          <a:p>
            <a:r>
              <a:rPr lang="en-US" b="1" dirty="0" err="1">
                <a:latin typeface="Garamond" panose="02020404030301010803" pitchFamily="18" charset="0"/>
              </a:rPr>
              <a:t>Rytr</a:t>
            </a:r>
            <a:endParaRPr lang="en-US" b="1" dirty="0">
              <a:latin typeface="Garamond" panose="02020404030301010803" pitchFamily="18" charset="0"/>
            </a:endParaRPr>
          </a:p>
          <a:p>
            <a:r>
              <a:rPr lang="en-US" b="1" dirty="0">
                <a:latin typeface="Garamond" panose="02020404030301010803" pitchFamily="18" charset="0"/>
              </a:rPr>
              <a:t>GitHub Copilot</a:t>
            </a:r>
          </a:p>
          <a:p>
            <a:r>
              <a:rPr lang="en-US" b="1" dirty="0" err="1" smtClean="0">
                <a:latin typeface="Garamond" panose="02020404030301010803" pitchFamily="18" charset="0"/>
              </a:rPr>
              <a:t>TabNine</a:t>
            </a:r>
            <a:endParaRPr lang="en-US" b="1" dirty="0">
              <a:latin typeface="Garamond" panose="02020404030301010803" pitchFamily="18" charset="0"/>
            </a:endParaRPr>
          </a:p>
          <a:p>
            <a:endParaRPr lang="ru-RU" dirty="0">
              <a:latin typeface="Garamond" panose="02020404030301010803" pitchFamily="18" charset="0"/>
            </a:endParaRPr>
          </a:p>
        </p:txBody>
      </p:sp>
    </p:spTree>
    <p:extLst>
      <p:ext uri="{BB962C8B-B14F-4D97-AF65-F5344CB8AC3E}">
        <p14:creationId xmlns:p14="http://schemas.microsoft.com/office/powerpoint/2010/main" val="37736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Best AI Tools for </a:t>
            </a:r>
            <a:r>
              <a:rPr lang="en-US" b="1" dirty="0" smtClean="0">
                <a:latin typeface="Garamond" panose="02020404030301010803" pitchFamily="18" charset="0"/>
              </a:rPr>
              <a:t>Meetings</a:t>
            </a:r>
            <a:endParaRPr lang="ru-RU" dirty="0">
              <a:latin typeface="Garamond" panose="02020404030301010803" pitchFamily="18" charset="0"/>
            </a:endParaRPr>
          </a:p>
        </p:txBody>
      </p:sp>
      <p:sp>
        <p:nvSpPr>
          <p:cNvPr id="3" name="Объект 2"/>
          <p:cNvSpPr>
            <a:spLocks noGrp="1"/>
          </p:cNvSpPr>
          <p:nvPr>
            <p:ph idx="1"/>
          </p:nvPr>
        </p:nvSpPr>
        <p:spPr/>
        <p:txBody>
          <a:bodyPr/>
          <a:lstStyle/>
          <a:p>
            <a:r>
              <a:rPr lang="en-US" b="1" dirty="0">
                <a:latin typeface="Garamond" panose="02020404030301010803" pitchFamily="18" charset="0"/>
              </a:rPr>
              <a:t>Spinach</a:t>
            </a:r>
          </a:p>
          <a:p>
            <a:r>
              <a:rPr lang="en-US" b="1" dirty="0" err="1">
                <a:latin typeface="Garamond" panose="02020404030301010803" pitchFamily="18" charset="0"/>
              </a:rPr>
              <a:t>Sembly</a:t>
            </a:r>
            <a:endParaRPr lang="en-US" b="1" dirty="0">
              <a:latin typeface="Garamond" panose="02020404030301010803" pitchFamily="18" charset="0"/>
            </a:endParaRPr>
          </a:p>
          <a:p>
            <a:r>
              <a:rPr lang="en-US" b="1" dirty="0">
                <a:latin typeface="Garamond" panose="02020404030301010803" pitchFamily="18" charset="0"/>
              </a:rPr>
              <a:t>Fireflies</a:t>
            </a:r>
          </a:p>
          <a:p>
            <a:r>
              <a:rPr lang="en-US" b="1" dirty="0" err="1">
                <a:latin typeface="Garamond" panose="02020404030301010803" pitchFamily="18" charset="0"/>
              </a:rPr>
              <a:t>Krisp</a:t>
            </a:r>
            <a:endParaRPr lang="en-US" b="1" dirty="0">
              <a:latin typeface="Garamond" panose="02020404030301010803" pitchFamily="18" charset="0"/>
            </a:endParaRPr>
          </a:p>
          <a:p>
            <a:r>
              <a:rPr lang="en-US" b="1" dirty="0">
                <a:latin typeface="Garamond" panose="02020404030301010803" pitchFamily="18" charset="0"/>
              </a:rPr>
              <a:t>Otter.ai</a:t>
            </a: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173254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List of </a:t>
            </a:r>
            <a:r>
              <a:rPr lang="en-US" b="1" dirty="0">
                <a:latin typeface="Garamond" panose="02020404030301010803" pitchFamily="18" charset="0"/>
              </a:rPr>
              <a:t>TOP</a:t>
            </a:r>
            <a:r>
              <a:rPr lang="en-US" b="1" dirty="0" smtClean="0">
                <a:latin typeface="Garamond" panose="02020404030301010803" pitchFamily="18" charset="0"/>
              </a:rPr>
              <a:t> </a:t>
            </a:r>
            <a:r>
              <a:rPr lang="en-US" b="1" dirty="0">
                <a:latin typeface="Garamond" panose="02020404030301010803" pitchFamily="18" charset="0"/>
              </a:rPr>
              <a:t>Artificial Intelligence </a:t>
            </a:r>
            <a:r>
              <a:rPr lang="en-US" b="1" dirty="0" smtClean="0">
                <a:latin typeface="Garamond" panose="02020404030301010803" pitchFamily="18" charset="0"/>
              </a:rPr>
              <a:t>Tools</a:t>
            </a:r>
            <a:endParaRPr lang="ru-RU" b="1" dirty="0">
              <a:latin typeface="Garamond" panose="02020404030301010803" pitchFamily="18" charset="0"/>
            </a:endParaRPr>
          </a:p>
        </p:txBody>
      </p:sp>
      <p:sp>
        <p:nvSpPr>
          <p:cNvPr id="3" name="Объект 2"/>
          <p:cNvSpPr>
            <a:spLocks noGrp="1"/>
          </p:cNvSpPr>
          <p:nvPr>
            <p:ph idx="1"/>
          </p:nvPr>
        </p:nvSpPr>
        <p:spPr/>
        <p:txBody>
          <a:bodyPr>
            <a:normAutofit fontScale="62500" lnSpcReduction="20000"/>
          </a:bodyPr>
          <a:lstStyle/>
          <a:p>
            <a:r>
              <a:rPr lang="en-US" dirty="0" err="1">
                <a:latin typeface="Garamond" panose="02020404030301010803" pitchFamily="18" charset="0"/>
                <a:hlinkClick r:id="rId2"/>
              </a:rPr>
              <a:t>ChatGPT</a:t>
            </a:r>
            <a:endParaRPr lang="en-US" dirty="0">
              <a:latin typeface="Garamond" panose="02020404030301010803" pitchFamily="18" charset="0"/>
            </a:endParaRPr>
          </a:p>
          <a:p>
            <a:r>
              <a:rPr lang="en-US" dirty="0">
                <a:latin typeface="Garamond" panose="02020404030301010803" pitchFamily="18" charset="0"/>
                <a:hlinkClick r:id="rId3"/>
              </a:rPr>
              <a:t>Google Bard</a:t>
            </a:r>
            <a:endParaRPr lang="en-US" dirty="0">
              <a:latin typeface="Garamond" panose="02020404030301010803" pitchFamily="18" charset="0"/>
            </a:endParaRPr>
          </a:p>
          <a:p>
            <a:r>
              <a:rPr lang="en-US" dirty="0" err="1">
                <a:latin typeface="Garamond" panose="02020404030301010803" pitchFamily="18" charset="0"/>
                <a:hlinkClick r:id="rId4"/>
              </a:rPr>
              <a:t>Chatsonic</a:t>
            </a:r>
            <a:endParaRPr lang="en-US" dirty="0">
              <a:latin typeface="Garamond" panose="02020404030301010803" pitchFamily="18" charset="0"/>
            </a:endParaRPr>
          </a:p>
          <a:p>
            <a:r>
              <a:rPr lang="en-US" dirty="0" err="1">
                <a:latin typeface="Garamond" panose="02020404030301010803" pitchFamily="18" charset="0"/>
                <a:hlinkClick r:id="rId5"/>
              </a:rPr>
              <a:t>Midjourney</a:t>
            </a:r>
            <a:endParaRPr lang="en-US" dirty="0">
              <a:latin typeface="Garamond" panose="02020404030301010803" pitchFamily="18" charset="0"/>
            </a:endParaRPr>
          </a:p>
          <a:p>
            <a:r>
              <a:rPr lang="en-US" dirty="0">
                <a:latin typeface="Garamond" panose="02020404030301010803" pitchFamily="18" charset="0"/>
                <a:hlinkClick r:id="rId6"/>
              </a:rPr>
              <a:t>DALL-E</a:t>
            </a:r>
            <a:endParaRPr lang="en-US" dirty="0">
              <a:latin typeface="Garamond" panose="02020404030301010803" pitchFamily="18" charset="0"/>
            </a:endParaRPr>
          </a:p>
          <a:p>
            <a:r>
              <a:rPr lang="en-US" dirty="0" err="1">
                <a:latin typeface="Garamond" panose="02020404030301010803" pitchFamily="18" charset="0"/>
                <a:hlinkClick r:id="rId7"/>
              </a:rPr>
              <a:t>SlidesAI</a:t>
            </a:r>
            <a:endParaRPr lang="en-US" dirty="0">
              <a:latin typeface="Garamond" panose="02020404030301010803" pitchFamily="18" charset="0"/>
            </a:endParaRPr>
          </a:p>
          <a:p>
            <a:r>
              <a:rPr lang="en-US" dirty="0" err="1">
                <a:latin typeface="Garamond" panose="02020404030301010803" pitchFamily="18" charset="0"/>
                <a:hlinkClick r:id="rId8"/>
              </a:rPr>
              <a:t>Alli</a:t>
            </a:r>
            <a:r>
              <a:rPr lang="en-US" dirty="0">
                <a:latin typeface="Garamond" panose="02020404030301010803" pitchFamily="18" charset="0"/>
                <a:hlinkClick r:id="rId8"/>
              </a:rPr>
              <a:t> AI</a:t>
            </a:r>
            <a:endParaRPr lang="en-US" dirty="0">
              <a:latin typeface="Garamond" panose="02020404030301010803" pitchFamily="18" charset="0"/>
            </a:endParaRPr>
          </a:p>
          <a:p>
            <a:r>
              <a:rPr lang="en-US" dirty="0">
                <a:latin typeface="Garamond" panose="02020404030301010803" pitchFamily="18" charset="0"/>
                <a:hlinkClick r:id="rId9"/>
              </a:rPr>
              <a:t>Jasper AI</a:t>
            </a:r>
            <a:endParaRPr lang="en-US" dirty="0">
              <a:latin typeface="Garamond" panose="02020404030301010803" pitchFamily="18" charset="0"/>
            </a:endParaRPr>
          </a:p>
          <a:p>
            <a:r>
              <a:rPr lang="en-US" dirty="0">
                <a:latin typeface="Garamond" panose="02020404030301010803" pitchFamily="18" charset="0"/>
                <a:hlinkClick r:id="rId10"/>
              </a:rPr>
              <a:t>Paradox</a:t>
            </a:r>
            <a:endParaRPr lang="en-US" dirty="0">
              <a:latin typeface="Garamond" panose="02020404030301010803" pitchFamily="18" charset="0"/>
            </a:endParaRPr>
          </a:p>
          <a:p>
            <a:r>
              <a:rPr lang="en-US" dirty="0" err="1">
                <a:latin typeface="Garamond" panose="02020404030301010803" pitchFamily="18" charset="0"/>
                <a:hlinkClick r:id="rId11"/>
              </a:rPr>
              <a:t>Synthesia</a:t>
            </a:r>
            <a:endParaRPr lang="en-US" dirty="0">
              <a:latin typeface="Garamond" panose="02020404030301010803" pitchFamily="18" charset="0"/>
            </a:endParaRPr>
          </a:p>
          <a:p>
            <a:r>
              <a:rPr lang="en-US" dirty="0" err="1">
                <a:latin typeface="Garamond" panose="02020404030301010803" pitchFamily="18" charset="0"/>
                <a:hlinkClick r:id="rId12"/>
              </a:rPr>
              <a:t>aiXcoder</a:t>
            </a:r>
            <a:endParaRPr lang="en-US" dirty="0">
              <a:latin typeface="Garamond" panose="02020404030301010803" pitchFamily="18" charset="0"/>
            </a:endParaRPr>
          </a:p>
          <a:p>
            <a:r>
              <a:rPr lang="en-US" dirty="0" err="1">
                <a:latin typeface="Garamond" panose="02020404030301010803" pitchFamily="18" charset="0"/>
                <a:hlinkClick r:id="rId13"/>
              </a:rPr>
              <a:t>TabNine</a:t>
            </a:r>
            <a:endParaRPr lang="en-US" dirty="0">
              <a:latin typeface="Garamond" panose="02020404030301010803" pitchFamily="18" charset="0"/>
            </a:endParaRPr>
          </a:p>
          <a:p>
            <a:r>
              <a:rPr lang="en-US" dirty="0" err="1">
                <a:latin typeface="Garamond" panose="02020404030301010803" pitchFamily="18" charset="0"/>
                <a:hlinkClick r:id="rId14"/>
              </a:rPr>
              <a:t>DeepBrain</a:t>
            </a:r>
            <a:r>
              <a:rPr lang="en-US" dirty="0">
                <a:latin typeface="Garamond" panose="02020404030301010803" pitchFamily="18" charset="0"/>
                <a:hlinkClick r:id="rId14"/>
              </a:rPr>
              <a:t> AI</a:t>
            </a:r>
            <a:endParaRPr lang="en-US" dirty="0">
              <a:latin typeface="Garamond" panose="02020404030301010803" pitchFamily="18" charset="0"/>
            </a:endParaRP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202370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204" y="2809746"/>
            <a:ext cx="10515600" cy="1325563"/>
          </a:xfrm>
        </p:spPr>
        <p:txBody>
          <a:bodyPr/>
          <a:lstStyle/>
          <a:p>
            <a:r>
              <a:rPr lang="en-US" b="1" dirty="0">
                <a:effectLst>
                  <a:outerShdw blurRad="38100" dist="38100" dir="2700000" algn="tl">
                    <a:srgbClr val="000000">
                      <a:alpha val="43137"/>
                    </a:srgbClr>
                  </a:outerShdw>
                </a:effectLst>
                <a:latin typeface="Garamond" panose="02020404030301010803" pitchFamily="18" charset="0"/>
              </a:rPr>
              <a:t>Machine learning in cybersecurity</a:t>
            </a:r>
            <a:endParaRPr lang="ru-RU" b="1" dirty="0">
              <a:latin typeface="Garamond" panose="02020404030301010803" pitchFamily="18" charset="0"/>
            </a:endParaRPr>
          </a:p>
        </p:txBody>
      </p:sp>
    </p:spTree>
    <p:extLst>
      <p:ext uri="{BB962C8B-B14F-4D97-AF65-F5344CB8AC3E}">
        <p14:creationId xmlns:p14="http://schemas.microsoft.com/office/powerpoint/2010/main" val="57468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Malware </a:t>
            </a:r>
            <a:r>
              <a:rPr lang="en-US" b="1" dirty="0" smtClean="0">
                <a:latin typeface="Garamond" panose="02020404030301010803" pitchFamily="18" charset="0"/>
              </a:rPr>
              <a:t>Detection</a:t>
            </a:r>
            <a:endParaRPr lang="ru-RU" b="1" dirty="0">
              <a:latin typeface="Garamond" panose="02020404030301010803" pitchFamily="18" charset="0"/>
            </a:endParaRPr>
          </a:p>
        </p:txBody>
      </p:sp>
      <p:sp>
        <p:nvSpPr>
          <p:cNvPr id="3" name="Объект 2"/>
          <p:cNvSpPr>
            <a:spLocks noGrp="1"/>
          </p:cNvSpPr>
          <p:nvPr>
            <p:ph idx="1"/>
          </p:nvPr>
        </p:nvSpPr>
        <p:spPr/>
        <p:txBody>
          <a:bodyPr>
            <a:normAutofit lnSpcReduction="10000"/>
          </a:bodyPr>
          <a:lstStyle/>
          <a:p>
            <a:r>
              <a:rPr lang="en-US" dirty="0">
                <a:latin typeface="Garamond" panose="02020404030301010803" pitchFamily="18" charset="0"/>
              </a:rPr>
              <a:t>Malware is a significant danger to cybersecurity. It has the capability of stealing data, causing system damage, and disrupting corporate operations. Traditional anti-virus software detects malware using signature-based detection. This strategy, however, is no longer effective against contemporary malware, which is engineered to avoid detection.</a:t>
            </a:r>
          </a:p>
          <a:p>
            <a:r>
              <a:rPr lang="en-US" dirty="0">
                <a:latin typeface="Garamond" panose="02020404030301010803" pitchFamily="18" charset="0"/>
              </a:rPr>
              <a:t>Machine learning algorithms can be trained to detect malware based on its behavior rather than its signatures. Machine learning algorithms can uncover patterns consistent with infection by analyzing the behavior of files and processes. This method detects new and undiscovered malware more effectively and can assist organizations in staying ahead of cyber threats.</a:t>
            </a: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412958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How it works?</a:t>
            </a:r>
            <a:endParaRPr lang="ru-RU" b="1" dirty="0">
              <a:latin typeface="Garamond" panose="02020404030301010803" pitchFamily="18" charset="0"/>
            </a:endParaRPr>
          </a:p>
        </p:txBody>
      </p:sp>
      <p:pic>
        <p:nvPicPr>
          <p:cNvPr id="2050" name="Picture 2" descr="Symmetry | Free Full-Text | Malware Analysis and Detection Using Machine  Learning Algorith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640" y="2116773"/>
            <a:ext cx="6790690" cy="426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1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The list </a:t>
            </a:r>
            <a:r>
              <a:rPr lang="en-US" b="1" dirty="0">
                <a:latin typeface="Garamond" panose="02020404030301010803" pitchFamily="18" charset="0"/>
              </a:rPr>
              <a:t>of the best malware detection tools and analysis software:</a:t>
            </a:r>
            <a:endParaRPr lang="ru-RU" dirty="0">
              <a:latin typeface="Garamond" panose="02020404030301010803" pitchFamily="18" charset="0"/>
            </a:endParaRPr>
          </a:p>
        </p:txBody>
      </p:sp>
      <p:sp>
        <p:nvSpPr>
          <p:cNvPr id="3" name="Объект 2"/>
          <p:cNvSpPr>
            <a:spLocks noGrp="1"/>
          </p:cNvSpPr>
          <p:nvPr>
            <p:ph idx="1"/>
          </p:nvPr>
        </p:nvSpPr>
        <p:spPr/>
        <p:txBody>
          <a:bodyPr>
            <a:normAutofit fontScale="62500" lnSpcReduction="20000"/>
          </a:bodyPr>
          <a:lstStyle/>
          <a:p>
            <a:r>
              <a:rPr lang="en-US" b="1" u="sng" dirty="0" err="1">
                <a:latin typeface="Garamond" panose="02020404030301010803" pitchFamily="18" charset="0"/>
                <a:hlinkClick r:id="rId2"/>
              </a:rPr>
              <a:t>SolarWinds</a:t>
            </a:r>
            <a:r>
              <a:rPr lang="en-US" b="1" u="sng" dirty="0">
                <a:latin typeface="Garamond" panose="02020404030301010803" pitchFamily="18" charset="0"/>
                <a:hlinkClick r:id="rId2"/>
              </a:rPr>
              <a:t> Security Event Manager EDITOR’S CHOICE</a:t>
            </a:r>
            <a:r>
              <a:rPr lang="en-US" dirty="0">
                <a:latin typeface="Garamond" panose="02020404030301010803" pitchFamily="18" charset="0"/>
              </a:rPr>
              <a:t> The best defense for businesses looking for a robust system that can handle a large number of devices and the log data that comes from them. Start </a:t>
            </a:r>
            <a:r>
              <a:rPr lang="en-US" b="1" u="sng" dirty="0">
                <a:latin typeface="Garamond" panose="02020404030301010803" pitchFamily="18" charset="0"/>
                <a:hlinkClick r:id="rId3"/>
              </a:rPr>
              <a:t>30-day free trial</a:t>
            </a:r>
            <a:r>
              <a:rPr lang="en-US" dirty="0">
                <a:latin typeface="Garamond" panose="02020404030301010803" pitchFamily="18" charset="0"/>
              </a:rPr>
              <a:t>.</a:t>
            </a:r>
          </a:p>
          <a:p>
            <a:r>
              <a:rPr lang="en-US" b="1" u="sng" dirty="0" err="1">
                <a:latin typeface="Garamond" panose="02020404030301010803" pitchFamily="18" charset="0"/>
                <a:hlinkClick r:id="rId4"/>
              </a:rPr>
              <a:t>ManageEngine</a:t>
            </a:r>
            <a:r>
              <a:rPr lang="en-US" b="1" u="sng" dirty="0">
                <a:latin typeface="Garamond" panose="02020404030301010803" pitchFamily="18" charset="0"/>
                <a:hlinkClick r:id="rId4"/>
              </a:rPr>
              <a:t> Log360 (FREE TRIAL)</a:t>
            </a:r>
            <a:r>
              <a:rPr lang="en-US" dirty="0">
                <a:latin typeface="Garamond" panose="02020404030301010803" pitchFamily="18" charset="0"/>
              </a:rPr>
              <a:t> This large package provides security for on-premises systems and cloud services with integrated user monitoring and data loss prevention. Start a </a:t>
            </a:r>
            <a:r>
              <a:rPr lang="en-US" b="1" u="sng" dirty="0">
                <a:latin typeface="Garamond" panose="02020404030301010803" pitchFamily="18" charset="0"/>
                <a:hlinkClick r:id="rId5"/>
              </a:rPr>
              <a:t>30-day free trial</a:t>
            </a:r>
            <a:r>
              <a:rPr lang="en-US" dirty="0">
                <a:latin typeface="Garamond" panose="02020404030301010803" pitchFamily="18" charset="0"/>
              </a:rPr>
              <a:t>.</a:t>
            </a:r>
          </a:p>
          <a:p>
            <a:r>
              <a:rPr lang="en-US" b="1" u="sng" dirty="0">
                <a:latin typeface="Garamond" panose="02020404030301010803" pitchFamily="18" charset="0"/>
                <a:hlinkClick r:id="rId6"/>
              </a:rPr>
              <a:t>ESET Protect (FREE TRIAL)</a:t>
            </a:r>
            <a:r>
              <a:rPr lang="en-US" dirty="0">
                <a:latin typeface="Garamond" panose="02020404030301010803" pitchFamily="18" charset="0"/>
              </a:rPr>
              <a:t> An anti-virus endpoint protection package that can be extended by cloud-based centralized threat hunting. Runs on Windows, </a:t>
            </a:r>
            <a:r>
              <a:rPr lang="en-US" dirty="0" err="1">
                <a:latin typeface="Garamond" panose="02020404030301010803" pitchFamily="18" charset="0"/>
              </a:rPr>
              <a:t>macOS</a:t>
            </a:r>
            <a:r>
              <a:rPr lang="en-US" dirty="0">
                <a:latin typeface="Garamond" panose="02020404030301010803" pitchFamily="18" charset="0"/>
              </a:rPr>
              <a:t>, Linux, iOS, and Android. Start a </a:t>
            </a:r>
            <a:r>
              <a:rPr lang="en-US" b="1" u="sng" dirty="0">
                <a:latin typeface="Garamond" panose="02020404030301010803" pitchFamily="18" charset="0"/>
                <a:hlinkClick r:id="rId7"/>
              </a:rPr>
              <a:t>30-day free trial</a:t>
            </a:r>
            <a:r>
              <a:rPr lang="en-US" dirty="0">
                <a:latin typeface="Garamond" panose="02020404030301010803" pitchFamily="18" charset="0"/>
              </a:rPr>
              <a:t>.</a:t>
            </a:r>
          </a:p>
          <a:p>
            <a:r>
              <a:rPr lang="en-US" b="1" dirty="0" err="1">
                <a:latin typeface="Garamond" panose="02020404030301010803" pitchFamily="18" charset="0"/>
              </a:rPr>
              <a:t>LogRhythm</a:t>
            </a:r>
            <a:r>
              <a:rPr lang="en-US" b="1" dirty="0">
                <a:latin typeface="Garamond" panose="02020404030301010803" pitchFamily="18" charset="0"/>
              </a:rPr>
              <a:t> </a:t>
            </a:r>
            <a:r>
              <a:rPr lang="en-US" b="1" dirty="0" err="1">
                <a:latin typeface="Garamond" panose="02020404030301010803" pitchFamily="18" charset="0"/>
              </a:rPr>
              <a:t>NextGen</a:t>
            </a:r>
            <a:r>
              <a:rPr lang="en-US" b="1" dirty="0">
                <a:latin typeface="Garamond" panose="02020404030301010803" pitchFamily="18" charset="0"/>
              </a:rPr>
              <a:t> SIEM Platform</a:t>
            </a:r>
            <a:r>
              <a:rPr lang="en-US" dirty="0">
                <a:latin typeface="Garamond" panose="02020404030301010803" pitchFamily="18" charset="0"/>
              </a:rPr>
              <a:t> Complete defense system that takes care of threats from start to finish in a single, unified architecture.</a:t>
            </a:r>
          </a:p>
          <a:p>
            <a:r>
              <a:rPr lang="en-US" b="1" dirty="0" err="1">
                <a:latin typeface="Garamond" panose="02020404030301010803" pitchFamily="18" charset="0"/>
              </a:rPr>
              <a:t>Splunk</a:t>
            </a:r>
            <a:r>
              <a:rPr lang="en-US" b="1" dirty="0">
                <a:latin typeface="Garamond" panose="02020404030301010803" pitchFamily="18" charset="0"/>
              </a:rPr>
              <a:t> Enterprise Security</a:t>
            </a:r>
            <a:r>
              <a:rPr lang="en-US" dirty="0">
                <a:latin typeface="Garamond" panose="02020404030301010803" pitchFamily="18" charset="0"/>
              </a:rPr>
              <a:t> SIEM tool that keeps up with the sophistication of the complex threats of today and has advanced security monitoring and threat detection capabilities.</a:t>
            </a:r>
          </a:p>
          <a:p>
            <a:r>
              <a:rPr lang="en-US" b="1" dirty="0" err="1">
                <a:latin typeface="Garamond" panose="02020404030301010803" pitchFamily="18" charset="0"/>
              </a:rPr>
              <a:t>CrowdStrike</a:t>
            </a:r>
            <a:r>
              <a:rPr lang="en-US" b="1" dirty="0">
                <a:latin typeface="Garamond" panose="02020404030301010803" pitchFamily="18" charset="0"/>
              </a:rPr>
              <a:t> Falcon</a:t>
            </a:r>
            <a:r>
              <a:rPr lang="en-US" dirty="0">
                <a:latin typeface="Garamond" panose="02020404030301010803" pitchFamily="18" charset="0"/>
              </a:rPr>
              <a:t> An endpoint protection platform that uses AI processes to detect malware activity. This innovative cybersecurity tool combines the use of onsite data collection agents with a cloud-based analysis engine.</a:t>
            </a:r>
          </a:p>
          <a:p>
            <a:r>
              <a:rPr lang="en-US" b="1" dirty="0" err="1">
                <a:latin typeface="Garamond" panose="02020404030301010803" pitchFamily="18" charset="0"/>
              </a:rPr>
              <a:t>CyberRes</a:t>
            </a:r>
            <a:r>
              <a:rPr lang="en-US" b="1" dirty="0">
                <a:latin typeface="Garamond" panose="02020404030301010803" pitchFamily="18" charset="0"/>
              </a:rPr>
              <a:t> </a:t>
            </a:r>
            <a:r>
              <a:rPr lang="en-US" b="1" dirty="0" err="1">
                <a:latin typeface="Garamond" panose="02020404030301010803" pitchFamily="18" charset="0"/>
              </a:rPr>
              <a:t>ArcSight</a:t>
            </a:r>
            <a:r>
              <a:rPr lang="en-US" b="1" dirty="0">
                <a:latin typeface="Garamond" panose="02020404030301010803" pitchFamily="18" charset="0"/>
              </a:rPr>
              <a:t> ESM</a:t>
            </a:r>
            <a:r>
              <a:rPr lang="en-US" dirty="0">
                <a:latin typeface="Garamond" panose="02020404030301010803" pitchFamily="18" charset="0"/>
              </a:rPr>
              <a:t> Real-time correlation of log data, at the rate of 100,000 events per second makes this the fastest SIEM solution available for enterprises.</a:t>
            </a:r>
          </a:p>
          <a:p>
            <a:endParaRPr lang="ru-RU" dirty="0">
              <a:latin typeface="Garamond" panose="02020404030301010803" pitchFamily="18" charset="0"/>
            </a:endParaRPr>
          </a:p>
        </p:txBody>
      </p:sp>
    </p:spTree>
    <p:extLst>
      <p:ext uri="{BB962C8B-B14F-4D97-AF65-F5344CB8AC3E}">
        <p14:creationId xmlns:p14="http://schemas.microsoft.com/office/powerpoint/2010/main" val="217353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Anomaly </a:t>
            </a:r>
            <a:r>
              <a:rPr lang="en-US" b="1" dirty="0" smtClean="0">
                <a:latin typeface="Garamond" panose="02020404030301010803" pitchFamily="18" charset="0"/>
              </a:rPr>
              <a:t>Detection</a:t>
            </a:r>
            <a:endParaRPr lang="ru-RU" b="1" dirty="0">
              <a:latin typeface="Garamond" panose="02020404030301010803" pitchFamily="18" charset="0"/>
            </a:endParaRPr>
          </a:p>
        </p:txBody>
      </p:sp>
      <p:sp>
        <p:nvSpPr>
          <p:cNvPr id="3" name="Объект 2"/>
          <p:cNvSpPr>
            <a:spLocks noGrp="1"/>
          </p:cNvSpPr>
          <p:nvPr>
            <p:ph idx="1"/>
          </p:nvPr>
        </p:nvSpPr>
        <p:spPr/>
        <p:txBody>
          <a:bodyPr/>
          <a:lstStyle/>
          <a:p>
            <a:pPr algn="just"/>
            <a:r>
              <a:rPr lang="en-US" dirty="0">
                <a:latin typeface="Garamond" panose="02020404030301010803" pitchFamily="18" charset="0"/>
              </a:rPr>
              <a:t>The practice of finding occurrences or patterns that differ from the usual is known as anomaly detection. Anomaly detection in cybersecurity can be used to spot strange behavior that may suggest a cyber assault.</a:t>
            </a:r>
          </a:p>
          <a:p>
            <a:pPr algn="just"/>
            <a:r>
              <a:rPr lang="en-US" dirty="0">
                <a:latin typeface="Garamond" panose="02020404030301010803" pitchFamily="18" charset="0"/>
              </a:rPr>
              <a:t>Anomalies in network traffic, user behavior, and system activity can be identified using machine learning methods. Machine learning algorithms can spot patterns consistent with cyberattacks, such as unauthorized access attempts or anomalous data transfers, by analyzing massive volumes of data</a:t>
            </a:r>
            <a:r>
              <a:rPr lang="en-US" dirty="0" smtClean="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24029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Anomaly Detection</a:t>
            </a:r>
            <a:endParaRPr lang="ru-RU" dirty="0"/>
          </a:p>
        </p:txBody>
      </p:sp>
      <p:pic>
        <p:nvPicPr>
          <p:cNvPr id="1028" name="Picture 4" descr="AI for Fraud Detection in Retail : Powerful Use Cases - RecoS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952" y="1621188"/>
            <a:ext cx="8332302" cy="46869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w Fujitsu &amp; Inria Tech Automatically Builds Anomaly-Detecting AI Models |  Syn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81" y="1816888"/>
            <a:ext cx="10149438" cy="504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204" y="2809746"/>
            <a:ext cx="10515600" cy="1325563"/>
          </a:xfrm>
        </p:spPr>
        <p:txBody>
          <a:bodyPr/>
          <a:lstStyle/>
          <a:p>
            <a:r>
              <a:rPr lang="en-US" b="1" dirty="0" smtClean="0">
                <a:latin typeface="Garamond" panose="02020404030301010803" pitchFamily="18" charset="0"/>
              </a:rPr>
              <a:t>Existing machine learning tools</a:t>
            </a:r>
            <a:endParaRPr lang="ru-RU" b="1" dirty="0">
              <a:latin typeface="Garamond" panose="02020404030301010803" pitchFamily="18" charset="0"/>
            </a:endParaRPr>
          </a:p>
        </p:txBody>
      </p:sp>
    </p:spTree>
    <p:extLst>
      <p:ext uri="{BB962C8B-B14F-4D97-AF65-F5344CB8AC3E}">
        <p14:creationId xmlns:p14="http://schemas.microsoft.com/office/powerpoint/2010/main" val="295111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Anomaly </a:t>
            </a:r>
            <a:r>
              <a:rPr lang="en-US" b="1" dirty="0" smtClean="0">
                <a:latin typeface="Garamond" panose="02020404030301010803" pitchFamily="18" charset="0"/>
              </a:rPr>
              <a:t>Detection tools</a:t>
            </a:r>
            <a:endParaRPr lang="ru-RU" dirty="0"/>
          </a:p>
        </p:txBody>
      </p:sp>
      <p:sp>
        <p:nvSpPr>
          <p:cNvPr id="3" name="Объект 2"/>
          <p:cNvSpPr>
            <a:spLocks noGrp="1"/>
          </p:cNvSpPr>
          <p:nvPr>
            <p:ph idx="1"/>
          </p:nvPr>
        </p:nvSpPr>
        <p:spPr/>
        <p:txBody>
          <a:bodyPr>
            <a:normAutofit lnSpcReduction="10000"/>
          </a:bodyPr>
          <a:lstStyle/>
          <a:p>
            <a:r>
              <a:rPr lang="en-US" dirty="0" err="1">
                <a:latin typeface="Times New Roman" panose="02020603050405020304" pitchFamily="18" charset="0"/>
                <a:cs typeface="Times New Roman" panose="02020603050405020304" pitchFamily="18" charset="0"/>
              </a:rPr>
              <a:t>Splunk</a:t>
            </a:r>
            <a:r>
              <a:rPr lang="en-US" dirty="0">
                <a:latin typeface="Times New Roman" panose="02020603050405020304" pitchFamily="18" charset="0"/>
                <a:cs typeface="Times New Roman" panose="02020603050405020304" pitchFamily="18" charset="0"/>
              </a:rPr>
              <a:t> User Behavior </a:t>
            </a:r>
            <a:r>
              <a:rPr lang="en-US" dirty="0" smtClean="0">
                <a:latin typeface="Times New Roman" panose="02020603050405020304" pitchFamily="18" charset="0"/>
                <a:cs typeface="Times New Roman" panose="02020603050405020304" pitchFamily="18" charset="0"/>
              </a:rPr>
              <a:t>Analytics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Weka</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Coralogix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Loom </a:t>
            </a:r>
            <a:r>
              <a:rPr lang="en-US" dirty="0" smtClean="0">
                <a:latin typeface="Times New Roman" panose="02020603050405020304" pitchFamily="18" charset="0"/>
                <a:cs typeface="Times New Roman" panose="02020603050405020304" pitchFamily="18" charset="0"/>
              </a:rPr>
              <a:t>Systems</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Anodot</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Avora</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DataRPM</a:t>
            </a:r>
            <a:endParaRPr lang="en-US" dirty="0">
              <a:latin typeface="Times New Roman" panose="02020603050405020304" pitchFamily="18" charset="0"/>
              <a:cs typeface="Times New Roman" panose="02020603050405020304" pitchFamily="18" charset="0"/>
            </a:endParaRPr>
          </a:p>
          <a:p>
            <a:pPr marL="0" indent="0">
              <a:buNone/>
            </a:pPr>
            <a:r>
              <a:rPr lang="en-US" dirty="0"/>
              <a:t/>
            </a:r>
            <a:br>
              <a:rPr lang="en-US" dirty="0"/>
            </a:br>
            <a:endParaRPr lang="ru-RU" dirty="0"/>
          </a:p>
        </p:txBody>
      </p:sp>
    </p:spTree>
    <p:extLst>
      <p:ext uri="{BB962C8B-B14F-4D97-AF65-F5344CB8AC3E}">
        <p14:creationId xmlns:p14="http://schemas.microsoft.com/office/powerpoint/2010/main" val="256151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Fraud </a:t>
            </a:r>
            <a:r>
              <a:rPr lang="en-US" b="1" dirty="0" smtClean="0">
                <a:latin typeface="Garamond" panose="02020404030301010803" pitchFamily="18" charset="0"/>
              </a:rPr>
              <a:t>Detection</a:t>
            </a:r>
            <a:endParaRPr lang="ru-RU" b="1" dirty="0">
              <a:latin typeface="Garamond" panose="02020404030301010803" pitchFamily="18" charset="0"/>
            </a:endParaRPr>
          </a:p>
        </p:txBody>
      </p:sp>
      <p:sp>
        <p:nvSpPr>
          <p:cNvPr id="3" name="Объект 2"/>
          <p:cNvSpPr>
            <a:spLocks noGrp="1"/>
          </p:cNvSpPr>
          <p:nvPr>
            <p:ph idx="1"/>
          </p:nvPr>
        </p:nvSpPr>
        <p:spPr/>
        <p:txBody>
          <a:bodyPr/>
          <a:lstStyle/>
          <a:p>
            <a:r>
              <a:rPr lang="en-US" dirty="0">
                <a:latin typeface="Garamond" panose="02020404030301010803" pitchFamily="18" charset="0"/>
              </a:rPr>
              <a:t>Many organizations, particularly those in the financial industry, are concerned about fraud. Credit card fraud and identity theft, for example, can result in considerable financial losses and harm to an organization's brand.</a:t>
            </a:r>
          </a:p>
          <a:p>
            <a:r>
              <a:rPr lang="en-US" dirty="0">
                <a:latin typeface="Garamond" panose="02020404030301010803" pitchFamily="18" charset="0"/>
              </a:rPr>
              <a:t>Machine learning systems can detect fraudulent actions by analyzing data trends. Machine learning algorithms, for example, may analyze credit card transactions to find patterns indicative of fraud, such as a rapid spike in purchases or transactions from unexpected places. Organizations may reduce losses and safeguard their consumers by discovering fraud early.</a:t>
            </a: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2856936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ML based financial fraud detection system</a:t>
            </a:r>
            <a:endParaRPr lang="ru-RU" b="1" dirty="0">
              <a:latin typeface="Times New Roman" panose="02020603050405020304" pitchFamily="18" charset="0"/>
              <a:cs typeface="Times New Roman" panose="02020603050405020304" pitchFamily="18" charset="0"/>
            </a:endParaRPr>
          </a:p>
        </p:txBody>
      </p:sp>
      <p:pic>
        <p:nvPicPr>
          <p:cNvPr id="2050" name="Picture 2" descr="PDF] Machine Learning based Approach to Financial Fraud Detection Process  in Mobile Payment System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869" y="1797860"/>
            <a:ext cx="102489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43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Threat </a:t>
            </a:r>
            <a:r>
              <a:rPr lang="en-US" b="1" dirty="0" smtClean="0">
                <a:latin typeface="Garamond" panose="02020404030301010803" pitchFamily="18" charset="0"/>
              </a:rPr>
              <a:t>Intelligence</a:t>
            </a:r>
            <a:endParaRPr lang="ru-RU" b="1" dirty="0">
              <a:latin typeface="Garamond" panose="02020404030301010803" pitchFamily="18" charset="0"/>
            </a:endParaRPr>
          </a:p>
        </p:txBody>
      </p:sp>
      <p:sp>
        <p:nvSpPr>
          <p:cNvPr id="3" name="Объект 2"/>
          <p:cNvSpPr>
            <a:spLocks noGrp="1"/>
          </p:cNvSpPr>
          <p:nvPr>
            <p:ph idx="1"/>
          </p:nvPr>
        </p:nvSpPr>
        <p:spPr/>
        <p:txBody>
          <a:bodyPr/>
          <a:lstStyle/>
          <a:p>
            <a:r>
              <a:rPr lang="en-US" dirty="0">
                <a:latin typeface="Garamond" panose="02020404030301010803" pitchFamily="18" charset="0"/>
              </a:rPr>
              <a:t>Threat intelligence is gathering and analyzing data in order to identify possible cyber threats. Machine learning algorithms may be used to identify possible dangers by analyzing enormous volumes of data from numerous sources, such as social media, dark web forums, and security blogs.</a:t>
            </a:r>
          </a:p>
          <a:p>
            <a:r>
              <a:rPr lang="en-US" dirty="0">
                <a:latin typeface="Garamond" panose="02020404030301010803" pitchFamily="18" charset="0"/>
              </a:rPr>
              <a:t>Machine learning algorithms can find trends in this data that may suggest a future cyber assault. This data may be utilized to strengthen an organization's cybersecurity posture by detecting vulnerabilities and putting in place suitable security measures.</a:t>
            </a: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204017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What is Threat </a:t>
            </a:r>
            <a:r>
              <a:rPr lang="en-US" b="1" dirty="0">
                <a:latin typeface="Garamond" panose="02020404030301010803" pitchFamily="18" charset="0"/>
              </a:rPr>
              <a:t>Intelligence</a:t>
            </a:r>
            <a:r>
              <a:rPr lang="en-US" b="1" dirty="0">
                <a:latin typeface="Garamond" panose="02020404030301010803" pitchFamily="18" charset="0"/>
              </a:rPr>
              <a:t>?</a:t>
            </a:r>
            <a:endParaRPr lang="ru-RU" b="1" dirty="0">
              <a:latin typeface="Garamond" panose="02020404030301010803" pitchFamily="18" charset="0"/>
            </a:endParaRPr>
          </a:p>
        </p:txBody>
      </p:sp>
      <p:pic>
        <p:nvPicPr>
          <p:cNvPr id="3074" name="Picture 2" descr="What is Threat Intelligence? Definition and FAQs | HEAVY.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462" y="1690688"/>
            <a:ext cx="4876784" cy="487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53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I and the Five Phases of the Threat Intelligence Lifecycle | Mandi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296" y="575566"/>
            <a:ext cx="10164392" cy="610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48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User </a:t>
            </a:r>
            <a:r>
              <a:rPr lang="en-US" b="1" dirty="0" smtClean="0">
                <a:latin typeface="Garamond" panose="02020404030301010803" pitchFamily="18" charset="0"/>
              </a:rPr>
              <a:t>Authentication</a:t>
            </a:r>
            <a:endParaRPr lang="ru-RU" b="1" dirty="0">
              <a:latin typeface="Garamond" panose="02020404030301010803" pitchFamily="18" charset="0"/>
            </a:endParaRPr>
          </a:p>
        </p:txBody>
      </p:sp>
      <p:sp>
        <p:nvSpPr>
          <p:cNvPr id="3" name="Объект 2"/>
          <p:cNvSpPr>
            <a:spLocks noGrp="1"/>
          </p:cNvSpPr>
          <p:nvPr>
            <p:ph idx="1"/>
          </p:nvPr>
        </p:nvSpPr>
        <p:spPr/>
        <p:txBody>
          <a:bodyPr>
            <a:normAutofit/>
          </a:bodyPr>
          <a:lstStyle/>
          <a:p>
            <a:r>
              <a:rPr lang="en-US" dirty="0">
                <a:latin typeface="Garamond" panose="02020404030301010803" pitchFamily="18" charset="0"/>
              </a:rPr>
              <a:t>The process of authenticating a person's identification is known as user authentication. Unauthorized access to systems and data can cause severe damage, therefore this is a key component of cybersecurity.</a:t>
            </a:r>
          </a:p>
          <a:p>
            <a:r>
              <a:rPr lang="en-US" dirty="0">
                <a:latin typeface="Garamond" panose="02020404030301010803" pitchFamily="18" charset="0"/>
              </a:rPr>
              <a:t>By analyzing user behavior and recognizing patterns that are compatible with authorized access, machine learning algorithms may be used to improve user authentication. Machine learning algorithms, for example, may analyze keystrokes and mouse movements to identify each user's distinct behavior. This data may be used to build a behavioral profile of each user, which can then be used to validate their identity</a:t>
            </a:r>
            <a:r>
              <a:rPr lang="en-US" dirty="0" smtClean="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825794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AI-based voice authentication </a:t>
            </a:r>
            <a:endParaRPr lang="ru-RU" b="1" dirty="0">
              <a:latin typeface="Times New Roman" panose="02020603050405020304" pitchFamily="18" charset="0"/>
              <a:cs typeface="Times New Roman" panose="02020603050405020304" pitchFamily="18" charset="0"/>
            </a:endParaRPr>
          </a:p>
        </p:txBody>
      </p:sp>
      <p:pic>
        <p:nvPicPr>
          <p:cNvPr id="6146" name="Picture 2" descr="Use of AI Voice Authentication Technology Instead of Traditional Keypads in  Security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1781"/>
            <a:ext cx="10898913" cy="225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14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Artificial Intelligence (AI) Biometric Authentication for Enterprise  Secu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20" y="365125"/>
            <a:ext cx="10917360" cy="61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58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Conclusion</a:t>
            </a:r>
            <a:endParaRPr lang="ru-RU" b="1" dirty="0">
              <a:latin typeface="Garamond" panose="02020404030301010803" pitchFamily="18" charset="0"/>
            </a:endParaRPr>
          </a:p>
        </p:txBody>
      </p:sp>
      <p:sp>
        <p:nvSpPr>
          <p:cNvPr id="3" name="Объект 2"/>
          <p:cNvSpPr>
            <a:spLocks noGrp="1"/>
          </p:cNvSpPr>
          <p:nvPr>
            <p:ph idx="1"/>
          </p:nvPr>
        </p:nvSpPr>
        <p:spPr>
          <a:xfrm>
            <a:off x="838200" y="1825625"/>
            <a:ext cx="3166641" cy="4351338"/>
          </a:xfrm>
        </p:spPr>
        <p:txBody>
          <a:bodyPr>
            <a:normAutofit fontScale="62500" lnSpcReduction="20000"/>
          </a:bodyPr>
          <a:lstStyle/>
          <a:p>
            <a:pPr marL="0" indent="0">
              <a:buNone/>
            </a:pPr>
            <a:r>
              <a:rPr lang="en-US" dirty="0">
                <a:latin typeface="Garamond" panose="02020404030301010803" pitchFamily="18" charset="0"/>
              </a:rPr>
              <a:t>In conclusion, machine learning is an effective tool that may assist organizations in improving their cybersecurity posture. Machine learning algorithms may assist organizations in staying ahead of cyber risks by analyzing massive volumes of data and discovering trends that may suggest a prospective cyber assault. Machine learning has numerous and diverse uses in cybersecurity, ranging from virus detection to user authentication. As cyber threats change, organizations must adopt machine learning as a critical component of their cybersecurity strategy.</a:t>
            </a:r>
            <a:endParaRPr lang="ru-RU" dirty="0">
              <a:latin typeface="Garamond" panose="02020404030301010803" pitchFamily="18" charset="0"/>
            </a:endParaRPr>
          </a:p>
        </p:txBody>
      </p:sp>
      <p:pic>
        <p:nvPicPr>
          <p:cNvPr id="4098" name="Picture 2" descr="AI in Cyber Security: Advantages, Applications andUse C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65" y="1908455"/>
            <a:ext cx="7850370" cy="392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7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Questions for the discussion</a:t>
            </a:r>
            <a:endParaRPr lang="ru-RU" b="1" dirty="0">
              <a:latin typeface="Garamond" panose="02020404030301010803" pitchFamily="18" charset="0"/>
            </a:endParaRPr>
          </a:p>
        </p:txBody>
      </p:sp>
      <p:sp>
        <p:nvSpPr>
          <p:cNvPr id="3" name="Объект 2"/>
          <p:cNvSpPr>
            <a:spLocks noGrp="1"/>
          </p:cNvSpPr>
          <p:nvPr>
            <p:ph idx="1"/>
          </p:nvPr>
        </p:nvSpPr>
        <p:spPr/>
        <p:txBody>
          <a:bodyPr/>
          <a:lstStyle/>
          <a:p>
            <a:r>
              <a:rPr lang="en-US" dirty="0" smtClean="0">
                <a:latin typeface="Garamond" panose="02020404030301010803" pitchFamily="18" charset="0"/>
              </a:rPr>
              <a:t>What are the most spread applications of AI and ML?</a:t>
            </a:r>
          </a:p>
          <a:p>
            <a:endParaRPr lang="en-US" dirty="0">
              <a:latin typeface="Garamond" panose="02020404030301010803" pitchFamily="18" charset="0"/>
            </a:endParaRPr>
          </a:p>
          <a:p>
            <a:endParaRPr lang="en-US" dirty="0" smtClean="0">
              <a:latin typeface="Garamond" panose="02020404030301010803" pitchFamily="18" charset="0"/>
            </a:endParaRPr>
          </a:p>
          <a:p>
            <a:r>
              <a:rPr lang="en-US" dirty="0" smtClean="0">
                <a:latin typeface="Garamond" panose="02020404030301010803" pitchFamily="18" charset="0"/>
              </a:rPr>
              <a:t>What </a:t>
            </a:r>
            <a:r>
              <a:rPr lang="en-US" dirty="0">
                <a:latin typeface="Garamond" panose="02020404030301010803" pitchFamily="18" charset="0"/>
              </a:rPr>
              <a:t>are the best machine learning tools products</a:t>
            </a:r>
            <a:r>
              <a:rPr lang="en-US" dirty="0" smtClean="0">
                <a:latin typeface="Garamond" panose="02020404030301010803" pitchFamily="18" charset="0"/>
              </a:rPr>
              <a:t>?</a:t>
            </a:r>
          </a:p>
          <a:p>
            <a:endParaRPr lang="en-US" dirty="0" smtClean="0">
              <a:latin typeface="Garamond" panose="02020404030301010803" pitchFamily="18" charset="0"/>
            </a:endParaRPr>
          </a:p>
          <a:p>
            <a:endParaRPr lang="en-US" dirty="0">
              <a:latin typeface="Garamond" panose="02020404030301010803" pitchFamily="18" charset="0"/>
            </a:endParaRPr>
          </a:p>
          <a:p>
            <a:r>
              <a:rPr lang="en-US" dirty="0" smtClean="0">
                <a:latin typeface="Garamond" panose="02020404030301010803" pitchFamily="18" charset="0"/>
              </a:rPr>
              <a:t>Can you tell examples of AI applications in FB, Netflix?</a:t>
            </a:r>
            <a:endParaRPr lang="ru-RU" dirty="0">
              <a:latin typeface="Garamond" panose="02020404030301010803" pitchFamily="18" charset="0"/>
            </a:endParaRPr>
          </a:p>
        </p:txBody>
      </p:sp>
    </p:spTree>
    <p:extLst>
      <p:ext uri="{BB962C8B-B14F-4D97-AF65-F5344CB8AC3E}">
        <p14:creationId xmlns:p14="http://schemas.microsoft.com/office/powerpoint/2010/main" val="204832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Potential usage of GPT for cybersecurity needs</a:t>
            </a:r>
            <a:endParaRPr lang="ru-RU" b="1" dirty="0">
              <a:latin typeface="Garamond" panose="02020404030301010803" pitchFamily="18" charset="0"/>
            </a:endParaRPr>
          </a:p>
        </p:txBody>
      </p:sp>
      <p:sp>
        <p:nvSpPr>
          <p:cNvPr id="3" name="Объект 2"/>
          <p:cNvSpPr>
            <a:spLocks noGrp="1"/>
          </p:cNvSpPr>
          <p:nvPr>
            <p:ph idx="1"/>
          </p:nvPr>
        </p:nvSpPr>
        <p:spPr/>
        <p:txBody>
          <a:bodyPr>
            <a:normAutofit fontScale="70000" lnSpcReduction="20000"/>
          </a:bodyPr>
          <a:lstStyle/>
          <a:p>
            <a:r>
              <a:rPr lang="en-US" dirty="0" smtClean="0">
                <a:latin typeface="Garamond" panose="02020404030301010803" pitchFamily="18" charset="0"/>
              </a:rPr>
              <a:t>Anomaly </a:t>
            </a:r>
            <a:r>
              <a:rPr lang="en-US" dirty="0">
                <a:latin typeface="Garamond" panose="02020404030301010803" pitchFamily="18" charset="0"/>
              </a:rPr>
              <a:t>Detection:</a:t>
            </a:r>
          </a:p>
          <a:p>
            <a:pPr lvl="1"/>
            <a:r>
              <a:rPr lang="en-US" dirty="0">
                <a:latin typeface="Garamond" panose="02020404030301010803" pitchFamily="18" charset="0"/>
              </a:rPr>
              <a:t>GPT can be trained on network logs and other security data. The model can then be used to detect anomalies in network traffic or user behavior.</a:t>
            </a:r>
          </a:p>
          <a:p>
            <a:r>
              <a:rPr lang="en-US" dirty="0">
                <a:latin typeface="Garamond" panose="02020404030301010803" pitchFamily="18" charset="0"/>
              </a:rPr>
              <a:t>Attack Signature Generation:</a:t>
            </a:r>
          </a:p>
          <a:p>
            <a:pPr lvl="1"/>
            <a:r>
              <a:rPr lang="en-US" dirty="0">
                <a:latin typeface="Garamond" panose="02020404030301010803" pitchFamily="18" charset="0"/>
              </a:rPr>
              <a:t>GPT can generate signatures for known attacks based on the analysis of textual descriptions of attacks. These signatures can be used in intrusion detection systems.</a:t>
            </a:r>
          </a:p>
          <a:p>
            <a:r>
              <a:rPr lang="en-US" dirty="0">
                <a:latin typeface="Garamond" panose="02020404030301010803" pitchFamily="18" charset="0"/>
              </a:rPr>
              <a:t>Textual Information Analysis:</a:t>
            </a:r>
          </a:p>
          <a:p>
            <a:pPr lvl="1"/>
            <a:r>
              <a:rPr lang="en-US" dirty="0">
                <a:latin typeface="Garamond" panose="02020404030301010803" pitchFamily="18" charset="0"/>
              </a:rPr>
              <a:t>GPT can be used to analyze threats from textual sources such as news articles, blogs, and forums. The model can help identify new cybersecurity threats and trends.</a:t>
            </a:r>
          </a:p>
          <a:p>
            <a:r>
              <a:rPr lang="en-US" dirty="0">
                <a:latin typeface="Garamond" panose="02020404030301010803" pitchFamily="18" charset="0"/>
              </a:rPr>
              <a:t>Automatic Incident Response:</a:t>
            </a:r>
          </a:p>
          <a:p>
            <a:pPr lvl="1"/>
            <a:r>
              <a:rPr lang="en-US" dirty="0">
                <a:latin typeface="Garamond" panose="02020404030301010803" pitchFamily="18" charset="0"/>
              </a:rPr>
              <a:t>GPT can be integrated into incident response systems for automatic incident analysis and classification, as well as providing response recommendations.</a:t>
            </a:r>
          </a:p>
          <a:p>
            <a:r>
              <a:rPr lang="en-US" dirty="0">
                <a:latin typeface="Garamond" panose="02020404030301010803" pitchFamily="18" charset="0"/>
              </a:rPr>
              <a:t>Filtering Malicious Websites and Emails:</a:t>
            </a:r>
          </a:p>
          <a:p>
            <a:pPr lvl="1"/>
            <a:r>
              <a:rPr lang="en-US" dirty="0">
                <a:latin typeface="Garamond" panose="02020404030301010803" pitchFamily="18" charset="0"/>
              </a:rPr>
              <a:t>GPT can be used to analyze the content of websites and emails to detect potentially malicious content.</a:t>
            </a:r>
          </a:p>
          <a:p>
            <a:r>
              <a:rPr lang="en-US" dirty="0">
                <a:latin typeface="Garamond" panose="02020404030301010803" pitchFamily="18" charset="0"/>
              </a:rPr>
              <a:t>Security Recommendations Generation:</a:t>
            </a:r>
          </a:p>
          <a:p>
            <a:pPr lvl="1"/>
            <a:r>
              <a:rPr lang="en-US" dirty="0">
                <a:latin typeface="Garamond" panose="02020404030301010803" pitchFamily="18" charset="0"/>
              </a:rPr>
              <a:t>GPT can generate security recommendations based on the analysis of specific situations and vulnerabilities.</a:t>
            </a:r>
          </a:p>
          <a:p>
            <a:endParaRPr lang="ru-RU" dirty="0">
              <a:latin typeface="Garamond" panose="02020404030301010803" pitchFamily="18" charset="0"/>
            </a:endParaRPr>
          </a:p>
          <a:p>
            <a:endParaRPr lang="ru-RU" dirty="0">
              <a:latin typeface="Garamond" panose="02020404030301010803" pitchFamily="18" charset="0"/>
            </a:endParaRPr>
          </a:p>
        </p:txBody>
      </p:sp>
    </p:spTree>
    <p:extLst>
      <p:ext uri="{BB962C8B-B14F-4D97-AF65-F5344CB8AC3E}">
        <p14:creationId xmlns:p14="http://schemas.microsoft.com/office/powerpoint/2010/main" val="2869101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smtClean="0">
                <a:latin typeface="Garamond" panose="02020404030301010803" pitchFamily="18" charset="0"/>
              </a:rPr>
              <a:t>Step-by-step </a:t>
            </a:r>
            <a:r>
              <a:rPr lang="en-US" sz="2800" b="1" dirty="0">
                <a:latin typeface="Garamond" panose="02020404030301010803" pitchFamily="18" charset="0"/>
              </a:rPr>
              <a:t>approach to perform attack signature generation using GPT</a:t>
            </a:r>
            <a:r>
              <a:rPr lang="en-US" sz="2800" b="1" dirty="0" smtClean="0">
                <a:latin typeface="Garamond" panose="02020404030301010803" pitchFamily="18" charset="0"/>
              </a:rPr>
              <a:t>:</a:t>
            </a:r>
            <a:endParaRPr lang="ru-RU" sz="2800" b="1" dirty="0">
              <a:latin typeface="Garamond" panose="02020404030301010803" pitchFamily="18" charset="0"/>
            </a:endParaRPr>
          </a:p>
        </p:txBody>
      </p:sp>
      <p:sp>
        <p:nvSpPr>
          <p:cNvPr id="3" name="Объект 2"/>
          <p:cNvSpPr>
            <a:spLocks noGrp="1"/>
          </p:cNvSpPr>
          <p:nvPr>
            <p:ph idx="1"/>
          </p:nvPr>
        </p:nvSpPr>
        <p:spPr>
          <a:xfrm>
            <a:off x="706120" y="2059305"/>
            <a:ext cx="10515600" cy="4351338"/>
          </a:xfrm>
        </p:spPr>
        <p:txBody>
          <a:bodyPr>
            <a:normAutofit fontScale="40000" lnSpcReduction="20000"/>
          </a:bodyPr>
          <a:lstStyle/>
          <a:p>
            <a:r>
              <a:rPr lang="en-US" sz="3000" b="1" dirty="0" smtClean="0">
                <a:latin typeface="Garamond" panose="02020404030301010803" pitchFamily="18" charset="0"/>
              </a:rPr>
              <a:t>Data </a:t>
            </a:r>
            <a:r>
              <a:rPr lang="en-US" sz="3000" b="1" dirty="0">
                <a:latin typeface="Garamond" panose="02020404030301010803" pitchFamily="18" charset="0"/>
              </a:rPr>
              <a:t>Collection and Labeling</a:t>
            </a:r>
            <a:r>
              <a:rPr lang="en-US" sz="3000" dirty="0">
                <a:latin typeface="Garamond" panose="02020404030301010803" pitchFamily="18" charset="0"/>
              </a:rPr>
              <a:t>: Gather a dataset of textual descriptions or reports of known cyberattacks. These descriptions should include information about the attack techniques, tactics, procedures, and other relevant details.</a:t>
            </a:r>
          </a:p>
          <a:p>
            <a:r>
              <a:rPr lang="en-US" sz="3000" b="1" dirty="0">
                <a:latin typeface="Garamond" panose="02020404030301010803" pitchFamily="18" charset="0"/>
              </a:rPr>
              <a:t>Data Preprocessing</a:t>
            </a:r>
            <a:r>
              <a:rPr lang="en-US" sz="3000" dirty="0">
                <a:latin typeface="Garamond" panose="02020404030301010803" pitchFamily="18" charset="0"/>
              </a:rPr>
              <a:t>: Preprocess the textual data to clean it and make it suitable for training a language model like GPT. This might involve tokenization, removing special characters, and formatting the text.</a:t>
            </a:r>
          </a:p>
          <a:p>
            <a:r>
              <a:rPr lang="en-US" sz="3000" b="1" dirty="0">
                <a:latin typeface="Garamond" panose="02020404030301010803" pitchFamily="18" charset="0"/>
              </a:rPr>
              <a:t>Model Selection</a:t>
            </a:r>
            <a:r>
              <a:rPr lang="en-US" sz="3000" dirty="0">
                <a:latin typeface="Garamond" panose="02020404030301010803" pitchFamily="18" charset="0"/>
              </a:rPr>
              <a:t>: Choose a pre-trained GPT model (e.g., GPT-3 or GPT-4) to use as the foundation for generating attack signatures. You can fine-tune this model for your specific attack signature generation task.</a:t>
            </a:r>
          </a:p>
          <a:p>
            <a:r>
              <a:rPr lang="en-US" sz="3000" b="1" dirty="0">
                <a:latin typeface="Garamond" panose="02020404030301010803" pitchFamily="18" charset="0"/>
              </a:rPr>
              <a:t>Fine-Tuning</a:t>
            </a:r>
            <a:r>
              <a:rPr lang="en-US" sz="3000" dirty="0">
                <a:latin typeface="Garamond" panose="02020404030301010803" pitchFamily="18" charset="0"/>
              </a:rPr>
              <a:t>: Train the selected GPT model on the labeled dataset. During fine-tuning, the model learns to generate text that describes attack signatures based on the patterns it observes in the training data. You'll need to set up a language modeling objective that encourages the model to generate coherent and informative attack signatures.</a:t>
            </a:r>
          </a:p>
          <a:p>
            <a:r>
              <a:rPr lang="en-US" sz="3000" b="1" dirty="0">
                <a:latin typeface="Garamond" panose="02020404030301010803" pitchFamily="18" charset="0"/>
              </a:rPr>
              <a:t>Signature Generation</a:t>
            </a:r>
            <a:r>
              <a:rPr lang="en-US" sz="3000" dirty="0">
                <a:latin typeface="Garamond" panose="02020404030301010803" pitchFamily="18" charset="0"/>
              </a:rPr>
              <a:t>: Once the model is fine-tuned, you can use it to generate attack signatures. Provide a seed phrase or context that specifies the type of attack you want to generate a signature for, and the model will generate a signature based on the patterns it has learned.</a:t>
            </a:r>
          </a:p>
          <a:p>
            <a:r>
              <a:rPr lang="en-US" sz="3000" b="1" dirty="0">
                <a:latin typeface="Garamond" panose="02020404030301010803" pitchFamily="18" charset="0"/>
              </a:rPr>
              <a:t>Review and Validation</a:t>
            </a:r>
            <a:r>
              <a:rPr lang="en-US" sz="3000" dirty="0">
                <a:latin typeface="Garamond" panose="02020404030301010803" pitchFamily="18" charset="0"/>
              </a:rPr>
              <a:t>: Review the generated attack signatures to ensure they are accurate and relevant. It's essential to validate the generated signatures to make sure they reflect the actual attack techniques and can be used for detection.</a:t>
            </a:r>
          </a:p>
          <a:p>
            <a:r>
              <a:rPr lang="en-US" sz="3000" b="1" dirty="0">
                <a:latin typeface="Garamond" panose="02020404030301010803" pitchFamily="18" charset="0"/>
              </a:rPr>
              <a:t>Integration</a:t>
            </a:r>
            <a:r>
              <a:rPr lang="en-US" sz="3000" dirty="0">
                <a:latin typeface="Garamond" panose="02020404030301010803" pitchFamily="18" charset="0"/>
              </a:rPr>
              <a:t>: Integrate the generated attack signatures into your intrusion detection or prevention system (IDS/IPS) or security tools that use signatures for threat detection.</a:t>
            </a:r>
          </a:p>
          <a:p>
            <a:r>
              <a:rPr lang="en-US" sz="3000" b="1" dirty="0">
                <a:latin typeface="Garamond" panose="02020404030301010803" pitchFamily="18" charset="0"/>
              </a:rPr>
              <a:t>Testing</a:t>
            </a:r>
            <a:r>
              <a:rPr lang="en-US" sz="3000" dirty="0">
                <a:latin typeface="Garamond" panose="02020404030301010803" pitchFamily="18" charset="0"/>
              </a:rPr>
              <a:t>: Test the effectiveness of the generated signatures by simulating attacks or using historical attack data. Ensure that the signatures effectively identify the corresponding attacks.</a:t>
            </a:r>
          </a:p>
          <a:p>
            <a:r>
              <a:rPr lang="en-US" sz="3000" b="1" dirty="0">
                <a:latin typeface="Garamond" panose="02020404030301010803" pitchFamily="18" charset="0"/>
              </a:rPr>
              <a:t>Maintenance</a:t>
            </a:r>
            <a:r>
              <a:rPr lang="en-US" sz="3000" dirty="0">
                <a:latin typeface="Garamond" panose="02020404030301010803" pitchFamily="18" charset="0"/>
              </a:rPr>
              <a:t>: Regularly update and maintain the attack signatures. As new attack techniques emerge, you may need to retrain or fine-tune the GPT model and generate new signatures.</a:t>
            </a:r>
          </a:p>
          <a:p>
            <a:r>
              <a:rPr lang="en-US" sz="3000" dirty="0">
                <a:latin typeface="Garamond" panose="02020404030301010803" pitchFamily="18" charset="0"/>
              </a:rPr>
              <a:t>It's important to note that attack signature generation with GPT is based on textual descriptions of attacks. While GPT can generate descriptive text, the quality and accuracy of the generated signatures will depend on the quality of the training data and the ability of the model to generalize </a:t>
            </a:r>
            <a:r>
              <a:rPr lang="en-US" dirty="0">
                <a:latin typeface="Garamond" panose="02020404030301010803" pitchFamily="18" charset="0"/>
              </a:rPr>
              <a:t>from that data. Additionally, the generated signatures should be just one part of a comprehensive security strategy that includes other detection methods and layers of defense</a:t>
            </a:r>
            <a:r>
              <a:rPr lang="en-US" dirty="0" smtClean="0">
                <a:latin typeface="Garamond" panose="02020404030301010803" pitchFamily="18" charset="0"/>
              </a:rPr>
              <a:t>.</a:t>
            </a:r>
            <a:endParaRPr lang="en-US" dirty="0">
              <a:latin typeface="Garamond" panose="02020404030301010803" pitchFamily="18" charset="0"/>
            </a:endParaRPr>
          </a:p>
        </p:txBody>
      </p:sp>
    </p:spTree>
    <p:extLst>
      <p:ext uri="{BB962C8B-B14F-4D97-AF65-F5344CB8AC3E}">
        <p14:creationId xmlns:p14="http://schemas.microsoft.com/office/powerpoint/2010/main" val="2164351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Additional materials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en-US" b="1" dirty="0"/>
              <a:t>Global Artificial Intelligence (AI) in Cybersecurity Market Insights and Forecast to </a:t>
            </a:r>
            <a:r>
              <a:rPr lang="en-US" b="1" dirty="0"/>
              <a:t>2028: </a:t>
            </a:r>
            <a:r>
              <a:rPr lang="en-US" b="1" dirty="0">
                <a:hlinkClick r:id="rId2"/>
              </a:rPr>
              <a:t>https://</a:t>
            </a:r>
            <a:r>
              <a:rPr lang="en-US" b="1" dirty="0" smtClean="0">
                <a:hlinkClick r:id="rId2"/>
              </a:rPr>
              <a:t>www.extrapolate.com/information-technology-communication-iot/artificial-intelligence-ai-in-cybersecurity-market-report/70440?utm_source=8050</a:t>
            </a:r>
            <a:r>
              <a:rPr lang="en-US" b="1" dirty="0" smtClean="0"/>
              <a:t> </a:t>
            </a:r>
          </a:p>
          <a:p>
            <a:endParaRPr lang="en-US" b="1" dirty="0"/>
          </a:p>
          <a:p>
            <a:endParaRPr lang="ru-RU" dirty="0"/>
          </a:p>
        </p:txBody>
      </p:sp>
    </p:spTree>
    <p:extLst>
      <p:ext uri="{BB962C8B-B14F-4D97-AF65-F5344CB8AC3E}">
        <p14:creationId xmlns:p14="http://schemas.microsoft.com/office/powerpoint/2010/main" val="2243770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ee Vector | Thank you for your attention sign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098" y="0"/>
            <a:ext cx="6479686" cy="647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59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Garamond" panose="02020404030301010803" pitchFamily="18" charset="0"/>
              </a:rPr>
              <a:t>Examples </a:t>
            </a:r>
            <a:r>
              <a:rPr lang="en-US" b="1" dirty="0">
                <a:latin typeface="Garamond" panose="02020404030301010803" pitchFamily="18" charset="0"/>
              </a:rPr>
              <a:t>of AI applications in FB, Netflix</a:t>
            </a:r>
            <a:endParaRPr lang="ru-RU" b="1" dirty="0"/>
          </a:p>
        </p:txBody>
      </p:sp>
      <p:sp>
        <p:nvSpPr>
          <p:cNvPr id="3" name="Объект 2"/>
          <p:cNvSpPr>
            <a:spLocks noGrp="1"/>
          </p:cNvSpPr>
          <p:nvPr>
            <p:ph idx="1"/>
          </p:nvPr>
        </p:nvSpPr>
        <p:spPr/>
        <p:txBody>
          <a:bodyPr>
            <a:normAutofit/>
          </a:bodyPr>
          <a:lstStyle/>
          <a:p>
            <a:pPr marL="0" indent="0" algn="just">
              <a:buNone/>
            </a:pPr>
            <a:r>
              <a:rPr lang="en-US" b="1" u="sng" dirty="0">
                <a:latin typeface="Garamond" panose="02020404030301010803" pitchFamily="18" charset="0"/>
              </a:rPr>
              <a:t>Example 1:</a:t>
            </a:r>
            <a:endParaRPr lang="en-US" dirty="0">
              <a:latin typeface="Garamond" panose="02020404030301010803" pitchFamily="18" charset="0"/>
            </a:endParaRPr>
          </a:p>
          <a:p>
            <a:pPr marL="0" indent="0" algn="just">
              <a:buNone/>
            </a:pPr>
            <a:r>
              <a:rPr lang="en-US" dirty="0">
                <a:latin typeface="Garamond" panose="02020404030301010803" pitchFamily="18" charset="0"/>
              </a:rPr>
              <a:t>If you have used Netflix, then you must know that it recommends you some movies or shows for watching based on what you have watched earlier. Machine Learning is used for this recommendation and to select the data which matches your choice. It uses the earlier data.</a:t>
            </a:r>
          </a:p>
          <a:p>
            <a:pPr marL="0" indent="0" algn="just">
              <a:buNone/>
            </a:pPr>
            <a:r>
              <a:rPr lang="en-US" b="1" u="sng" dirty="0">
                <a:latin typeface="Garamond" panose="02020404030301010803" pitchFamily="18" charset="0"/>
              </a:rPr>
              <a:t>Example 2:</a:t>
            </a:r>
            <a:endParaRPr lang="en-US" dirty="0">
              <a:latin typeface="Garamond" panose="02020404030301010803" pitchFamily="18" charset="0"/>
            </a:endParaRPr>
          </a:p>
          <a:p>
            <a:pPr marL="0" indent="0" algn="just">
              <a:buNone/>
            </a:pPr>
            <a:r>
              <a:rPr lang="en-US" dirty="0" smtClean="0">
                <a:latin typeface="Garamond" panose="02020404030301010803" pitchFamily="18" charset="0"/>
              </a:rPr>
              <a:t>When </a:t>
            </a:r>
            <a:r>
              <a:rPr lang="en-US" dirty="0">
                <a:latin typeface="Garamond" panose="02020404030301010803" pitchFamily="18" charset="0"/>
              </a:rPr>
              <a:t>you upload a photo on Facebook, it can recognize a person in that photo and suggest you, mutual friends. ML is used for these predictions. It uses data like your friend-list, photos available etc. and it makes predictions based on that.</a:t>
            </a:r>
          </a:p>
          <a:p>
            <a:pPr algn="just"/>
            <a:endParaRPr lang="ru-RU" dirty="0">
              <a:latin typeface="Garamond" panose="02020404030301010803" pitchFamily="18" charset="0"/>
            </a:endParaRPr>
          </a:p>
        </p:txBody>
      </p:sp>
    </p:spTree>
    <p:extLst>
      <p:ext uri="{BB962C8B-B14F-4D97-AF65-F5344CB8AC3E}">
        <p14:creationId xmlns:p14="http://schemas.microsoft.com/office/powerpoint/2010/main" val="230832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314" y="365125"/>
            <a:ext cx="12126686" cy="1325563"/>
          </a:xfrm>
        </p:spPr>
        <p:txBody>
          <a:bodyPr>
            <a:normAutofit fontScale="90000"/>
          </a:bodyPr>
          <a:lstStyle/>
          <a:p>
            <a:r>
              <a:rPr lang="en-US" b="1" dirty="0">
                <a:latin typeface="Garamond" panose="02020404030301010803" pitchFamily="18" charset="0"/>
              </a:rPr>
              <a:t>10+ Most Popular Machine Learning Software </a:t>
            </a:r>
            <a:r>
              <a:rPr lang="en-US" b="1" dirty="0" smtClean="0">
                <a:latin typeface="Garamond" panose="02020404030301010803" pitchFamily="18" charset="0"/>
              </a:rPr>
              <a:t>Tools (1)</a:t>
            </a:r>
            <a:r>
              <a:rPr lang="en-US" b="1" dirty="0">
                <a:latin typeface="Garamond" panose="02020404030301010803" pitchFamily="18" charset="0"/>
              </a:rPr>
              <a:t/>
            </a:r>
            <a:br>
              <a:rPr lang="en-US" b="1" dirty="0">
                <a:latin typeface="Garamond" panose="02020404030301010803" pitchFamily="18" charset="0"/>
              </a:rPr>
            </a:br>
            <a:endParaRPr lang="ru-RU" dirty="0">
              <a:latin typeface="Garamond" panose="02020404030301010803"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58860360"/>
              </p:ext>
            </p:extLst>
          </p:nvPr>
        </p:nvGraphicFramePr>
        <p:xfrm>
          <a:off x="317242" y="1231640"/>
          <a:ext cx="11874760" cy="5010540"/>
        </p:xfrm>
        <a:graphic>
          <a:graphicData uri="http://schemas.openxmlformats.org/drawingml/2006/table">
            <a:tbl>
              <a:tblPr/>
              <a:tblGrid>
                <a:gridCol w="2374952">
                  <a:extLst>
                    <a:ext uri="{9D8B030D-6E8A-4147-A177-3AD203B41FA5}">
                      <a16:colId xmlns:a16="http://schemas.microsoft.com/office/drawing/2014/main" val="3815593732"/>
                    </a:ext>
                  </a:extLst>
                </a:gridCol>
                <a:gridCol w="2374952">
                  <a:extLst>
                    <a:ext uri="{9D8B030D-6E8A-4147-A177-3AD203B41FA5}">
                      <a16:colId xmlns:a16="http://schemas.microsoft.com/office/drawing/2014/main" val="522474648"/>
                    </a:ext>
                  </a:extLst>
                </a:gridCol>
                <a:gridCol w="2374952">
                  <a:extLst>
                    <a:ext uri="{9D8B030D-6E8A-4147-A177-3AD203B41FA5}">
                      <a16:colId xmlns:a16="http://schemas.microsoft.com/office/drawing/2014/main" val="2280316265"/>
                    </a:ext>
                  </a:extLst>
                </a:gridCol>
                <a:gridCol w="2374952">
                  <a:extLst>
                    <a:ext uri="{9D8B030D-6E8A-4147-A177-3AD203B41FA5}">
                      <a16:colId xmlns:a16="http://schemas.microsoft.com/office/drawing/2014/main" val="642474548"/>
                    </a:ext>
                  </a:extLst>
                </a:gridCol>
                <a:gridCol w="2374952">
                  <a:extLst>
                    <a:ext uri="{9D8B030D-6E8A-4147-A177-3AD203B41FA5}">
                      <a16:colId xmlns:a16="http://schemas.microsoft.com/office/drawing/2014/main" val="2825901872"/>
                    </a:ext>
                  </a:extLst>
                </a:gridCol>
              </a:tblGrid>
              <a:tr h="435741">
                <a:tc>
                  <a:txBody>
                    <a:bodyPr/>
                    <a:lstStyle/>
                    <a:p>
                      <a:pPr algn="l" fontAlgn="ctr" latinLnBrk="0"/>
                      <a:r>
                        <a:rPr lang="en-US" sz="1400" b="1" dirty="0" smtClean="0">
                          <a:effectLst/>
                          <a:latin typeface="Garamond" panose="02020404030301010803" pitchFamily="18" charset="0"/>
                        </a:rPr>
                        <a:t>Tool</a:t>
                      </a:r>
                      <a:r>
                        <a:rPr lang="en-US" sz="1400" b="1" dirty="0">
                          <a:effectLst/>
                          <a:latin typeface="Garamond" panose="02020404030301010803" pitchFamily="18" charset="0"/>
                        </a:rPr>
                        <a:t/>
                      </a:r>
                      <a:br>
                        <a:rPr lang="en-US" sz="1400" b="1" dirty="0">
                          <a:effectLst/>
                          <a:latin typeface="Garamond" panose="02020404030301010803" pitchFamily="18" charset="0"/>
                        </a:rPr>
                      </a:b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a:r>
                        <a:rPr lang="en-US" sz="1400" b="1" dirty="0" smtClean="0">
                          <a:effectLst/>
                          <a:latin typeface="Garamond" panose="02020404030301010803" pitchFamily="18" charset="0"/>
                        </a:rPr>
                        <a:t>Platform</a:t>
                      </a: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a:r>
                        <a:rPr lang="en-US" sz="1400" b="1" dirty="0" smtClean="0">
                          <a:effectLst/>
                          <a:latin typeface="Garamond" panose="02020404030301010803" pitchFamily="18" charset="0"/>
                        </a:rPr>
                        <a:t>Cost</a:t>
                      </a: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effectLst/>
                          <a:latin typeface="Garamond" panose="02020404030301010803" pitchFamily="18" charset="0"/>
                        </a:rPr>
                        <a:t>Written in language</a:t>
                      </a: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Garamond" panose="02020404030301010803" pitchFamily="18" charset="0"/>
                        </a:rPr>
                        <a:t>Algorithms or Features</a:t>
                      </a:r>
                      <a:endParaRPr lang="ru-RU" sz="1400" dirty="0">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20158"/>
                  </a:ext>
                </a:extLst>
              </a:tr>
              <a:tr h="1295825">
                <a:tc>
                  <a:txBody>
                    <a:bodyPr/>
                    <a:lstStyle/>
                    <a:p>
                      <a:pPr algn="l" fontAlgn="t" latinLnBrk="0"/>
                      <a:r>
                        <a:rPr lang="en-US" sz="1400" b="0" dirty="0" err="1">
                          <a:effectLst/>
                          <a:latin typeface="Garamond" panose="02020404030301010803" pitchFamily="18" charset="0"/>
                        </a:rPr>
                        <a:t>Scikit</a:t>
                      </a:r>
                      <a:r>
                        <a:rPr lang="en-US" sz="1400" b="0" dirty="0">
                          <a:effectLst/>
                          <a:latin typeface="Garamond" panose="02020404030301010803" pitchFamily="18" charset="0"/>
                        </a:rPr>
                        <a:t> Learn</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Linux, Mac OS, Windows</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Python, Cython, C, C++</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Classification</a:t>
                      </a:r>
                      <a:br>
                        <a:rPr lang="en-US" sz="1400" b="0" dirty="0">
                          <a:effectLst/>
                          <a:latin typeface="Garamond" panose="02020404030301010803" pitchFamily="18" charset="0"/>
                        </a:rPr>
                      </a:br>
                      <a:r>
                        <a:rPr lang="en-US" sz="1400" b="0" dirty="0">
                          <a:effectLst/>
                          <a:latin typeface="Garamond" panose="02020404030301010803" pitchFamily="18" charset="0"/>
                        </a:rPr>
                        <a:t>Regression</a:t>
                      </a:r>
                      <a:br>
                        <a:rPr lang="en-US" sz="1400" b="0" dirty="0">
                          <a:effectLst/>
                          <a:latin typeface="Garamond" panose="02020404030301010803" pitchFamily="18" charset="0"/>
                        </a:rPr>
                      </a:br>
                      <a:r>
                        <a:rPr lang="en-US" sz="1400" b="0" dirty="0">
                          <a:effectLst/>
                          <a:latin typeface="Garamond" panose="02020404030301010803" pitchFamily="18" charset="0"/>
                        </a:rPr>
                        <a:t>Clustering</a:t>
                      </a:r>
                      <a:br>
                        <a:rPr lang="en-US" sz="1400" b="0" dirty="0">
                          <a:effectLst/>
                          <a:latin typeface="Garamond" panose="02020404030301010803" pitchFamily="18" charset="0"/>
                        </a:rPr>
                      </a:br>
                      <a:r>
                        <a:rPr lang="en-US" sz="1400" b="0" dirty="0">
                          <a:effectLst/>
                          <a:latin typeface="Garamond" panose="02020404030301010803" pitchFamily="18" charset="0"/>
                        </a:rPr>
                        <a:t>Preprocessing</a:t>
                      </a:r>
                      <a:br>
                        <a:rPr lang="en-US" sz="1400" b="0" dirty="0">
                          <a:effectLst/>
                          <a:latin typeface="Garamond" panose="02020404030301010803" pitchFamily="18" charset="0"/>
                        </a:rPr>
                      </a:br>
                      <a:r>
                        <a:rPr lang="en-US" sz="1400" b="0" dirty="0">
                          <a:effectLst/>
                          <a:latin typeface="Garamond" panose="02020404030301010803" pitchFamily="18" charset="0"/>
                        </a:rPr>
                        <a:t>Model Selection</a:t>
                      </a:r>
                      <a:br>
                        <a:rPr lang="en-US" sz="1400" b="0" dirty="0">
                          <a:effectLst/>
                          <a:latin typeface="Garamond" panose="02020404030301010803" pitchFamily="18" charset="0"/>
                        </a:rPr>
                      </a:br>
                      <a:r>
                        <a:rPr lang="en-US" sz="1400" b="0" dirty="0">
                          <a:effectLst/>
                          <a:latin typeface="Garamond" panose="02020404030301010803" pitchFamily="18" charset="0"/>
                        </a:rPr>
                        <a:t>Dimensionality reduction</a:t>
                      </a:r>
                      <a:r>
                        <a:rPr lang="en-US" sz="1400" b="0" dirty="0" smtClean="0">
                          <a:effectLst/>
                          <a:latin typeface="Garamond" panose="02020404030301010803" pitchFamily="18" charset="0"/>
                        </a:rPr>
                        <a:t>.</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32599189"/>
                  </a:ext>
                </a:extLst>
              </a:tr>
              <a:tr h="671804">
                <a:tc>
                  <a:txBody>
                    <a:bodyPr/>
                    <a:lstStyle/>
                    <a:p>
                      <a:pPr algn="l" fontAlgn="t" latinLnBrk="0"/>
                      <a:r>
                        <a:rPr lang="en-US" sz="1400" b="0">
                          <a:effectLst/>
                          <a:latin typeface="Garamond" panose="02020404030301010803" pitchFamily="18" charset="0"/>
                        </a:rPr>
                        <a:t>PyTorch</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Linux, Mac OS,</a:t>
                      </a:r>
                      <a:br>
                        <a:rPr lang="en-US" sz="1400" b="0" dirty="0">
                          <a:effectLst/>
                          <a:latin typeface="Garamond" panose="02020404030301010803" pitchFamily="18" charset="0"/>
                        </a:rPr>
                      </a:br>
                      <a:r>
                        <a:rPr lang="en-US" sz="1400" b="0" dirty="0">
                          <a:effectLst/>
                          <a:latin typeface="Garamond" panose="02020404030301010803" pitchFamily="18" charset="0"/>
                        </a:rPr>
                        <a:t>Windows</a:t>
                      </a:r>
                      <a:br>
                        <a:rPr lang="en-US" sz="1400" b="0" dirty="0">
                          <a:effectLst/>
                          <a:latin typeface="Garamond" panose="02020404030301010803" pitchFamily="18" charset="0"/>
                        </a:rPr>
                      </a:b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Python, C++,</a:t>
                      </a:r>
                      <a:br>
                        <a:rPr lang="en-US" sz="1400" b="0" dirty="0">
                          <a:effectLst/>
                          <a:latin typeface="Garamond" panose="02020404030301010803" pitchFamily="18" charset="0"/>
                        </a:rPr>
                      </a:br>
                      <a:r>
                        <a:rPr lang="en-US" sz="1400" b="0" dirty="0">
                          <a:effectLst/>
                          <a:latin typeface="Garamond" panose="02020404030301010803" pitchFamily="18" charset="0"/>
                        </a:rPr>
                        <a:t>CUDA</a:t>
                      </a:r>
                      <a:br>
                        <a:rPr lang="en-US" sz="1400" b="0" dirty="0">
                          <a:effectLst/>
                          <a:latin typeface="Garamond" panose="02020404030301010803" pitchFamily="18" charset="0"/>
                        </a:rPr>
                      </a:b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err="1">
                          <a:effectLst/>
                          <a:latin typeface="Garamond" panose="02020404030301010803" pitchFamily="18" charset="0"/>
                        </a:rPr>
                        <a:t>Autograd</a:t>
                      </a:r>
                      <a:r>
                        <a:rPr lang="en-US" sz="1400" b="0" dirty="0">
                          <a:effectLst/>
                          <a:latin typeface="Garamond" panose="02020404030301010803" pitchFamily="18" charset="0"/>
                        </a:rPr>
                        <a:t> Module</a:t>
                      </a:r>
                      <a:br>
                        <a:rPr lang="en-US" sz="1400" b="0" dirty="0">
                          <a:effectLst/>
                          <a:latin typeface="Garamond" panose="02020404030301010803" pitchFamily="18" charset="0"/>
                        </a:rPr>
                      </a:br>
                      <a:r>
                        <a:rPr lang="en-US" sz="1400" b="0" dirty="0" err="1">
                          <a:effectLst/>
                          <a:latin typeface="Garamond" panose="02020404030301010803" pitchFamily="18" charset="0"/>
                        </a:rPr>
                        <a:t>Optim</a:t>
                      </a:r>
                      <a:r>
                        <a:rPr lang="en-US" sz="1400" b="0" dirty="0">
                          <a:effectLst/>
                          <a:latin typeface="Garamond" panose="02020404030301010803" pitchFamily="18" charset="0"/>
                        </a:rPr>
                        <a:t> Module</a:t>
                      </a:r>
                      <a:br>
                        <a:rPr lang="en-US" sz="1400" b="0" dirty="0">
                          <a:effectLst/>
                          <a:latin typeface="Garamond" panose="02020404030301010803" pitchFamily="18" charset="0"/>
                        </a:rPr>
                      </a:br>
                      <a:r>
                        <a:rPr lang="en-US" sz="1400" b="0" dirty="0" err="1">
                          <a:effectLst/>
                          <a:latin typeface="Garamond" panose="02020404030301010803" pitchFamily="18" charset="0"/>
                        </a:rPr>
                        <a:t>nn</a:t>
                      </a:r>
                      <a:r>
                        <a:rPr lang="en-US" sz="1400" b="0" dirty="0">
                          <a:effectLst/>
                          <a:latin typeface="Garamond" panose="02020404030301010803" pitchFamily="18" charset="0"/>
                        </a:rPr>
                        <a:t> </a:t>
                      </a:r>
                      <a:r>
                        <a:rPr lang="en-US" sz="1400" b="0" dirty="0" smtClean="0">
                          <a:effectLst/>
                          <a:latin typeface="Garamond" panose="02020404030301010803" pitchFamily="18" charset="0"/>
                        </a:rPr>
                        <a:t>Module</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5852768"/>
                  </a:ext>
                </a:extLst>
              </a:tr>
              <a:tr h="410547">
                <a:tc>
                  <a:txBody>
                    <a:bodyPr/>
                    <a:lstStyle/>
                    <a:p>
                      <a:pPr algn="l" fontAlgn="t" latinLnBrk="0"/>
                      <a:r>
                        <a:rPr lang="en-US" sz="1400" b="0">
                          <a:effectLst/>
                          <a:latin typeface="Garamond" panose="02020404030301010803" pitchFamily="18" charset="0"/>
                        </a:rPr>
                        <a:t>TensorFlow</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Linux, Mac OS,</a:t>
                      </a:r>
                      <a:br>
                        <a:rPr lang="en-US" sz="1400" b="0" dirty="0">
                          <a:effectLst/>
                          <a:latin typeface="Garamond" panose="02020404030301010803" pitchFamily="18" charset="0"/>
                        </a:rPr>
                      </a:br>
                      <a:r>
                        <a:rPr lang="en-US" sz="1400" b="0" dirty="0" smtClean="0">
                          <a:effectLst/>
                          <a:latin typeface="Garamond" panose="02020404030301010803" pitchFamily="18" charset="0"/>
                        </a:rPr>
                        <a:t>Windows</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Python, C++,</a:t>
                      </a:r>
                      <a:br>
                        <a:rPr lang="en-US" sz="1400" b="0" dirty="0">
                          <a:effectLst/>
                          <a:latin typeface="Garamond" panose="02020404030301010803" pitchFamily="18" charset="0"/>
                        </a:rPr>
                      </a:br>
                      <a:r>
                        <a:rPr lang="en-US" sz="1400" b="0" dirty="0">
                          <a:effectLst/>
                          <a:latin typeface="Garamond" panose="02020404030301010803" pitchFamily="18" charset="0"/>
                        </a:rPr>
                        <a:t>CUDA</a:t>
                      </a:r>
                      <a:br>
                        <a:rPr lang="en-US" sz="1400" b="0" dirty="0">
                          <a:effectLst/>
                          <a:latin typeface="Garamond" panose="02020404030301010803" pitchFamily="18" charset="0"/>
                        </a:rPr>
                      </a:b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Provides a library for dataflow programming.</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8763779"/>
                  </a:ext>
                </a:extLst>
              </a:tr>
              <a:tr h="1278407">
                <a:tc>
                  <a:txBody>
                    <a:bodyPr/>
                    <a:lstStyle/>
                    <a:p>
                      <a:pPr algn="l" fontAlgn="t" latinLnBrk="0"/>
                      <a:r>
                        <a:rPr lang="en-US" sz="1400" b="0">
                          <a:effectLst/>
                          <a:latin typeface="Garamond" panose="02020404030301010803" pitchFamily="18" charset="0"/>
                        </a:rPr>
                        <a:t>Weka</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Linux, Mac OS,</a:t>
                      </a:r>
                      <a:br>
                        <a:rPr lang="en-US" sz="1400" b="0" dirty="0">
                          <a:effectLst/>
                          <a:latin typeface="Garamond" panose="02020404030301010803" pitchFamily="18" charset="0"/>
                        </a:rPr>
                      </a:br>
                      <a:r>
                        <a:rPr lang="en-US" sz="1400" b="0" dirty="0">
                          <a:effectLst/>
                          <a:latin typeface="Garamond" panose="02020404030301010803" pitchFamily="18" charset="0"/>
                        </a:rPr>
                        <a:t>Windows</a:t>
                      </a:r>
                      <a:br>
                        <a:rPr lang="en-US" sz="1400" b="0" dirty="0">
                          <a:effectLst/>
                          <a:latin typeface="Garamond" panose="02020404030301010803" pitchFamily="18" charset="0"/>
                        </a:rPr>
                      </a:b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Java</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Data preparation</a:t>
                      </a:r>
                      <a:br>
                        <a:rPr lang="en-US" sz="1400" b="0" dirty="0">
                          <a:effectLst/>
                          <a:latin typeface="Garamond" panose="02020404030301010803" pitchFamily="18" charset="0"/>
                        </a:rPr>
                      </a:br>
                      <a:r>
                        <a:rPr lang="en-US" sz="1400" b="0" dirty="0">
                          <a:effectLst/>
                          <a:latin typeface="Garamond" panose="02020404030301010803" pitchFamily="18" charset="0"/>
                        </a:rPr>
                        <a:t>Classification</a:t>
                      </a:r>
                      <a:br>
                        <a:rPr lang="en-US" sz="1400" b="0" dirty="0">
                          <a:effectLst/>
                          <a:latin typeface="Garamond" panose="02020404030301010803" pitchFamily="18" charset="0"/>
                        </a:rPr>
                      </a:br>
                      <a:r>
                        <a:rPr lang="en-US" sz="1400" b="0" dirty="0">
                          <a:effectLst/>
                          <a:latin typeface="Garamond" panose="02020404030301010803" pitchFamily="18" charset="0"/>
                        </a:rPr>
                        <a:t>Regression</a:t>
                      </a:r>
                      <a:br>
                        <a:rPr lang="en-US" sz="1400" b="0" dirty="0">
                          <a:effectLst/>
                          <a:latin typeface="Garamond" panose="02020404030301010803" pitchFamily="18" charset="0"/>
                        </a:rPr>
                      </a:br>
                      <a:r>
                        <a:rPr lang="en-US" sz="1400" b="0" dirty="0">
                          <a:effectLst/>
                          <a:latin typeface="Garamond" panose="02020404030301010803" pitchFamily="18" charset="0"/>
                        </a:rPr>
                        <a:t>Clustering</a:t>
                      </a:r>
                      <a:br>
                        <a:rPr lang="en-US" sz="1400" b="0" dirty="0">
                          <a:effectLst/>
                          <a:latin typeface="Garamond" panose="02020404030301010803" pitchFamily="18" charset="0"/>
                        </a:rPr>
                      </a:br>
                      <a:r>
                        <a:rPr lang="en-US" sz="1400" b="0" dirty="0">
                          <a:effectLst/>
                          <a:latin typeface="Garamond" panose="02020404030301010803" pitchFamily="18" charset="0"/>
                        </a:rPr>
                        <a:t>Visualization</a:t>
                      </a:r>
                      <a:br>
                        <a:rPr lang="en-US" sz="1400" b="0" dirty="0">
                          <a:effectLst/>
                          <a:latin typeface="Garamond" panose="02020404030301010803" pitchFamily="18" charset="0"/>
                        </a:rPr>
                      </a:br>
                      <a:r>
                        <a:rPr lang="en-US" sz="1400" b="0" dirty="0">
                          <a:effectLst/>
                          <a:latin typeface="Garamond" panose="02020404030301010803" pitchFamily="18" charset="0"/>
                        </a:rPr>
                        <a:t>Association rules </a:t>
                      </a:r>
                      <a:r>
                        <a:rPr lang="en-US" sz="1400" b="0" dirty="0" smtClean="0">
                          <a:effectLst/>
                          <a:latin typeface="Garamond" panose="02020404030301010803" pitchFamily="18" charset="0"/>
                        </a:rPr>
                        <a:t>mining</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61707466"/>
                  </a:ext>
                </a:extLst>
              </a:tr>
              <a:tr h="657101">
                <a:tc>
                  <a:txBody>
                    <a:bodyPr/>
                    <a:lstStyle/>
                    <a:p>
                      <a:pPr algn="l" fontAlgn="t" latinLnBrk="0"/>
                      <a:r>
                        <a:rPr lang="en-US" sz="1400" b="0" dirty="0">
                          <a:effectLst/>
                          <a:latin typeface="Garamond" panose="02020404030301010803" pitchFamily="18" charset="0"/>
                        </a:rPr>
                        <a:t>KNIME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Linux, Mac OS,</a:t>
                      </a:r>
                      <a:br>
                        <a:rPr lang="en-US" sz="1400" b="0">
                          <a:effectLst/>
                          <a:latin typeface="Garamond" panose="02020404030301010803" pitchFamily="18" charset="0"/>
                        </a:rPr>
                      </a:br>
                      <a:r>
                        <a:rPr lang="en-US" sz="1400" b="0">
                          <a:effectLst/>
                          <a:latin typeface="Garamond" panose="02020404030301010803" pitchFamily="18" charset="0"/>
                        </a:rPr>
                        <a:t>Windows</a:t>
                      </a:r>
                      <a:br>
                        <a:rPr lang="en-US" sz="1400" b="0">
                          <a:effectLst/>
                          <a:latin typeface="Garamond" panose="02020404030301010803" pitchFamily="18" charset="0"/>
                        </a:rPr>
                      </a:br>
                      <a:endParaRPr lang="en-US" sz="1400" b="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Java</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Can work with large data volume.</a:t>
                      </a:r>
                      <a:br>
                        <a:rPr lang="en-US" sz="1400" b="0" dirty="0">
                          <a:effectLst/>
                          <a:latin typeface="Garamond" panose="02020404030301010803" pitchFamily="18" charset="0"/>
                        </a:rPr>
                      </a:br>
                      <a:r>
                        <a:rPr lang="en-US" sz="1400" b="0" dirty="0">
                          <a:effectLst/>
                          <a:latin typeface="Garamond" panose="02020404030301010803" pitchFamily="18" charset="0"/>
                        </a:rPr>
                        <a:t>Supports text mining &amp; image mining through plugins</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6704456"/>
                  </a:ext>
                </a:extLst>
              </a:tr>
            </a:tbl>
          </a:graphicData>
        </a:graphic>
      </p:graphicFrame>
    </p:spTree>
    <p:extLst>
      <p:ext uri="{BB962C8B-B14F-4D97-AF65-F5344CB8AC3E}">
        <p14:creationId xmlns:p14="http://schemas.microsoft.com/office/powerpoint/2010/main" val="398381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3868"/>
            <a:ext cx="12139126" cy="1325563"/>
          </a:xfrm>
        </p:spPr>
        <p:txBody>
          <a:bodyPr>
            <a:normAutofit fontScale="90000"/>
          </a:bodyPr>
          <a:lstStyle/>
          <a:p>
            <a:r>
              <a:rPr lang="en-US" b="1" dirty="0">
                <a:latin typeface="Garamond" panose="02020404030301010803" pitchFamily="18" charset="0"/>
              </a:rPr>
              <a:t>10+ Most Popular Machine Learning Software Tools </a:t>
            </a:r>
            <a:r>
              <a:rPr lang="en-US" b="1" dirty="0" smtClean="0">
                <a:latin typeface="Garamond" panose="02020404030301010803" pitchFamily="18" charset="0"/>
              </a:rPr>
              <a:t>(2)</a:t>
            </a:r>
            <a:r>
              <a:rPr lang="en-US" b="1" dirty="0">
                <a:latin typeface="Garamond" panose="02020404030301010803" pitchFamily="18" charset="0"/>
              </a:rPr>
              <a:t/>
            </a:r>
            <a:br>
              <a:rPr lang="en-US" b="1" dirty="0">
                <a:latin typeface="Garamond" panose="02020404030301010803" pitchFamily="18" charset="0"/>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16205984"/>
              </p:ext>
            </p:extLst>
          </p:nvPr>
        </p:nvGraphicFramePr>
        <p:xfrm>
          <a:off x="115076" y="680797"/>
          <a:ext cx="12024050" cy="6177203"/>
        </p:xfrm>
        <a:graphic>
          <a:graphicData uri="http://schemas.openxmlformats.org/drawingml/2006/table">
            <a:tbl>
              <a:tblPr/>
              <a:tblGrid>
                <a:gridCol w="2404810">
                  <a:extLst>
                    <a:ext uri="{9D8B030D-6E8A-4147-A177-3AD203B41FA5}">
                      <a16:colId xmlns:a16="http://schemas.microsoft.com/office/drawing/2014/main" val="3815593732"/>
                    </a:ext>
                  </a:extLst>
                </a:gridCol>
                <a:gridCol w="2404810">
                  <a:extLst>
                    <a:ext uri="{9D8B030D-6E8A-4147-A177-3AD203B41FA5}">
                      <a16:colId xmlns:a16="http://schemas.microsoft.com/office/drawing/2014/main" val="522474648"/>
                    </a:ext>
                  </a:extLst>
                </a:gridCol>
                <a:gridCol w="2404810">
                  <a:extLst>
                    <a:ext uri="{9D8B030D-6E8A-4147-A177-3AD203B41FA5}">
                      <a16:colId xmlns:a16="http://schemas.microsoft.com/office/drawing/2014/main" val="2280316265"/>
                    </a:ext>
                  </a:extLst>
                </a:gridCol>
                <a:gridCol w="2404810">
                  <a:extLst>
                    <a:ext uri="{9D8B030D-6E8A-4147-A177-3AD203B41FA5}">
                      <a16:colId xmlns:a16="http://schemas.microsoft.com/office/drawing/2014/main" val="642474548"/>
                    </a:ext>
                  </a:extLst>
                </a:gridCol>
                <a:gridCol w="2404810">
                  <a:extLst>
                    <a:ext uri="{9D8B030D-6E8A-4147-A177-3AD203B41FA5}">
                      <a16:colId xmlns:a16="http://schemas.microsoft.com/office/drawing/2014/main" val="2825901872"/>
                    </a:ext>
                  </a:extLst>
                </a:gridCol>
              </a:tblGrid>
              <a:tr h="437682">
                <a:tc>
                  <a:txBody>
                    <a:bodyPr/>
                    <a:lstStyle/>
                    <a:p>
                      <a:pPr algn="l" fontAlgn="ctr" latinLnBrk="0"/>
                      <a:r>
                        <a:rPr lang="en-US" sz="1400" b="1" dirty="0" smtClean="0">
                          <a:effectLst/>
                          <a:latin typeface="Garamond" panose="02020404030301010803" pitchFamily="18" charset="0"/>
                        </a:rPr>
                        <a:t>Tool</a:t>
                      </a:r>
                      <a:r>
                        <a:rPr lang="en-US" sz="1400" b="1" dirty="0">
                          <a:effectLst/>
                          <a:latin typeface="Garamond" panose="02020404030301010803" pitchFamily="18" charset="0"/>
                        </a:rPr>
                        <a:t/>
                      </a:r>
                      <a:br>
                        <a:rPr lang="en-US" sz="1400" b="1" dirty="0">
                          <a:effectLst/>
                          <a:latin typeface="Garamond" panose="02020404030301010803" pitchFamily="18" charset="0"/>
                        </a:rPr>
                      </a:b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a:r>
                        <a:rPr lang="en-US" sz="1400" b="1" dirty="0" smtClean="0">
                          <a:effectLst/>
                          <a:latin typeface="Garamond" panose="02020404030301010803" pitchFamily="18" charset="0"/>
                        </a:rPr>
                        <a:t>Platform</a:t>
                      </a: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a:r>
                        <a:rPr lang="en-US" sz="1400" b="1" dirty="0" smtClean="0">
                          <a:effectLst/>
                          <a:latin typeface="Garamond" panose="02020404030301010803" pitchFamily="18" charset="0"/>
                        </a:rPr>
                        <a:t>Cost</a:t>
                      </a: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effectLst/>
                          <a:latin typeface="Garamond" panose="02020404030301010803" pitchFamily="18" charset="0"/>
                        </a:rPr>
                        <a:t>Written in language</a:t>
                      </a:r>
                      <a:endParaRPr lang="en-US" sz="1400" b="1" dirty="0">
                        <a:effectLst/>
                        <a:latin typeface="Garamond" panose="02020404030301010803" pitchFamily="18" charset="0"/>
                      </a:endParaRPr>
                    </a:p>
                  </a:txBody>
                  <a:tcPr marL="12950" marR="12950" marT="6475" marB="6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Garamond" panose="02020404030301010803" pitchFamily="18" charset="0"/>
                        </a:rPr>
                        <a:t>Algorithms or Features</a:t>
                      </a:r>
                      <a:endParaRPr lang="ru-RU" sz="1400" dirty="0">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20158"/>
                  </a:ext>
                </a:extLst>
              </a:tr>
              <a:tr h="463297">
                <a:tc>
                  <a:txBody>
                    <a:bodyPr/>
                    <a:lstStyle/>
                    <a:p>
                      <a:pPr algn="l" fontAlgn="t" latinLnBrk="0"/>
                      <a:r>
                        <a:rPr lang="en-US" sz="1400" b="0" dirty="0" err="1">
                          <a:effectLst/>
                          <a:latin typeface="Garamond" panose="02020404030301010803" pitchFamily="18" charset="0"/>
                        </a:rPr>
                        <a:t>Colab</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Cloud Service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ru-RU" sz="1400" b="0">
                          <a:effectLst/>
                          <a:latin typeface="Garamond" panose="02020404030301010803" pitchFamily="18" charset="0"/>
                        </a:rPr>
                        <a:t>-</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Supports libraries of PyTorch, Keras, TensorFlow, and OpenCV</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1657541"/>
                  </a:ext>
                </a:extLst>
              </a:tr>
              <a:tr h="1096034">
                <a:tc>
                  <a:txBody>
                    <a:bodyPr/>
                    <a:lstStyle/>
                    <a:p>
                      <a:pPr algn="l" fontAlgn="t" latinLnBrk="0"/>
                      <a:r>
                        <a:rPr lang="en-US" sz="1400" b="0">
                          <a:effectLst/>
                          <a:latin typeface="Garamond" panose="02020404030301010803" pitchFamily="18" charset="0"/>
                        </a:rPr>
                        <a:t>Apache Mahout</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Cross-platform</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Java</a:t>
                      </a:r>
                      <a:br>
                        <a:rPr lang="en-US" sz="1400" b="0" dirty="0">
                          <a:effectLst/>
                          <a:latin typeface="Garamond" panose="02020404030301010803" pitchFamily="18" charset="0"/>
                        </a:rPr>
                      </a:br>
                      <a:r>
                        <a:rPr lang="en-US" sz="1400" b="0" dirty="0">
                          <a:effectLst/>
                          <a:latin typeface="Garamond" panose="02020404030301010803" pitchFamily="18" charset="0"/>
                        </a:rPr>
                        <a:t>Scala</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Preprocessors</a:t>
                      </a:r>
                      <a:br>
                        <a:rPr lang="en-US" sz="1400" b="0" dirty="0">
                          <a:effectLst/>
                          <a:latin typeface="Garamond" panose="02020404030301010803" pitchFamily="18" charset="0"/>
                        </a:rPr>
                      </a:br>
                      <a:r>
                        <a:rPr lang="en-US" sz="1400" b="0" dirty="0">
                          <a:effectLst/>
                          <a:latin typeface="Garamond" panose="02020404030301010803" pitchFamily="18" charset="0"/>
                        </a:rPr>
                        <a:t>Regression</a:t>
                      </a:r>
                      <a:br>
                        <a:rPr lang="en-US" sz="1400" b="0" dirty="0">
                          <a:effectLst/>
                          <a:latin typeface="Garamond" panose="02020404030301010803" pitchFamily="18" charset="0"/>
                        </a:rPr>
                      </a:br>
                      <a:r>
                        <a:rPr lang="en-US" sz="1400" b="0" dirty="0">
                          <a:effectLst/>
                          <a:latin typeface="Garamond" panose="02020404030301010803" pitchFamily="18" charset="0"/>
                        </a:rPr>
                        <a:t>Clustering</a:t>
                      </a:r>
                      <a:br>
                        <a:rPr lang="en-US" sz="1400" b="0" dirty="0">
                          <a:effectLst/>
                          <a:latin typeface="Garamond" panose="02020404030301010803" pitchFamily="18" charset="0"/>
                        </a:rPr>
                      </a:br>
                      <a:r>
                        <a:rPr lang="en-US" sz="1400" b="0" dirty="0">
                          <a:effectLst/>
                          <a:latin typeface="Garamond" panose="02020404030301010803" pitchFamily="18" charset="0"/>
                        </a:rPr>
                        <a:t>Recommenders</a:t>
                      </a:r>
                      <a:br>
                        <a:rPr lang="en-US" sz="1400" b="0" dirty="0">
                          <a:effectLst/>
                          <a:latin typeface="Garamond" panose="02020404030301010803" pitchFamily="18" charset="0"/>
                        </a:rPr>
                      </a:br>
                      <a:r>
                        <a:rPr lang="en-US" sz="1400" b="0" dirty="0">
                          <a:effectLst/>
                          <a:latin typeface="Garamond" panose="02020404030301010803" pitchFamily="18" charset="0"/>
                        </a:rPr>
                        <a:t>Distributed Linear Algebra</a:t>
                      </a:r>
                      <a:r>
                        <a:rPr lang="en-US" sz="1400" b="0" dirty="0" smtClean="0">
                          <a:effectLst/>
                          <a:latin typeface="Garamond" panose="02020404030301010803" pitchFamily="18" charset="0"/>
                        </a:rPr>
                        <a:t>.</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03329"/>
                  </a:ext>
                </a:extLst>
              </a:tr>
              <a:tr h="1579032">
                <a:tc>
                  <a:txBody>
                    <a:bodyPr/>
                    <a:lstStyle/>
                    <a:p>
                      <a:pPr algn="l" fontAlgn="t" latinLnBrk="0"/>
                      <a:r>
                        <a:rPr lang="en-US" sz="1400" b="0">
                          <a:effectLst/>
                          <a:latin typeface="Garamond" panose="02020404030301010803" pitchFamily="18" charset="0"/>
                        </a:rPr>
                        <a:t>Accors.Net</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Cross-platform</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C#</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Classification</a:t>
                      </a:r>
                      <a:br>
                        <a:rPr lang="en-US" sz="1400" b="0" dirty="0">
                          <a:effectLst/>
                          <a:latin typeface="Garamond" panose="02020404030301010803" pitchFamily="18" charset="0"/>
                        </a:rPr>
                      </a:br>
                      <a:r>
                        <a:rPr lang="en-US" sz="1400" b="0" dirty="0">
                          <a:effectLst/>
                          <a:latin typeface="Garamond" panose="02020404030301010803" pitchFamily="18" charset="0"/>
                        </a:rPr>
                        <a:t>Regression</a:t>
                      </a:r>
                      <a:br>
                        <a:rPr lang="en-US" sz="1400" b="0" dirty="0">
                          <a:effectLst/>
                          <a:latin typeface="Garamond" panose="02020404030301010803" pitchFamily="18" charset="0"/>
                        </a:rPr>
                      </a:br>
                      <a:r>
                        <a:rPr lang="en-US" sz="1400" b="0" dirty="0">
                          <a:effectLst/>
                          <a:latin typeface="Garamond" panose="02020404030301010803" pitchFamily="18" charset="0"/>
                        </a:rPr>
                        <a:t>Distribution</a:t>
                      </a:r>
                      <a:br>
                        <a:rPr lang="en-US" sz="1400" b="0" dirty="0">
                          <a:effectLst/>
                          <a:latin typeface="Garamond" panose="02020404030301010803" pitchFamily="18" charset="0"/>
                        </a:rPr>
                      </a:br>
                      <a:r>
                        <a:rPr lang="en-US" sz="1400" b="0" dirty="0">
                          <a:effectLst/>
                          <a:latin typeface="Garamond" panose="02020404030301010803" pitchFamily="18" charset="0"/>
                        </a:rPr>
                        <a:t>Clustering</a:t>
                      </a:r>
                      <a:br>
                        <a:rPr lang="en-US" sz="1400" b="0" dirty="0">
                          <a:effectLst/>
                          <a:latin typeface="Garamond" panose="02020404030301010803" pitchFamily="18" charset="0"/>
                        </a:rPr>
                      </a:br>
                      <a:r>
                        <a:rPr lang="en-US" sz="1400" b="0" dirty="0">
                          <a:effectLst/>
                          <a:latin typeface="Garamond" panose="02020404030301010803" pitchFamily="18" charset="0"/>
                        </a:rPr>
                        <a:t>Hypothesis Tests &amp;</a:t>
                      </a:r>
                      <a:br>
                        <a:rPr lang="en-US" sz="1400" b="0" dirty="0">
                          <a:effectLst/>
                          <a:latin typeface="Garamond" panose="02020404030301010803" pitchFamily="18" charset="0"/>
                        </a:rPr>
                      </a:br>
                      <a:r>
                        <a:rPr lang="en-US" sz="1400" b="0" dirty="0">
                          <a:effectLst/>
                          <a:latin typeface="Garamond" panose="02020404030301010803" pitchFamily="18" charset="0"/>
                        </a:rPr>
                        <a:t>Kernel Methods</a:t>
                      </a:r>
                      <a:br>
                        <a:rPr lang="en-US" sz="1400" b="0" dirty="0">
                          <a:effectLst/>
                          <a:latin typeface="Garamond" panose="02020404030301010803" pitchFamily="18" charset="0"/>
                        </a:rPr>
                      </a:br>
                      <a:r>
                        <a:rPr lang="en-US" sz="1400" b="0" dirty="0">
                          <a:effectLst/>
                          <a:latin typeface="Garamond" panose="02020404030301010803" pitchFamily="18" charset="0"/>
                        </a:rPr>
                        <a:t>Image, Audio &amp; Signal. &amp; </a:t>
                      </a:r>
                      <a:r>
                        <a:rPr lang="en-US" sz="1400" b="0" dirty="0" smtClean="0">
                          <a:effectLst/>
                          <a:latin typeface="Garamond" panose="02020404030301010803" pitchFamily="18" charset="0"/>
                        </a:rPr>
                        <a:t>Vision</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5139977"/>
                  </a:ext>
                </a:extLst>
              </a:tr>
              <a:tr h="1287264">
                <a:tc>
                  <a:txBody>
                    <a:bodyPr/>
                    <a:lstStyle/>
                    <a:p>
                      <a:pPr algn="l" fontAlgn="t" latinLnBrk="0"/>
                      <a:r>
                        <a:rPr lang="en-US" sz="1400" b="0">
                          <a:effectLst/>
                          <a:latin typeface="Garamond" panose="02020404030301010803" pitchFamily="18" charset="0"/>
                        </a:rPr>
                        <a:t>Shogun</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Windows</a:t>
                      </a:r>
                      <a:br>
                        <a:rPr lang="en-US" sz="1400" b="0">
                          <a:effectLst/>
                          <a:latin typeface="Garamond" panose="02020404030301010803" pitchFamily="18" charset="0"/>
                        </a:rPr>
                      </a:br>
                      <a:r>
                        <a:rPr lang="en-US" sz="1400" b="0">
                          <a:effectLst/>
                          <a:latin typeface="Garamond" panose="02020404030301010803" pitchFamily="18" charset="0"/>
                        </a:rPr>
                        <a:t>Linux</a:t>
                      </a:r>
                      <a:br>
                        <a:rPr lang="en-US" sz="1400" b="0">
                          <a:effectLst/>
                          <a:latin typeface="Garamond" panose="02020404030301010803" pitchFamily="18" charset="0"/>
                        </a:rPr>
                      </a:br>
                      <a:r>
                        <a:rPr lang="en-US" sz="1400" b="0">
                          <a:effectLst/>
                          <a:latin typeface="Garamond" panose="02020404030301010803" pitchFamily="18" charset="0"/>
                        </a:rPr>
                        <a:t>UNIX</a:t>
                      </a:r>
                      <a:br>
                        <a:rPr lang="en-US" sz="1400" b="0">
                          <a:effectLst/>
                          <a:latin typeface="Garamond" panose="02020404030301010803" pitchFamily="18" charset="0"/>
                        </a:rPr>
                      </a:br>
                      <a:r>
                        <a:rPr lang="en-US" sz="1400" b="0">
                          <a:effectLst/>
                          <a:latin typeface="Garamond" panose="02020404030301010803" pitchFamily="18" charset="0"/>
                        </a:rPr>
                        <a:t>Mac OS</a:t>
                      </a:r>
                      <a:br>
                        <a:rPr lang="en-US" sz="1400" b="0">
                          <a:effectLst/>
                          <a:latin typeface="Garamond" panose="02020404030301010803" pitchFamily="18" charset="0"/>
                        </a:rPr>
                      </a:br>
                      <a:endParaRPr lang="en-US" sz="1400" b="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C++</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Regression</a:t>
                      </a:r>
                      <a:br>
                        <a:rPr lang="en-US" sz="1400" b="0" dirty="0">
                          <a:effectLst/>
                          <a:latin typeface="Garamond" panose="02020404030301010803" pitchFamily="18" charset="0"/>
                        </a:rPr>
                      </a:br>
                      <a:r>
                        <a:rPr lang="en-US" sz="1400" b="0" dirty="0">
                          <a:effectLst/>
                          <a:latin typeface="Garamond" panose="02020404030301010803" pitchFamily="18" charset="0"/>
                        </a:rPr>
                        <a:t>Classification</a:t>
                      </a:r>
                      <a:br>
                        <a:rPr lang="en-US" sz="1400" b="0" dirty="0">
                          <a:effectLst/>
                          <a:latin typeface="Garamond" panose="02020404030301010803" pitchFamily="18" charset="0"/>
                        </a:rPr>
                      </a:br>
                      <a:r>
                        <a:rPr lang="en-US" sz="1400" b="0" dirty="0">
                          <a:effectLst/>
                          <a:latin typeface="Garamond" panose="02020404030301010803" pitchFamily="18" charset="0"/>
                        </a:rPr>
                        <a:t>Clustering</a:t>
                      </a:r>
                      <a:br>
                        <a:rPr lang="en-US" sz="1400" b="0" dirty="0">
                          <a:effectLst/>
                          <a:latin typeface="Garamond" panose="02020404030301010803" pitchFamily="18" charset="0"/>
                        </a:rPr>
                      </a:br>
                      <a:r>
                        <a:rPr lang="en-US" sz="1400" b="0" dirty="0">
                          <a:effectLst/>
                          <a:latin typeface="Garamond" panose="02020404030301010803" pitchFamily="18" charset="0"/>
                        </a:rPr>
                        <a:t>Support vector machines.</a:t>
                      </a:r>
                      <a:br>
                        <a:rPr lang="en-US" sz="1400" b="0" dirty="0">
                          <a:effectLst/>
                          <a:latin typeface="Garamond" panose="02020404030301010803" pitchFamily="18" charset="0"/>
                        </a:rPr>
                      </a:br>
                      <a:r>
                        <a:rPr lang="en-US" sz="1400" b="0" dirty="0">
                          <a:effectLst/>
                          <a:latin typeface="Garamond" panose="02020404030301010803" pitchFamily="18" charset="0"/>
                        </a:rPr>
                        <a:t>Dimensionality reduction</a:t>
                      </a:r>
                      <a:br>
                        <a:rPr lang="en-US" sz="1400" b="0" dirty="0">
                          <a:effectLst/>
                          <a:latin typeface="Garamond" panose="02020404030301010803" pitchFamily="18" charset="0"/>
                        </a:rPr>
                      </a:br>
                      <a:r>
                        <a:rPr lang="en-US" sz="1400" b="0" dirty="0">
                          <a:effectLst/>
                          <a:latin typeface="Garamond" panose="02020404030301010803" pitchFamily="18" charset="0"/>
                        </a:rPr>
                        <a:t>Online learning etc</a:t>
                      </a:r>
                      <a:r>
                        <a:rPr lang="en-US" sz="1400" b="0" dirty="0" smtClean="0">
                          <a:effectLst/>
                          <a:latin typeface="Garamond" panose="02020404030301010803" pitchFamily="18" charset="0"/>
                        </a:rPr>
                        <a:t>.</a:t>
                      </a:r>
                      <a:endParaRPr lang="en-US" sz="1400" b="0" dirty="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329859"/>
                  </a:ext>
                </a:extLst>
              </a:tr>
              <a:tr h="225287">
                <a:tc>
                  <a:txBody>
                    <a:bodyPr/>
                    <a:lstStyle/>
                    <a:p>
                      <a:pPr algn="l" fontAlgn="t" latinLnBrk="0"/>
                      <a:r>
                        <a:rPr lang="en-US" sz="1400" b="0">
                          <a:effectLst/>
                          <a:latin typeface="Garamond" panose="02020404030301010803" pitchFamily="18" charset="0"/>
                        </a:rPr>
                        <a:t>Keras.io</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Cross-platform</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Python</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API for neural networks</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87883949"/>
                  </a:ext>
                </a:extLst>
              </a:tr>
              <a:tr h="881931">
                <a:tc>
                  <a:txBody>
                    <a:bodyPr/>
                    <a:lstStyle/>
                    <a:p>
                      <a:pPr algn="l" fontAlgn="t" latinLnBrk="0"/>
                      <a:r>
                        <a:rPr lang="en-US" sz="1400" b="0" dirty="0">
                          <a:effectLst/>
                          <a:latin typeface="Garamond" panose="02020404030301010803" pitchFamily="18" charset="0"/>
                        </a:rPr>
                        <a:t>Rapid Miner</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Cross-platform</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Free plan</a:t>
                      </a:r>
                      <a:br>
                        <a:rPr lang="en-US" sz="1400" b="0">
                          <a:effectLst/>
                          <a:latin typeface="Garamond" panose="02020404030301010803" pitchFamily="18" charset="0"/>
                        </a:rPr>
                      </a:br>
                      <a:r>
                        <a:rPr lang="en-US" sz="1400" b="0">
                          <a:effectLst/>
                          <a:latin typeface="Garamond" panose="02020404030301010803" pitchFamily="18" charset="0"/>
                        </a:rPr>
                        <a:t>Small: $2500 per year.</a:t>
                      </a:r>
                      <a:br>
                        <a:rPr lang="en-US" sz="1400" b="0">
                          <a:effectLst/>
                          <a:latin typeface="Garamond" panose="02020404030301010803" pitchFamily="18" charset="0"/>
                        </a:rPr>
                      </a:br>
                      <a:r>
                        <a:rPr lang="en-US" sz="1400" b="0">
                          <a:effectLst/>
                          <a:latin typeface="Garamond" panose="02020404030301010803" pitchFamily="18" charset="0"/>
                        </a:rPr>
                        <a:t>Medium: $5000 per year.</a:t>
                      </a:r>
                      <a:br>
                        <a:rPr lang="en-US" sz="1400" b="0">
                          <a:effectLst/>
                          <a:latin typeface="Garamond" panose="02020404030301010803" pitchFamily="18" charset="0"/>
                        </a:rPr>
                      </a:br>
                      <a:r>
                        <a:rPr lang="en-US" sz="1400" b="0">
                          <a:effectLst/>
                          <a:latin typeface="Garamond" panose="02020404030301010803" pitchFamily="18" charset="0"/>
                        </a:rPr>
                        <a:t>Large: $10000 per year.</a:t>
                      </a:r>
                      <a:br>
                        <a:rPr lang="en-US" sz="1400" b="0">
                          <a:effectLst/>
                          <a:latin typeface="Garamond" panose="02020404030301010803" pitchFamily="18" charset="0"/>
                        </a:rPr>
                      </a:br>
                      <a:endParaRPr lang="en-US" sz="1400" b="0">
                        <a:effectLst/>
                        <a:latin typeface="Garamond" panose="02020404030301010803" pitchFamily="18" charset="0"/>
                      </a:endParaRP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a:effectLst/>
                          <a:latin typeface="Garamond" panose="02020404030301010803" pitchFamily="18" charset="0"/>
                        </a:rPr>
                        <a:t>Java</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latinLnBrk="0"/>
                      <a:r>
                        <a:rPr lang="en-US" sz="1400" b="0" dirty="0">
                          <a:effectLst/>
                          <a:latin typeface="Garamond" panose="02020404030301010803" pitchFamily="18" charset="0"/>
                        </a:rPr>
                        <a:t>Data loading &amp; Transformation</a:t>
                      </a:r>
                      <a:br>
                        <a:rPr lang="en-US" sz="1400" b="0" dirty="0">
                          <a:effectLst/>
                          <a:latin typeface="Garamond" panose="02020404030301010803" pitchFamily="18" charset="0"/>
                        </a:rPr>
                      </a:br>
                      <a:r>
                        <a:rPr lang="en-US" sz="1400" b="0" dirty="0">
                          <a:effectLst/>
                          <a:latin typeface="Garamond" panose="02020404030301010803" pitchFamily="18" charset="0"/>
                        </a:rPr>
                        <a:t>Data preprocessing &amp; visualization.</a:t>
                      </a:r>
                    </a:p>
                  </a:txBody>
                  <a:tcPr marL="12950" marR="12950" marT="6475" marB="6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94924526"/>
                  </a:ext>
                </a:extLst>
              </a:tr>
            </a:tbl>
          </a:graphicData>
        </a:graphic>
      </p:graphicFrame>
    </p:spTree>
    <p:extLst>
      <p:ext uri="{BB962C8B-B14F-4D97-AF65-F5344CB8AC3E}">
        <p14:creationId xmlns:p14="http://schemas.microsoft.com/office/powerpoint/2010/main" val="197061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The best AI photo </a:t>
            </a:r>
            <a:r>
              <a:rPr lang="en-US" b="1" dirty="0" smtClean="0">
                <a:latin typeface="Garamond" panose="02020404030301010803" pitchFamily="18" charset="0"/>
              </a:rPr>
              <a:t>editors</a:t>
            </a:r>
            <a:endParaRPr lang="ru-RU" dirty="0">
              <a:latin typeface="Garamond" panose="02020404030301010803" pitchFamily="18" charset="0"/>
            </a:endParaRPr>
          </a:p>
        </p:txBody>
      </p:sp>
      <p:sp>
        <p:nvSpPr>
          <p:cNvPr id="3" name="Объект 2"/>
          <p:cNvSpPr>
            <a:spLocks noGrp="1"/>
          </p:cNvSpPr>
          <p:nvPr>
            <p:ph idx="1"/>
          </p:nvPr>
        </p:nvSpPr>
        <p:spPr/>
        <p:txBody>
          <a:bodyPr/>
          <a:lstStyle/>
          <a:p>
            <a:r>
              <a:rPr lang="en-US" dirty="0">
                <a:latin typeface="Garamond" panose="02020404030301010803" pitchFamily="18" charset="0"/>
                <a:hlinkClick r:id="rId2"/>
              </a:rPr>
              <a:t>Adobe Photoshop</a:t>
            </a:r>
            <a:r>
              <a:rPr lang="en-US" dirty="0">
                <a:latin typeface="Garamond" panose="02020404030301010803" pitchFamily="18" charset="0"/>
              </a:rPr>
              <a:t> for a full-featured photo editing and design app</a:t>
            </a:r>
          </a:p>
          <a:p>
            <a:r>
              <a:rPr lang="en-US" dirty="0" err="1">
                <a:latin typeface="Garamond" panose="02020404030301010803" pitchFamily="18" charset="0"/>
                <a:hlinkClick r:id="rId3"/>
              </a:rPr>
              <a:t>Luminar</a:t>
            </a:r>
            <a:r>
              <a:rPr lang="en-US" dirty="0">
                <a:latin typeface="Garamond" panose="02020404030301010803" pitchFamily="18" charset="0"/>
                <a:hlinkClick r:id="rId3"/>
              </a:rPr>
              <a:t> Neo</a:t>
            </a:r>
            <a:r>
              <a:rPr lang="en-US" dirty="0">
                <a:latin typeface="Garamond" panose="02020404030301010803" pitchFamily="18" charset="0"/>
              </a:rPr>
              <a:t> for an AI-powered photo editor</a:t>
            </a:r>
          </a:p>
          <a:p>
            <a:r>
              <a:rPr lang="en-US" dirty="0" err="1">
                <a:latin typeface="Garamond" panose="02020404030301010803" pitchFamily="18" charset="0"/>
                <a:hlinkClick r:id="rId4"/>
              </a:rPr>
              <a:t>Canva</a:t>
            </a:r>
            <a:r>
              <a:rPr lang="en-US" dirty="0">
                <a:latin typeface="Garamond" panose="02020404030301010803" pitchFamily="18" charset="0"/>
              </a:rPr>
              <a:t> for an AI-powered design app</a:t>
            </a:r>
          </a:p>
          <a:p>
            <a:r>
              <a:rPr lang="en-US" dirty="0" err="1">
                <a:latin typeface="Garamond" panose="02020404030301010803" pitchFamily="18" charset="0"/>
                <a:hlinkClick r:id="rId5"/>
              </a:rPr>
              <a:t>Pixlr</a:t>
            </a:r>
            <a:r>
              <a:rPr lang="en-US" dirty="0">
                <a:latin typeface="Garamond" panose="02020404030301010803" pitchFamily="18" charset="0"/>
              </a:rPr>
              <a:t> for an easy-to-use online AI editor</a:t>
            </a:r>
          </a:p>
          <a:p>
            <a:r>
              <a:rPr lang="en-US" dirty="0" err="1">
                <a:latin typeface="Garamond" panose="02020404030301010803" pitchFamily="18" charset="0"/>
                <a:hlinkClick r:id="rId6"/>
              </a:rPr>
              <a:t>Lensa</a:t>
            </a:r>
            <a:r>
              <a:rPr lang="en-US" dirty="0">
                <a:latin typeface="Garamond" panose="02020404030301010803" pitchFamily="18" charset="0"/>
              </a:rPr>
              <a:t> for a mobile AI photo editor</a:t>
            </a: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404336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11 Best AI Image Generators in </a:t>
            </a:r>
            <a:r>
              <a:rPr lang="en-US" b="1" dirty="0" smtClean="0">
                <a:latin typeface="Garamond" panose="02020404030301010803" pitchFamily="18" charset="0"/>
              </a:rPr>
              <a:t>2023</a:t>
            </a:r>
            <a:endParaRPr lang="ru-RU" b="1" dirty="0">
              <a:latin typeface="Garamond" panose="02020404030301010803" pitchFamily="18" charset="0"/>
            </a:endParaRPr>
          </a:p>
        </p:txBody>
      </p:sp>
      <p:sp>
        <p:nvSpPr>
          <p:cNvPr id="3" name="Объект 2"/>
          <p:cNvSpPr>
            <a:spLocks noGrp="1"/>
          </p:cNvSpPr>
          <p:nvPr>
            <p:ph idx="1"/>
          </p:nvPr>
        </p:nvSpPr>
        <p:spPr/>
        <p:txBody>
          <a:bodyPr>
            <a:normAutofit fontScale="85000" lnSpcReduction="20000"/>
          </a:bodyPr>
          <a:lstStyle/>
          <a:p>
            <a:r>
              <a:rPr lang="en-US" dirty="0" err="1">
                <a:latin typeface="Garamond" panose="02020404030301010803" pitchFamily="18" charset="0"/>
                <a:hlinkClick r:id="rId2"/>
              </a:rPr>
              <a:t>Visme</a:t>
            </a:r>
            <a:endParaRPr lang="en-US" dirty="0">
              <a:latin typeface="Garamond" panose="02020404030301010803" pitchFamily="18" charset="0"/>
            </a:endParaRPr>
          </a:p>
          <a:p>
            <a:r>
              <a:rPr lang="en-US" dirty="0">
                <a:latin typeface="Garamond" panose="02020404030301010803" pitchFamily="18" charset="0"/>
                <a:hlinkClick r:id="rId3"/>
              </a:rPr>
              <a:t>DALL-E</a:t>
            </a:r>
            <a:endParaRPr lang="en-US" dirty="0">
              <a:latin typeface="Garamond" panose="02020404030301010803" pitchFamily="18" charset="0"/>
            </a:endParaRPr>
          </a:p>
          <a:p>
            <a:r>
              <a:rPr lang="en-US" dirty="0" err="1">
                <a:latin typeface="Garamond" panose="02020404030301010803" pitchFamily="18" charset="0"/>
                <a:hlinkClick r:id="rId4"/>
              </a:rPr>
              <a:t>Craiyon</a:t>
            </a:r>
            <a:endParaRPr lang="en-US" dirty="0">
              <a:latin typeface="Garamond" panose="02020404030301010803" pitchFamily="18" charset="0"/>
            </a:endParaRPr>
          </a:p>
          <a:p>
            <a:r>
              <a:rPr lang="en-US" dirty="0" err="1">
                <a:latin typeface="Garamond" panose="02020404030301010803" pitchFamily="18" charset="0"/>
                <a:hlinkClick r:id="rId5"/>
              </a:rPr>
              <a:t>Midjourney</a:t>
            </a:r>
            <a:endParaRPr lang="en-US" dirty="0">
              <a:latin typeface="Garamond" panose="02020404030301010803" pitchFamily="18" charset="0"/>
            </a:endParaRPr>
          </a:p>
          <a:p>
            <a:r>
              <a:rPr lang="en-US" dirty="0">
                <a:latin typeface="Garamond" panose="02020404030301010803" pitchFamily="18" charset="0"/>
                <a:hlinkClick r:id="rId6"/>
              </a:rPr>
              <a:t>Jasper Art</a:t>
            </a:r>
            <a:endParaRPr lang="en-US" dirty="0">
              <a:latin typeface="Garamond" panose="02020404030301010803" pitchFamily="18" charset="0"/>
            </a:endParaRPr>
          </a:p>
          <a:p>
            <a:r>
              <a:rPr lang="en-US" dirty="0" err="1">
                <a:latin typeface="Garamond" panose="02020404030301010803" pitchFamily="18" charset="0"/>
                <a:hlinkClick r:id="rId7"/>
              </a:rPr>
              <a:t>NightCafe</a:t>
            </a:r>
            <a:endParaRPr lang="en-US" dirty="0">
              <a:latin typeface="Garamond" panose="02020404030301010803" pitchFamily="18" charset="0"/>
            </a:endParaRPr>
          </a:p>
          <a:p>
            <a:r>
              <a:rPr lang="en-US" dirty="0">
                <a:latin typeface="Garamond" panose="02020404030301010803" pitchFamily="18" charset="0"/>
                <a:hlinkClick r:id="rId8"/>
              </a:rPr>
              <a:t>Deep AI</a:t>
            </a:r>
            <a:endParaRPr lang="en-US" dirty="0">
              <a:latin typeface="Garamond" panose="02020404030301010803" pitchFamily="18" charset="0"/>
            </a:endParaRPr>
          </a:p>
          <a:p>
            <a:r>
              <a:rPr lang="en-US" dirty="0">
                <a:latin typeface="Garamond" panose="02020404030301010803" pitchFamily="18" charset="0"/>
                <a:hlinkClick r:id="rId9"/>
              </a:rPr>
              <a:t>Runway AI</a:t>
            </a:r>
            <a:endParaRPr lang="en-US" dirty="0">
              <a:latin typeface="Garamond" panose="02020404030301010803" pitchFamily="18" charset="0"/>
            </a:endParaRPr>
          </a:p>
          <a:p>
            <a:r>
              <a:rPr lang="en-US" dirty="0">
                <a:latin typeface="Garamond" panose="02020404030301010803" pitchFamily="18" charset="0"/>
                <a:hlinkClick r:id="rId10"/>
              </a:rPr>
              <a:t>Bing Image Creator</a:t>
            </a:r>
            <a:endParaRPr lang="en-US" dirty="0">
              <a:latin typeface="Garamond" panose="02020404030301010803" pitchFamily="18" charset="0"/>
            </a:endParaRPr>
          </a:p>
          <a:p>
            <a:r>
              <a:rPr lang="en-US" dirty="0" err="1">
                <a:latin typeface="Garamond" panose="02020404030301010803" pitchFamily="18" charset="0"/>
                <a:hlinkClick r:id="rId11"/>
              </a:rPr>
              <a:t>DreamStudio</a:t>
            </a:r>
            <a:r>
              <a:rPr lang="en-US" dirty="0">
                <a:latin typeface="Garamond" panose="02020404030301010803" pitchFamily="18" charset="0"/>
                <a:hlinkClick r:id="rId11"/>
              </a:rPr>
              <a:t> by Stability AI</a:t>
            </a:r>
            <a:endParaRPr lang="en-US" dirty="0">
              <a:latin typeface="Garamond" panose="02020404030301010803" pitchFamily="18" charset="0"/>
            </a:endParaRPr>
          </a:p>
          <a:p>
            <a:r>
              <a:rPr lang="en-US" dirty="0" err="1">
                <a:latin typeface="Garamond" panose="02020404030301010803" pitchFamily="18" charset="0"/>
                <a:hlinkClick r:id="rId12"/>
              </a:rPr>
              <a:t>Wombo</a:t>
            </a:r>
            <a:r>
              <a:rPr lang="en-US" dirty="0">
                <a:latin typeface="Garamond" panose="02020404030301010803" pitchFamily="18" charset="0"/>
                <a:hlinkClick r:id="rId12"/>
              </a:rPr>
              <a:t> Dream</a:t>
            </a:r>
            <a:endParaRPr lang="en-US" dirty="0">
              <a:latin typeface="Garamond" panose="02020404030301010803" pitchFamily="18" charset="0"/>
            </a:endParaRPr>
          </a:p>
          <a:p>
            <a:pPr marL="0" indent="0">
              <a:buNone/>
            </a:pPr>
            <a:endParaRPr lang="ru-RU" dirty="0">
              <a:latin typeface="Garamond" panose="02020404030301010803" pitchFamily="18" charset="0"/>
            </a:endParaRPr>
          </a:p>
        </p:txBody>
      </p:sp>
    </p:spTree>
    <p:extLst>
      <p:ext uri="{BB962C8B-B14F-4D97-AF65-F5344CB8AC3E}">
        <p14:creationId xmlns:p14="http://schemas.microsoft.com/office/powerpoint/2010/main" val="357506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Garamond" panose="02020404030301010803" pitchFamily="18" charset="0"/>
              </a:rPr>
              <a:t>11 Best AI Image Generators in </a:t>
            </a:r>
            <a:r>
              <a:rPr lang="en-US" b="1" dirty="0" smtClean="0">
                <a:latin typeface="Garamond" panose="02020404030301010803" pitchFamily="18" charset="0"/>
              </a:rPr>
              <a:t>2023</a:t>
            </a:r>
            <a:endParaRPr lang="ru-RU" b="1" dirty="0">
              <a:latin typeface="Garamond" panose="02020404030301010803" pitchFamily="18" charset="0"/>
            </a:endParaRPr>
          </a:p>
        </p:txBody>
      </p:sp>
      <p:sp>
        <p:nvSpPr>
          <p:cNvPr id="3" name="Объект 2"/>
          <p:cNvSpPr>
            <a:spLocks noGrp="1"/>
          </p:cNvSpPr>
          <p:nvPr>
            <p:ph idx="1"/>
          </p:nvPr>
        </p:nvSpPr>
        <p:spPr/>
        <p:txBody>
          <a:bodyPr/>
          <a:lstStyle/>
          <a:p>
            <a:pPr fontAlgn="base"/>
            <a:r>
              <a:rPr lang="en-US" dirty="0" smtClean="0">
                <a:latin typeface="Garamond" panose="02020404030301010803" pitchFamily="18" charset="0"/>
                <a:hlinkClick r:id="rId2"/>
              </a:rPr>
              <a:t>Play.ht</a:t>
            </a:r>
            <a:endParaRPr lang="en-US" dirty="0">
              <a:latin typeface="Garamond" panose="02020404030301010803" pitchFamily="18" charset="0"/>
            </a:endParaRPr>
          </a:p>
          <a:p>
            <a:pPr fontAlgn="base"/>
            <a:r>
              <a:rPr lang="en-US" dirty="0" smtClean="0">
                <a:latin typeface="Garamond" panose="02020404030301010803" pitchFamily="18" charset="0"/>
                <a:hlinkClick r:id="rId3"/>
              </a:rPr>
              <a:t>Murf.AI</a:t>
            </a:r>
            <a:endParaRPr lang="en-US" dirty="0">
              <a:latin typeface="Garamond" panose="02020404030301010803" pitchFamily="18" charset="0"/>
            </a:endParaRPr>
          </a:p>
          <a:p>
            <a:pPr fontAlgn="base"/>
            <a:r>
              <a:rPr lang="en-US" dirty="0" err="1" smtClean="0">
                <a:latin typeface="Garamond" panose="02020404030301010803" pitchFamily="18" charset="0"/>
                <a:hlinkClick r:id="rId4"/>
              </a:rPr>
              <a:t>Listnr</a:t>
            </a:r>
            <a:endParaRPr lang="en-US" dirty="0">
              <a:latin typeface="Garamond" panose="02020404030301010803" pitchFamily="18" charset="0"/>
            </a:endParaRPr>
          </a:p>
          <a:p>
            <a:pPr fontAlgn="base"/>
            <a:r>
              <a:rPr lang="en-US" dirty="0" smtClean="0">
                <a:latin typeface="Garamond" panose="02020404030301010803" pitchFamily="18" charset="0"/>
                <a:hlinkClick r:id="rId5"/>
              </a:rPr>
              <a:t>Speechify</a:t>
            </a:r>
            <a:endParaRPr lang="en-US" dirty="0">
              <a:latin typeface="Garamond" panose="02020404030301010803" pitchFamily="18" charset="0"/>
            </a:endParaRPr>
          </a:p>
          <a:p>
            <a:pPr fontAlgn="base"/>
            <a:r>
              <a:rPr lang="en-US" dirty="0" smtClean="0">
                <a:latin typeface="Garamond" panose="02020404030301010803" pitchFamily="18" charset="0"/>
                <a:hlinkClick r:id="rId6"/>
              </a:rPr>
              <a:t>LOVO </a:t>
            </a:r>
            <a:r>
              <a:rPr lang="en-US" dirty="0">
                <a:latin typeface="Garamond" panose="02020404030301010803" pitchFamily="18" charset="0"/>
                <a:hlinkClick r:id="rId6"/>
              </a:rPr>
              <a:t>(</a:t>
            </a:r>
            <a:r>
              <a:rPr lang="en-US" dirty="0" err="1">
                <a:latin typeface="Garamond" panose="02020404030301010803" pitchFamily="18" charset="0"/>
                <a:hlinkClick r:id="rId6"/>
              </a:rPr>
              <a:t>Genny</a:t>
            </a:r>
            <a:r>
              <a:rPr lang="en-US" dirty="0">
                <a:latin typeface="Garamond" panose="02020404030301010803" pitchFamily="18" charset="0"/>
                <a:hlinkClick r:id="rId6"/>
              </a:rPr>
              <a:t>)</a:t>
            </a:r>
            <a:endParaRPr lang="en-US" dirty="0">
              <a:latin typeface="Garamond" panose="02020404030301010803" pitchFamily="18" charset="0"/>
            </a:endParaRPr>
          </a:p>
          <a:p>
            <a:pPr fontAlgn="base"/>
            <a:r>
              <a:rPr lang="en-US" dirty="0" err="1" smtClean="0">
                <a:latin typeface="Garamond" panose="02020404030301010803" pitchFamily="18" charset="0"/>
                <a:hlinkClick r:id="rId7"/>
              </a:rPr>
              <a:t>Synthesys</a:t>
            </a:r>
            <a:endParaRPr lang="en-US" dirty="0">
              <a:latin typeface="Garamond" panose="02020404030301010803" pitchFamily="18" charset="0"/>
            </a:endParaRPr>
          </a:p>
          <a:p>
            <a:pPr fontAlgn="base"/>
            <a:r>
              <a:rPr lang="en-US" dirty="0" smtClean="0">
                <a:latin typeface="Garamond" panose="02020404030301010803" pitchFamily="18" charset="0"/>
                <a:hlinkClick r:id="rId8"/>
              </a:rPr>
              <a:t>Resemble.AI</a:t>
            </a:r>
            <a:endParaRPr lang="en-US" dirty="0">
              <a:latin typeface="Garamond" panose="02020404030301010803" pitchFamily="18" charset="0"/>
            </a:endParaRPr>
          </a:p>
          <a:p>
            <a:pPr fontAlgn="base"/>
            <a:r>
              <a:rPr lang="en-US" dirty="0" err="1" smtClean="0">
                <a:latin typeface="Garamond" panose="02020404030301010803" pitchFamily="18" charset="0"/>
                <a:hlinkClick r:id="rId9"/>
              </a:rPr>
              <a:t>Clipchamp</a:t>
            </a:r>
            <a:endParaRPr lang="en-US" dirty="0">
              <a:latin typeface="Garamond" panose="02020404030301010803" pitchFamily="18" charset="0"/>
            </a:endParaRPr>
          </a:p>
          <a:p>
            <a:endParaRPr lang="ru-RU" dirty="0">
              <a:latin typeface="Garamond" panose="02020404030301010803" pitchFamily="18" charset="0"/>
            </a:endParaRPr>
          </a:p>
        </p:txBody>
      </p:sp>
    </p:spTree>
    <p:extLst>
      <p:ext uri="{BB962C8B-B14F-4D97-AF65-F5344CB8AC3E}">
        <p14:creationId xmlns:p14="http://schemas.microsoft.com/office/powerpoint/2010/main" val="39006140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1732</Words>
  <Application>Microsoft Office PowerPoint</Application>
  <PresentationFormat>Широкоэкранный</PresentationFormat>
  <Paragraphs>222</Paragraphs>
  <Slides>33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Garamond</vt:lpstr>
      <vt:lpstr>Times New Roman</vt:lpstr>
      <vt:lpstr>Тема Office</vt:lpstr>
      <vt:lpstr>Презентация PowerPoint</vt:lpstr>
      <vt:lpstr>Existing machine learning tools</vt:lpstr>
      <vt:lpstr>Questions for the discussion</vt:lpstr>
      <vt:lpstr>Examples of AI applications in FB, Netflix</vt:lpstr>
      <vt:lpstr>10+ Most Popular Machine Learning Software Tools (1) </vt:lpstr>
      <vt:lpstr>10+ Most Popular Machine Learning Software Tools (2) </vt:lpstr>
      <vt:lpstr>The best AI photo editors</vt:lpstr>
      <vt:lpstr>11 Best AI Image Generators in 2023</vt:lpstr>
      <vt:lpstr>11 Best AI Image Generators in 2023</vt:lpstr>
      <vt:lpstr>The best AI video generators</vt:lpstr>
      <vt:lpstr>Best AI Tools for Writing and Content Creation</vt:lpstr>
      <vt:lpstr>Best AI Tools for Meetings</vt:lpstr>
      <vt:lpstr>List of TOP Artificial Intelligence Tools</vt:lpstr>
      <vt:lpstr>Machine learning in cybersecurity</vt:lpstr>
      <vt:lpstr>Malware Detection</vt:lpstr>
      <vt:lpstr>How it works?</vt:lpstr>
      <vt:lpstr>The list of the best malware detection tools and analysis software:</vt:lpstr>
      <vt:lpstr>Anomaly Detection</vt:lpstr>
      <vt:lpstr>Anomaly Detection</vt:lpstr>
      <vt:lpstr>Anomaly Detection tools</vt:lpstr>
      <vt:lpstr>Fraud Detection</vt:lpstr>
      <vt:lpstr>ML based financial fraud detection system</vt:lpstr>
      <vt:lpstr>Threat Intelligence</vt:lpstr>
      <vt:lpstr>What is Threat Intelligence?</vt:lpstr>
      <vt:lpstr>Презентация PowerPoint</vt:lpstr>
      <vt:lpstr>User Authentication</vt:lpstr>
      <vt:lpstr>AI-based voice authentication </vt:lpstr>
      <vt:lpstr>Презентация PowerPoint</vt:lpstr>
      <vt:lpstr>Conclusion</vt:lpstr>
      <vt:lpstr>Potential usage of GPT for cybersecurity needs</vt:lpstr>
      <vt:lpstr>Step-by-step approach to perform attack signature generation using GPT:</vt:lpstr>
      <vt:lpstr>Additional materials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Admin_01</dc:creator>
  <cp:lastModifiedBy>Admin_01</cp:lastModifiedBy>
  <cp:revision>28</cp:revision>
  <dcterms:created xsi:type="dcterms:W3CDTF">2023-10-20T05:52:41Z</dcterms:created>
  <dcterms:modified xsi:type="dcterms:W3CDTF">2023-10-27T07:46:32Z</dcterms:modified>
</cp:coreProperties>
</file>