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Lst>
  <p:notesMasterIdLst>
    <p:notesMasterId r:id="rId99"/>
  </p:notesMasterIdLst>
  <p:sldIdLst>
    <p:sldId id="256" r:id="rId4"/>
    <p:sldId id="630" r:id="rId5"/>
    <p:sldId id="631" r:id="rId6"/>
    <p:sldId id="574" r:id="rId7"/>
    <p:sldId id="579" r:id="rId8"/>
    <p:sldId id="580" r:id="rId9"/>
    <p:sldId id="581" r:id="rId10"/>
    <p:sldId id="582" r:id="rId11"/>
    <p:sldId id="462" r:id="rId12"/>
    <p:sldId id="583" r:id="rId13"/>
    <p:sldId id="584" r:id="rId14"/>
    <p:sldId id="469" r:id="rId15"/>
    <p:sldId id="470" r:id="rId16"/>
    <p:sldId id="473" r:id="rId17"/>
    <p:sldId id="578"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 id="488" r:id="rId33"/>
    <p:sldId id="489" r:id="rId34"/>
    <p:sldId id="490" r:id="rId35"/>
    <p:sldId id="491" r:id="rId36"/>
    <p:sldId id="492" r:id="rId37"/>
    <p:sldId id="493" r:id="rId38"/>
    <p:sldId id="494" r:id="rId39"/>
    <p:sldId id="495" r:id="rId40"/>
    <p:sldId id="496" r:id="rId41"/>
    <p:sldId id="497" r:id="rId42"/>
    <p:sldId id="498" r:id="rId43"/>
    <p:sldId id="499" r:id="rId44"/>
    <p:sldId id="502" r:id="rId45"/>
    <p:sldId id="542" r:id="rId46"/>
    <p:sldId id="543" r:id="rId47"/>
    <p:sldId id="550" r:id="rId48"/>
    <p:sldId id="551" r:id="rId49"/>
    <p:sldId id="552" r:id="rId50"/>
    <p:sldId id="553" r:id="rId51"/>
    <p:sldId id="586" r:id="rId52"/>
    <p:sldId id="511" r:id="rId53"/>
    <p:sldId id="512" r:id="rId54"/>
    <p:sldId id="513" r:id="rId55"/>
    <p:sldId id="514" r:id="rId56"/>
    <p:sldId id="515" r:id="rId57"/>
    <p:sldId id="516" r:id="rId58"/>
    <p:sldId id="591" r:id="rId59"/>
    <p:sldId id="604" r:id="rId60"/>
    <p:sldId id="603" r:id="rId61"/>
    <p:sldId id="605" r:id="rId62"/>
    <p:sldId id="627" r:id="rId63"/>
    <p:sldId id="592" r:id="rId64"/>
    <p:sldId id="593" r:id="rId65"/>
    <p:sldId id="628" r:id="rId66"/>
    <p:sldId id="629" r:id="rId67"/>
    <p:sldId id="594" r:id="rId68"/>
    <p:sldId id="595" r:id="rId69"/>
    <p:sldId id="596" r:id="rId70"/>
    <p:sldId id="597" r:id="rId71"/>
    <p:sldId id="606" r:id="rId72"/>
    <p:sldId id="607" r:id="rId73"/>
    <p:sldId id="608" r:id="rId74"/>
    <p:sldId id="609" r:id="rId75"/>
    <p:sldId id="610" r:id="rId76"/>
    <p:sldId id="598" r:id="rId77"/>
    <p:sldId id="611" r:id="rId78"/>
    <p:sldId id="612" r:id="rId79"/>
    <p:sldId id="613" r:id="rId80"/>
    <p:sldId id="614" r:id="rId81"/>
    <p:sldId id="615" r:id="rId82"/>
    <p:sldId id="616" r:id="rId83"/>
    <p:sldId id="617" r:id="rId84"/>
    <p:sldId id="618" r:id="rId85"/>
    <p:sldId id="619" r:id="rId86"/>
    <p:sldId id="620" r:id="rId87"/>
    <p:sldId id="621" r:id="rId88"/>
    <p:sldId id="622" r:id="rId89"/>
    <p:sldId id="599" r:id="rId90"/>
    <p:sldId id="601" r:id="rId91"/>
    <p:sldId id="600" r:id="rId92"/>
    <p:sldId id="623" r:id="rId93"/>
    <p:sldId id="624" r:id="rId94"/>
    <p:sldId id="602" r:id="rId95"/>
    <p:sldId id="625" r:id="rId96"/>
    <p:sldId id="626" r:id="rId97"/>
    <p:sldId id="554"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69" autoAdjust="0"/>
    <p:restoredTop sz="96374" autoAdjust="0"/>
  </p:normalViewPr>
  <p:slideViewPr>
    <p:cSldViewPr showGuides="1">
      <p:cViewPr varScale="1">
        <p:scale>
          <a:sx n="111" d="100"/>
          <a:sy n="111" d="100"/>
        </p:scale>
        <p:origin x="1284" y="96"/>
      </p:cViewPr>
      <p:guideLst>
        <p:guide orient="horz" pos="2160"/>
        <p:guide pos="2880"/>
      </p:guideLst>
    </p:cSldViewPr>
  </p:slideViewPr>
  <p:notesTextViewPr>
    <p:cViewPr>
      <p:scale>
        <a:sx n="1" d="1"/>
        <a:sy n="1" d="1"/>
      </p:scale>
      <p:origin x="0" y="0"/>
    </p:cViewPr>
  </p:notesTextViewPr>
  <p:sorterViewPr>
    <p:cViewPr>
      <p:scale>
        <a:sx n="100" d="100"/>
        <a:sy n="100" d="100"/>
      </p:scale>
      <p:origin x="0" y="950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cat>
            <c:numRef>
              <c:f>Sheet1!$A$2:$A$4</c:f>
              <c:numCache>
                <c:formatCode>General</c:formatCode>
                <c:ptCount val="3"/>
                <c:pt idx="0">
                  <c:v>2011</c:v>
                </c:pt>
                <c:pt idx="1">
                  <c:v>2010</c:v>
                </c:pt>
                <c:pt idx="2">
                  <c:v>2009</c:v>
                </c:pt>
              </c:numCache>
            </c:numRef>
          </c:cat>
          <c:val>
            <c:numRef>
              <c:f>Sheet1!$B$2:$B$4</c:f>
              <c:numCache>
                <c:formatCode>General</c:formatCode>
                <c:ptCount val="3"/>
                <c:pt idx="0">
                  <c:v>40</c:v>
                </c:pt>
                <c:pt idx="1">
                  <c:v>1000</c:v>
                </c:pt>
                <c:pt idx="2">
                  <c:v>180000</c:v>
                </c:pt>
              </c:numCache>
            </c:numRef>
          </c:val>
          <c:extLst>
            <c:ext xmlns:c16="http://schemas.microsoft.com/office/drawing/2014/chart" uri="{C3380CC4-5D6E-409C-BE32-E72D297353CC}">
              <c16:uniqueId val="{00000000-D0FF-4F88-A9A0-7C7178622D64}"/>
            </c:ext>
          </c:extLst>
        </c:ser>
        <c:dLbls>
          <c:showLegendKey val="0"/>
          <c:showVal val="0"/>
          <c:showCatName val="0"/>
          <c:showSerName val="0"/>
          <c:showPercent val="0"/>
          <c:showBubbleSize val="0"/>
        </c:dLbls>
        <c:gapWidth val="150"/>
        <c:axId val="151435776"/>
        <c:axId val="47562048"/>
      </c:barChart>
      <c:catAx>
        <c:axId val="151435776"/>
        <c:scaling>
          <c:orientation val="minMax"/>
        </c:scaling>
        <c:delete val="0"/>
        <c:axPos val="l"/>
        <c:numFmt formatCode="General" sourceLinked="1"/>
        <c:majorTickMark val="out"/>
        <c:minorTickMark val="none"/>
        <c:tickLblPos val="nextTo"/>
        <c:crossAx val="47562048"/>
        <c:crosses val="autoZero"/>
        <c:auto val="1"/>
        <c:lblAlgn val="ctr"/>
        <c:lblOffset val="100"/>
        <c:noMultiLvlLbl val="0"/>
      </c:catAx>
      <c:valAx>
        <c:axId val="47562048"/>
        <c:scaling>
          <c:logBase val="10"/>
          <c:orientation val="minMax"/>
        </c:scaling>
        <c:delete val="0"/>
        <c:axPos val="b"/>
        <c:majorGridlines/>
        <c:title>
          <c:tx>
            <c:rich>
              <a:bodyPr/>
              <a:lstStyle/>
              <a:p>
                <a:pPr>
                  <a:defRPr sz="1800" b="1" i="0" u="none" strike="noStrike" baseline="0">
                    <a:solidFill>
                      <a:srgbClr val="000000"/>
                    </a:solidFill>
                    <a:latin typeface="Calibri"/>
                    <a:ea typeface="Calibri"/>
                    <a:cs typeface="Calibri"/>
                  </a:defRPr>
                </a:pPr>
                <a:r>
                  <a:rPr lang="en-CA" dirty="0"/>
                  <a:t>Time (in </a:t>
                </a:r>
                <a:r>
                  <a:rPr lang="en-CA" dirty="0" err="1"/>
                  <a:t>millisec</a:t>
                </a:r>
                <a:r>
                  <a:rPr lang="en-CA" dirty="0"/>
                  <a:t>)</a:t>
                </a:r>
                <a:r>
                  <a:rPr lang="en-CA" baseline="0" dirty="0"/>
                  <a:t> for a basic operation</a:t>
                </a:r>
                <a:endParaRPr lang="en-CA" dirty="0"/>
              </a:p>
            </c:rich>
          </c:tx>
          <c:layout>
            <c:manualLayout>
              <c:xMode val="edge"/>
              <c:yMode val="edge"/>
              <c:x val="0.1454628588093155"/>
              <c:y val="0.85659703995333913"/>
            </c:manualLayout>
          </c:layout>
          <c:overlay val="0"/>
        </c:title>
        <c:numFmt formatCode="General" sourceLinked="1"/>
        <c:majorTickMark val="out"/>
        <c:minorTickMark val="none"/>
        <c:tickLblPos val="nextTo"/>
        <c:crossAx val="151435776"/>
        <c:crosses val="autoZero"/>
        <c:crossBetween val="between"/>
      </c:valAx>
      <c:spPr>
        <a:noFill/>
        <a:ln w="25398">
          <a:noFill/>
        </a:ln>
      </c:spPr>
    </c:plotArea>
    <c:plotVisOnly val="1"/>
    <c:dispBlanksAs val="gap"/>
    <c:showDLblsOverMax val="0"/>
  </c:chart>
  <c:txPr>
    <a:bodyPr/>
    <a:lstStyle/>
    <a:p>
      <a:pPr>
        <a:defRPr sz="1800"/>
      </a:pPr>
      <a:endParaRPr lang="ro-R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AE77-2AAE-46A3-BD3A-E9AC85261F8C}" type="datetimeFigureOut">
              <a:rPr lang="en-US" smtClean="0"/>
              <a:t>10/6/2023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AF62A6-155B-461C-BE33-88E459FCD775}" type="slidenum">
              <a:rPr lang="en-US" smtClean="0"/>
              <a:t>‹#›</a:t>
            </a:fld>
            <a:endParaRPr lang="en-US"/>
          </a:p>
        </p:txBody>
      </p:sp>
    </p:spTree>
    <p:extLst>
      <p:ext uri="{BB962C8B-B14F-4D97-AF65-F5344CB8AC3E}">
        <p14:creationId xmlns:p14="http://schemas.microsoft.com/office/powerpoint/2010/main" val="338969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9277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B7AF62A6-155B-461C-BE33-88E459FCD775}" type="slidenum">
              <a:rPr lang="en-US" smtClean="0"/>
              <a:t>10</a:t>
            </a:fld>
            <a:endParaRPr lang="en-US"/>
          </a:p>
        </p:txBody>
      </p:sp>
    </p:spTree>
    <p:extLst>
      <p:ext uri="{BB962C8B-B14F-4D97-AF65-F5344CB8AC3E}">
        <p14:creationId xmlns:p14="http://schemas.microsoft.com/office/powerpoint/2010/main" val="4024442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a:t>
            </a:r>
            <a:r>
              <a:rPr lang="en-US" baseline="0" dirty="0"/>
              <a:t> – add, already gives voting, …. Quadratic formulas, gives more efficient PIR …. That’s where we were stuck….</a:t>
            </a:r>
          </a:p>
          <a:p>
            <a:endParaRPr lang="en-US" baseline="0" dirty="0"/>
          </a:p>
          <a:p>
            <a:r>
              <a:rPr lang="en-US" baseline="0" dirty="0"/>
              <a:t>Gallant attempts – Fellows and </a:t>
            </a:r>
            <a:r>
              <a:rPr lang="en-US" baseline="0" dirty="0" err="1"/>
              <a:t>Koblitz</a:t>
            </a:r>
            <a:endParaRPr lang="en-US" baseline="0" dirty="0"/>
          </a:p>
          <a:p>
            <a:endParaRPr lang="en-US" baseline="0" dirty="0"/>
          </a:p>
          <a:p>
            <a:r>
              <a:rPr lang="en-US" baseline="0" dirty="0"/>
              <a:t>(People believed this was impossible. … )</a:t>
            </a:r>
          </a:p>
          <a:p>
            <a:endParaRPr lang="en-US" baseline="0" dirty="0"/>
          </a:p>
          <a:p>
            <a:r>
              <a:rPr lang="en-US" baseline="0" dirty="0"/>
              <a:t>Show all kinds of newspaper clips.. Ref Gentry… also refer to later works.</a:t>
            </a:r>
          </a:p>
          <a:p>
            <a:endParaRPr lang="en-US" baseline="0" dirty="0"/>
          </a:p>
          <a:p>
            <a:r>
              <a:rPr lang="en-US" baseline="0" dirty="0"/>
              <a:t>What it is – </a:t>
            </a:r>
          </a:p>
          <a:p>
            <a:endParaRPr lang="en-US" baseline="0" dirty="0"/>
          </a:p>
          <a:p>
            <a:r>
              <a:rPr lang="en-US" baseline="0" dirty="0"/>
              <a:t>And what it is not – but we are getting there.</a:t>
            </a:r>
            <a:br>
              <a:rPr lang="en-US" baseline="0" dirty="0"/>
            </a:br>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add and multiply?</a:t>
            </a:r>
          </a:p>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9277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the simplest object that we can both add and </a:t>
            </a:r>
            <a:r>
              <a:rPr lang="en-US" baseline="0" dirty="0" err="1"/>
              <a:t>mult</a:t>
            </a:r>
            <a:r>
              <a:rPr lang="en-US" baseline="0" dirty="0"/>
              <a:t>? </a:t>
            </a:r>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9277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the simplest object that we can both add and </a:t>
            </a:r>
            <a:r>
              <a:rPr lang="en-US" baseline="0" dirty="0" err="1"/>
              <a:t>mult</a:t>
            </a:r>
            <a:r>
              <a:rPr lang="en-US" baseline="0" dirty="0"/>
              <a:t>? </a:t>
            </a:r>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9277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the simplest object that we can both add and </a:t>
            </a:r>
            <a:r>
              <a:rPr lang="en-US" baseline="0" dirty="0" err="1"/>
              <a:t>mult</a:t>
            </a:r>
            <a:r>
              <a:rPr lang="en-US" baseline="0" dirty="0"/>
              <a:t>? </a:t>
            </a:r>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9277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F62A6-155B-461C-BE33-88E459FCD77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5406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12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07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025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7DB4BE2B-E9AC-4F69-AFFB-6EE24C18EF53}" type="datetimeFigureOut">
              <a:rPr lang="en-US" smtClean="0">
                <a:solidFill>
                  <a:srgbClr val="9E8E5C">
                    <a:lumMod val="60000"/>
                    <a:lumOff val="40000"/>
                  </a:srgbClr>
                </a:solidFill>
              </a:rPr>
              <a:pPr/>
              <a:t>10/6/2023</a:t>
            </a:fld>
            <a:endParaRPr lang="en-US">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825830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4BE2B-E9AC-4F69-AFFB-6EE24C18EF53}" type="datetimeFigureOut">
              <a:rPr lang="en-US" smtClean="0">
                <a:solidFill>
                  <a:srgbClr val="9E8E5C">
                    <a:lumMod val="60000"/>
                    <a:lumOff val="40000"/>
                  </a:srgbClr>
                </a:solidFill>
              </a:rPr>
              <a:pPr/>
              <a:t>10/6/2023</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194924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B4BE2B-E9AC-4F69-AFFB-6EE24C18EF53}" type="datetimeFigureOut">
              <a:rPr lang="en-US" smtClean="0">
                <a:solidFill>
                  <a:srgbClr val="9E8E5C">
                    <a:lumMod val="60000"/>
                    <a:lumOff val="40000"/>
                  </a:srgbClr>
                </a:solidFill>
              </a:rPr>
              <a:pPr/>
              <a:t>10/6/2023</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dirty="0"/>
              <a:t>Click to edit Master title style</a:t>
            </a:r>
          </a:p>
        </p:txBody>
      </p:sp>
      <p:sp>
        <p:nvSpPr>
          <p:cNvPr id="3" name="Text Placeholder 2"/>
          <p:cNvSpPr>
            <a:spLocks noGrp="1"/>
          </p:cNvSpPr>
          <p:nvPr>
            <p:ph type="body" idx="1"/>
          </p:nvPr>
        </p:nvSpPr>
        <p:spPr>
          <a:xfrm>
            <a:off x="1447800" y="1503680"/>
            <a:ext cx="6248400" cy="1566862"/>
          </a:xfrm>
        </p:spPr>
        <p:txBody>
          <a:bodyPr anchor="b"/>
          <a:lstStyle>
            <a:lvl1pPr marL="0" indent="0" algn="ctr">
              <a:lnSpc>
                <a:spcPct val="100000"/>
              </a:lnSpc>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928771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DB4BE2B-E9AC-4F69-AFFB-6EE24C18EF53}" type="datetimeFigureOut">
              <a:rPr lang="en-US" smtClean="0">
                <a:solidFill>
                  <a:srgbClr val="9E8E5C">
                    <a:lumMod val="60000"/>
                    <a:lumOff val="40000"/>
                  </a:srgbClr>
                </a:solidFill>
              </a:rPr>
              <a:pPr/>
              <a:t>10/6/2023</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87D4ABF-8EAC-44C9-9CF6-82643220FCA6}"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386567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DB4BE2B-E9AC-4F69-AFFB-6EE24C18EF53}" type="datetimeFigureOut">
              <a:rPr lang="en-US" smtClean="0">
                <a:solidFill>
                  <a:srgbClr val="9E8E5C">
                    <a:lumMod val="60000"/>
                    <a:lumOff val="40000"/>
                  </a:srgbClr>
                </a:solidFill>
              </a:rPr>
              <a:pPr/>
              <a:t>10/6/2023</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387D4ABF-8EAC-44C9-9CF6-82643220FCA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904233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B4BE2B-E9AC-4F69-AFFB-6EE24C18EF53}" type="datetimeFigureOut">
              <a:rPr lang="en-US" smtClean="0">
                <a:solidFill>
                  <a:srgbClr val="9E8E5C">
                    <a:lumMod val="60000"/>
                    <a:lumOff val="40000"/>
                  </a:srgbClr>
                </a:solidFill>
              </a:rPr>
              <a:pPr/>
              <a:t>10/6/2023</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387D4ABF-8EAC-44C9-9CF6-82643220FCA6}"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631134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B4BE2B-E9AC-4F69-AFFB-6EE24C18EF53}" type="datetimeFigureOut">
              <a:rPr lang="en-US" smtClean="0">
                <a:solidFill>
                  <a:srgbClr val="9E8E5C">
                    <a:lumMod val="60000"/>
                    <a:lumOff val="40000"/>
                  </a:srgbClr>
                </a:solidFill>
              </a:rPr>
              <a:pPr/>
              <a:t>10/6/2023</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87D4ABF-8EAC-44C9-9CF6-82643220FCA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028403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B4BE2B-E9AC-4F69-AFFB-6EE24C18EF53}" type="datetimeFigureOut">
              <a:rPr lang="en-US" smtClean="0">
                <a:solidFill>
                  <a:srgbClr val="9E8E5C">
                    <a:lumMod val="60000"/>
                    <a:lumOff val="40000"/>
                  </a:srgbClr>
                </a:solidFill>
              </a:rPr>
              <a:pPr/>
              <a:t>10/6/2023</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87D4ABF-8EAC-44C9-9CF6-82643220FCA6}"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5941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429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933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B4BE2B-E9AC-4F69-AFFB-6EE24C18EF53}" type="datetimeFigureOut">
              <a:rPr lang="en-US" smtClean="0">
                <a:solidFill>
                  <a:srgbClr val="9E8E5C">
                    <a:lumMod val="60000"/>
                    <a:lumOff val="40000"/>
                  </a:srgbClr>
                </a:solidFill>
              </a:rPr>
              <a:pPr/>
              <a:t>10/6/2023</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87D4ABF-8EAC-44C9-9CF6-82643220FCA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298200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4BE2B-E9AC-4F69-AFFB-6EE24C18EF53}" type="datetimeFigureOut">
              <a:rPr lang="en-US" smtClean="0">
                <a:solidFill>
                  <a:srgbClr val="9E8E5C">
                    <a:lumMod val="60000"/>
                    <a:lumOff val="40000"/>
                  </a:srgbClr>
                </a:solidFill>
              </a:rPr>
              <a:pPr/>
              <a:t>10/6/2023</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177968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4BE2B-E9AC-4F69-AFFB-6EE24C18EF53}" type="datetimeFigureOut">
              <a:rPr lang="en-US" smtClean="0">
                <a:solidFill>
                  <a:srgbClr val="9E8E5C">
                    <a:lumMod val="60000"/>
                    <a:lumOff val="40000"/>
                  </a:srgbClr>
                </a:solidFill>
              </a:rPr>
              <a:pPr/>
              <a:t>10/6/2023</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064496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971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429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218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186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071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436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15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170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51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221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113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5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237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069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413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234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20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197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258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4BE2B-E9AC-4F69-AFFB-6EE24C18EF53}" type="datetimeFigureOut">
              <a:rPr lang="en-US" smtClean="0"/>
              <a:t>10/6/2023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D4ABF-8EAC-44C9-9CF6-82643220FCA6}" type="slidenum">
              <a:rPr lang="en-US" smtClean="0"/>
              <a:t>‹#›</a:t>
            </a:fld>
            <a:endParaRPr lang="en-US"/>
          </a:p>
        </p:txBody>
      </p:sp>
    </p:spTree>
    <p:extLst>
      <p:ext uri="{BB962C8B-B14F-4D97-AF65-F5344CB8AC3E}">
        <p14:creationId xmlns:p14="http://schemas.microsoft.com/office/powerpoint/2010/main" val="23493951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DB4BE2B-E9AC-4F69-AFFB-6EE24C18EF53}" type="datetimeFigureOut">
              <a:rPr lang="en-US" smtClean="0">
                <a:solidFill>
                  <a:srgbClr val="9E8E5C">
                    <a:lumMod val="60000"/>
                    <a:lumOff val="40000"/>
                  </a:srgbClr>
                </a:solidFill>
              </a:rPr>
              <a:pPr/>
              <a:t>10/6/2023</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87D4ABF-8EAC-44C9-9CF6-82643220FCA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2649933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4BE2B-E9AC-4F69-AFFB-6EE24C18EF53}" type="datetimeFigureOut">
              <a:rPr lang="en-US" smtClean="0">
                <a:solidFill>
                  <a:prstClr val="black">
                    <a:tint val="75000"/>
                  </a:prstClr>
                </a:solidFill>
              </a:rPr>
              <a:pPr/>
              <a:t>10/6/2023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D4ABF-8EAC-44C9-9CF6-82643220FC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2235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razvan@bocu.ro"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10" Type="http://schemas.openxmlformats.org/officeDocument/2006/relationships/image" Target="../media/image34.png"/><Relationship Id="rId9" Type="http://schemas.openxmlformats.org/officeDocument/2006/relationships/image" Target="../media/image330.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4.jp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10" Type="http://schemas.openxmlformats.org/officeDocument/2006/relationships/image" Target="../media/image34.png"/><Relationship Id="rId4" Type="http://schemas.openxmlformats.org/officeDocument/2006/relationships/image" Target="../media/image25.jpeg"/><Relationship Id="rId9" Type="http://schemas.openxmlformats.org/officeDocument/2006/relationships/image" Target="../media/image3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8.xml"/><Relationship Id="rId4" Type="http://schemas.openxmlformats.org/officeDocument/2006/relationships/image" Target="../media/image11.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05" y="2667000"/>
            <a:ext cx="8229600" cy="1524000"/>
          </a:xfrm>
        </p:spPr>
        <p:txBody>
          <a:bodyPr>
            <a:noAutofit/>
          </a:bodyPr>
          <a:lstStyle/>
          <a:p>
            <a:r>
              <a:rPr lang="en-US" sz="4800" b="1" dirty="0">
                <a:solidFill>
                  <a:srgbClr val="0000FF"/>
                </a:solidFill>
              </a:rPr>
              <a:t>Personal Medical Data Management Using Virtualized Symmetric 5G Data Channels</a:t>
            </a:r>
            <a:br>
              <a:rPr lang="ro-RO" sz="4800" b="1">
                <a:solidFill>
                  <a:srgbClr val="0000FF"/>
                </a:solidFill>
              </a:rPr>
            </a:br>
            <a:r>
              <a:rPr lang="ro-RO" sz="4800" b="1">
                <a:solidFill>
                  <a:srgbClr val="0000FF"/>
                </a:solidFill>
              </a:rPr>
              <a:t>Tbilisi 2023</a:t>
            </a:r>
            <a:endParaRPr lang="en-US" sz="4000" b="1" dirty="0">
              <a:solidFill>
                <a:srgbClr val="0000FF"/>
              </a:solidFill>
            </a:endParaRPr>
          </a:p>
        </p:txBody>
      </p:sp>
      <p:sp>
        <p:nvSpPr>
          <p:cNvPr id="6" name="Rectangle 5"/>
          <p:cNvSpPr>
            <a:spLocks noChangeArrowheads="1"/>
          </p:cNvSpPr>
          <p:nvPr/>
        </p:nvSpPr>
        <p:spPr bwMode="auto">
          <a:xfrm>
            <a:off x="1066800" y="4948018"/>
            <a:ext cx="673718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lnSpc>
                <a:spcPct val="90000"/>
              </a:lnSpc>
              <a:spcBef>
                <a:spcPct val="20000"/>
              </a:spcBef>
            </a:pPr>
            <a:r>
              <a:rPr lang="ro-RO" sz="3200" b="1" dirty="0">
                <a:solidFill>
                  <a:srgbClr val="FF0000"/>
                </a:solidFill>
              </a:rPr>
              <a:t>   </a:t>
            </a:r>
            <a:r>
              <a:rPr lang="ro-RO" sz="3200" b="1" dirty="0" err="1">
                <a:solidFill>
                  <a:srgbClr val="FF0000"/>
                </a:solidFill>
              </a:rPr>
              <a:t>Associate</a:t>
            </a:r>
            <a:r>
              <a:rPr lang="ro-RO" sz="3200" b="1" dirty="0">
                <a:solidFill>
                  <a:srgbClr val="FF0000"/>
                </a:solidFill>
              </a:rPr>
              <a:t> </a:t>
            </a:r>
            <a:r>
              <a:rPr lang="ro-RO" sz="3200" b="1" dirty="0" err="1">
                <a:solidFill>
                  <a:srgbClr val="FF0000"/>
                </a:solidFill>
              </a:rPr>
              <a:t>Professor</a:t>
            </a:r>
            <a:r>
              <a:rPr lang="ro-RO" sz="3200" b="1" dirty="0">
                <a:solidFill>
                  <a:srgbClr val="FF0000"/>
                </a:solidFill>
              </a:rPr>
              <a:t> Dr. </a:t>
            </a:r>
            <a:r>
              <a:rPr lang="en-US" sz="3200" b="1" dirty="0">
                <a:solidFill>
                  <a:srgbClr val="FF0000"/>
                </a:solidFill>
              </a:rPr>
              <a:t>Razvan Bocu</a:t>
            </a:r>
          </a:p>
        </p:txBody>
      </p:sp>
      <p:sp>
        <p:nvSpPr>
          <p:cNvPr id="7" name="Subtitle 2"/>
          <p:cNvSpPr>
            <a:spLocks noGrp="1"/>
          </p:cNvSpPr>
          <p:nvPr/>
        </p:nvSpPr>
        <p:spPr bwMode="auto">
          <a:xfrm>
            <a:off x="925334" y="5562600"/>
            <a:ext cx="7467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1"/>
              </a:buClr>
              <a:buSzPct val="100000"/>
              <a:buFont typeface="Symbol" pitchFamily="18" charset="2"/>
              <a:buNone/>
            </a:pPr>
            <a:r>
              <a:rPr lang="en-US" sz="2800" b="1" dirty="0" err="1">
                <a:solidFill>
                  <a:srgbClr val="008000"/>
                </a:solidFill>
              </a:rPr>
              <a:t>Transilvania</a:t>
            </a:r>
            <a:r>
              <a:rPr lang="en-US" sz="2800" b="1" dirty="0">
                <a:solidFill>
                  <a:srgbClr val="008000"/>
                </a:solidFill>
              </a:rPr>
              <a:t> University of Brasov, Romania</a:t>
            </a:r>
            <a:endParaRPr lang="ro-RO" sz="2800" b="1" dirty="0">
              <a:solidFill>
                <a:srgbClr val="008000"/>
              </a:solidFill>
            </a:endParaRPr>
          </a:p>
          <a:p>
            <a:pPr algn="ctr">
              <a:spcBef>
                <a:spcPct val="20000"/>
              </a:spcBef>
              <a:buClr>
                <a:schemeClr val="accent1"/>
              </a:buClr>
              <a:buSzPct val="100000"/>
              <a:buFont typeface="Symbol" pitchFamily="18" charset="2"/>
              <a:buNone/>
            </a:pPr>
            <a:r>
              <a:rPr lang="ro-RO" sz="2800" b="1" dirty="0">
                <a:solidFill>
                  <a:srgbClr val="008000"/>
                </a:solidFill>
                <a:hlinkClick r:id="rId2"/>
              </a:rPr>
              <a:t>razvan@bocu.ro</a:t>
            </a:r>
            <a:r>
              <a:rPr lang="ro-RO" sz="2800" b="1" dirty="0">
                <a:solidFill>
                  <a:srgbClr val="008000"/>
                </a:solidFill>
              </a:rPr>
              <a:t> </a:t>
            </a:r>
            <a:endParaRPr lang="en-US" sz="2800" b="1" dirty="0">
              <a:solidFill>
                <a:srgbClr val="008000"/>
              </a:solidFill>
            </a:endParaRPr>
          </a:p>
        </p:txBody>
      </p:sp>
      <p:pic>
        <p:nvPicPr>
          <p:cNvPr id="8" name="Picture 7" descr="chp_lock_binar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32" y="838200"/>
            <a:ext cx="1447800" cy="103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038714"/>
            <a:ext cx="130980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097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22521" y="1104899"/>
            <a:ext cx="86868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800" b="1" dirty="0">
                <a:solidFill>
                  <a:srgbClr val="0000FF"/>
                </a:solidFill>
              </a:rPr>
              <a:t>Fully</a:t>
            </a:r>
            <a:r>
              <a:rPr lang="ro-RO" sz="4800" b="1" dirty="0">
                <a:solidFill>
                  <a:srgbClr val="0000FF"/>
                </a:solidFill>
              </a:rPr>
              <a:t> </a:t>
            </a:r>
            <a:r>
              <a:rPr lang="en-US" sz="4800" b="1" dirty="0">
                <a:solidFill>
                  <a:srgbClr val="0000FF"/>
                </a:solidFill>
              </a:rPr>
              <a:t>Homomorphic Encryption!</a:t>
            </a:r>
          </a:p>
        </p:txBody>
      </p:sp>
      <p:sp>
        <p:nvSpPr>
          <p:cNvPr id="7" name="Content Placeholder 2"/>
          <p:cNvSpPr txBox="1">
            <a:spLocks/>
          </p:cNvSpPr>
          <p:nvPr/>
        </p:nvSpPr>
        <p:spPr>
          <a:xfrm>
            <a:off x="308344" y="1939494"/>
            <a:ext cx="8686800" cy="685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rgbClr val="0000FF"/>
                </a:solidFill>
              </a:rPr>
              <a:t>Applications:</a:t>
            </a:r>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1765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304800" y="4524375"/>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dirty="0">
                <a:solidFill>
                  <a:srgbClr val="000066"/>
                </a:solidFill>
              </a:rPr>
              <a:t>Private Cloud Computing</a:t>
            </a:r>
          </a:p>
        </p:txBody>
      </p:sp>
      <p:pic>
        <p:nvPicPr>
          <p:cNvPr id="11" name="Picture 17" descr="hv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498910"/>
            <a:ext cx="12954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intuit_turbotax_premier_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5540" y="3352800"/>
            <a:ext cx="115093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tealthdron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408363"/>
            <a:ext cx="13589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gmail.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18906" y="4809953"/>
            <a:ext cx="64008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4" descr="lockenc.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52694" y="4514293"/>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5"/>
          <p:cNvSpPr>
            <a:spLocks noChangeArrowheads="1"/>
          </p:cNvSpPr>
          <p:nvPr/>
        </p:nvSpPr>
        <p:spPr bwMode="auto">
          <a:xfrm>
            <a:off x="381000" y="5410200"/>
            <a:ext cx="8686800" cy="838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buFont typeface="Arial" charset="0"/>
              <a:buNone/>
            </a:pPr>
            <a:r>
              <a:rPr lang="en-US" sz="4400" dirty="0">
                <a:solidFill>
                  <a:srgbClr val="0000CC"/>
                </a:solidFill>
                <a:cs typeface="Arial" charset="0"/>
              </a:rPr>
              <a:t>Delegate</a:t>
            </a:r>
            <a:r>
              <a:rPr lang="en-US" sz="4400" b="1" dirty="0">
                <a:solidFill>
                  <a:srgbClr val="0000CC"/>
                </a:solidFill>
                <a:cs typeface="Arial" charset="0"/>
              </a:rPr>
              <a:t> </a:t>
            </a:r>
            <a:r>
              <a:rPr lang="en-US" sz="4400" i="1" dirty="0">
                <a:solidFill>
                  <a:srgbClr val="0000CC"/>
                </a:solidFill>
                <a:cs typeface="Arial" charset="0"/>
              </a:rPr>
              <a:t>arbitrary processing </a:t>
            </a:r>
            <a:r>
              <a:rPr lang="en-US" sz="4400" dirty="0">
                <a:solidFill>
                  <a:srgbClr val="0000CC"/>
                </a:solidFill>
                <a:cs typeface="Arial" charset="0"/>
              </a:rPr>
              <a:t>of data</a:t>
            </a:r>
          </a:p>
        </p:txBody>
      </p:sp>
      <p:sp>
        <p:nvSpPr>
          <p:cNvPr id="19" name="Rectangle 6"/>
          <p:cNvSpPr>
            <a:spLocks noChangeArrowheads="1"/>
          </p:cNvSpPr>
          <p:nvPr/>
        </p:nvSpPr>
        <p:spPr bwMode="auto">
          <a:xfrm>
            <a:off x="838200" y="6019800"/>
            <a:ext cx="7391400" cy="838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buFont typeface="Arial" charset="0"/>
              <a:buNone/>
            </a:pPr>
            <a:r>
              <a:rPr lang="en-US" sz="3600" dirty="0">
                <a:solidFill>
                  <a:srgbClr val="FF0000"/>
                </a:solidFill>
                <a:cs typeface="Arial" charset="0"/>
              </a:rPr>
              <a:t>without giving away </a:t>
            </a:r>
            <a:r>
              <a:rPr lang="en-US" sz="3600" i="1" dirty="0">
                <a:solidFill>
                  <a:srgbClr val="FF0000"/>
                </a:solidFill>
                <a:cs typeface="Arial" charset="0"/>
              </a:rPr>
              <a:t>access</a:t>
            </a:r>
            <a:r>
              <a:rPr lang="en-US" sz="3600" b="1" dirty="0">
                <a:solidFill>
                  <a:srgbClr val="FF0000"/>
                </a:solidFill>
                <a:cs typeface="Arial" charset="0"/>
              </a:rPr>
              <a:t> </a:t>
            </a:r>
            <a:r>
              <a:rPr lang="en-US" sz="3600" dirty="0">
                <a:solidFill>
                  <a:srgbClr val="FF0000"/>
                </a:solidFill>
                <a:cs typeface="Arial" charset="0"/>
              </a:rPr>
              <a:t>to it</a:t>
            </a:r>
          </a:p>
        </p:txBody>
      </p:sp>
      <p:sp>
        <p:nvSpPr>
          <p:cNvPr id="20" name="Rectangle 19"/>
          <p:cNvSpPr/>
          <p:nvPr/>
        </p:nvSpPr>
        <p:spPr>
          <a:xfrm>
            <a:off x="-495300" y="2597056"/>
            <a:ext cx="10744200" cy="2247899"/>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a:extLst>
              <a:ext uri="{FF2B5EF4-FFF2-40B4-BE49-F238E27FC236}">
                <a16:creationId xmlns:a16="http://schemas.microsoft.com/office/drawing/2014/main" id="{78F0C11A-38A1-4418-B833-8834CF478BFB}"/>
              </a:ext>
            </a:extLst>
          </p:cNvPr>
          <p:cNvSpPr>
            <a:spLocks noGrp="1"/>
          </p:cNvSpPr>
          <p:nvPr>
            <p:ph type="title"/>
          </p:nvPr>
        </p:nvSpPr>
        <p:spPr/>
        <p:txBody>
          <a:bodyPr/>
          <a:lstStyle/>
          <a:p>
            <a:endParaRPr lang="ro-RO"/>
          </a:p>
        </p:txBody>
      </p:sp>
    </p:spTree>
    <p:extLst>
      <p:ext uri="{BB962C8B-B14F-4D97-AF65-F5344CB8AC3E}">
        <p14:creationId xmlns:p14="http://schemas.microsoft.com/office/powerpoint/2010/main" val="100727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1000" y="1524000"/>
            <a:ext cx="86868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800" b="1" dirty="0">
                <a:solidFill>
                  <a:srgbClr val="0000FF"/>
                </a:solidFill>
              </a:rPr>
              <a:t>Fully</a:t>
            </a:r>
            <a:r>
              <a:rPr lang="ro-RO" sz="4800" b="1" dirty="0">
                <a:solidFill>
                  <a:srgbClr val="0000FF"/>
                </a:solidFill>
              </a:rPr>
              <a:t> </a:t>
            </a:r>
            <a:r>
              <a:rPr lang="en-US" sz="4800" b="1" dirty="0">
                <a:solidFill>
                  <a:srgbClr val="0000FF"/>
                </a:solidFill>
              </a:rPr>
              <a:t>Homomorphic Encryption!</a:t>
            </a:r>
          </a:p>
        </p:txBody>
      </p:sp>
      <p:sp>
        <p:nvSpPr>
          <p:cNvPr id="15" name="Content Placeholder 2"/>
          <p:cNvSpPr txBox="1">
            <a:spLocks/>
          </p:cNvSpPr>
          <p:nvPr/>
        </p:nvSpPr>
        <p:spPr>
          <a:xfrm>
            <a:off x="1219200" y="2895600"/>
            <a:ext cx="7315200" cy="2743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 typeface="Arial" pitchFamily="34" charset="0"/>
              <a:buNone/>
            </a:pPr>
            <a:r>
              <a:rPr lang="ro-RO" dirty="0"/>
              <a:t>Continuous unsucccessful quest for years</a:t>
            </a:r>
            <a:endParaRPr lang="en-US" dirty="0"/>
          </a:p>
        </p:txBody>
      </p:sp>
      <p:sp>
        <p:nvSpPr>
          <p:cNvPr id="3" name="Title 2">
            <a:extLst>
              <a:ext uri="{FF2B5EF4-FFF2-40B4-BE49-F238E27FC236}">
                <a16:creationId xmlns:a16="http://schemas.microsoft.com/office/drawing/2014/main" id="{5A800D23-6F72-4DFA-8AF5-A366C06034D7}"/>
              </a:ext>
            </a:extLst>
          </p:cNvPr>
          <p:cNvSpPr>
            <a:spLocks noGrp="1"/>
          </p:cNvSpPr>
          <p:nvPr>
            <p:ph type="title"/>
          </p:nvPr>
        </p:nvSpPr>
        <p:spPr/>
        <p:txBody>
          <a:bodyPr/>
          <a:lstStyle/>
          <a:p>
            <a:endParaRPr lang="ro-RO"/>
          </a:p>
        </p:txBody>
      </p:sp>
    </p:spTree>
    <p:extLst>
      <p:ext uri="{BB962C8B-B14F-4D97-AF65-F5344CB8AC3E}">
        <p14:creationId xmlns:p14="http://schemas.microsoft.com/office/powerpoint/2010/main" val="2139753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669918"/>
            <a:ext cx="4114800" cy="34166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5223933"/>
            <a:ext cx="3657600" cy="247226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47918">
            <a:off x="5709014" y="3623144"/>
            <a:ext cx="3865054" cy="3510229"/>
          </a:xfrm>
          <a:prstGeom prst="rect">
            <a:avLst/>
          </a:prstGeom>
        </p:spPr>
      </p:pic>
      <p:sp>
        <p:nvSpPr>
          <p:cNvPr id="7" name="Content Placeholder 2"/>
          <p:cNvSpPr>
            <a:spLocks noGrp="1"/>
          </p:cNvSpPr>
          <p:nvPr>
            <p:ph idx="1"/>
          </p:nvPr>
        </p:nvSpPr>
        <p:spPr>
          <a:xfrm>
            <a:off x="457200" y="1066801"/>
            <a:ext cx="8229600" cy="685800"/>
          </a:xfrm>
        </p:spPr>
        <p:txBody>
          <a:bodyPr>
            <a:normAutofit/>
          </a:bodyPr>
          <a:lstStyle/>
          <a:p>
            <a:pPr marL="0" indent="0">
              <a:buNone/>
            </a:pPr>
            <a:r>
              <a:rPr lang="en-US" dirty="0"/>
              <a:t>… until, in October 2008 …</a:t>
            </a:r>
          </a:p>
        </p:txBody>
      </p:sp>
      <p:sp>
        <p:nvSpPr>
          <p:cNvPr id="8" name="Content Placeholder 2"/>
          <p:cNvSpPr txBox="1">
            <a:spLocks/>
          </p:cNvSpPr>
          <p:nvPr/>
        </p:nvSpPr>
        <p:spPr>
          <a:xfrm>
            <a:off x="762000" y="1752600"/>
            <a:ext cx="95250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prstClr val="black"/>
                </a:solidFill>
              </a:rPr>
              <a:t>… </a:t>
            </a:r>
            <a:r>
              <a:rPr lang="en-US" b="1" i="1" dirty="0">
                <a:solidFill>
                  <a:srgbClr val="00B050"/>
                </a:solidFill>
              </a:rPr>
              <a:t>Craig Gentry </a:t>
            </a:r>
            <a:r>
              <a:rPr lang="en-US" dirty="0">
                <a:solidFill>
                  <a:prstClr val="black"/>
                </a:solidFill>
              </a:rPr>
              <a:t>came up with the first </a:t>
            </a:r>
          </a:p>
          <a:p>
            <a:pPr marL="0" indent="0">
              <a:buFont typeface="Arial" pitchFamily="34" charset="0"/>
              <a:buNone/>
            </a:pPr>
            <a:r>
              <a:rPr lang="en-US" dirty="0">
                <a:solidFill>
                  <a:prstClr val="black"/>
                </a:solidFill>
              </a:rPr>
              <a:t>	fully </a:t>
            </a:r>
            <a:r>
              <a:rPr lang="en-US" dirty="0" err="1">
                <a:solidFill>
                  <a:prstClr val="black"/>
                </a:solidFill>
              </a:rPr>
              <a:t>homomorphic</a:t>
            </a:r>
            <a:r>
              <a:rPr lang="en-US" dirty="0">
                <a:solidFill>
                  <a:prstClr val="black"/>
                </a:solidFill>
              </a:rPr>
              <a:t> encryption scheme …</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04885">
            <a:off x="-558447" y="2884166"/>
            <a:ext cx="3262229" cy="473672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6600" y="11868"/>
            <a:ext cx="2068102" cy="1765574"/>
          </a:xfrm>
          <a:prstGeom prst="rect">
            <a:avLst/>
          </a:prstGeom>
        </p:spPr>
      </p:pic>
    </p:spTree>
    <p:extLst>
      <p:ext uri="{BB962C8B-B14F-4D97-AF65-F5344CB8AC3E}">
        <p14:creationId xmlns:p14="http://schemas.microsoft.com/office/powerpoint/2010/main" val="3962503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447800" y="2933700"/>
            <a:ext cx="66294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800" b="1" dirty="0">
                <a:solidFill>
                  <a:srgbClr val="0000FF"/>
                </a:solidFill>
              </a:rPr>
              <a:t>What is the m</a:t>
            </a:r>
            <a:r>
              <a:rPr lang="ro-RO" sz="4800" b="1" dirty="0">
                <a:solidFill>
                  <a:srgbClr val="0000FF"/>
                </a:solidFill>
              </a:rPr>
              <a:t>echanism</a:t>
            </a:r>
            <a:r>
              <a:rPr lang="en-US" sz="4800" b="1" dirty="0">
                <a:solidFill>
                  <a:srgbClr val="0000FF"/>
                </a:solidFill>
              </a:rPr>
              <a:t>?</a:t>
            </a:r>
          </a:p>
        </p:txBody>
      </p:sp>
    </p:spTree>
    <p:extLst>
      <p:ext uri="{BB962C8B-B14F-4D97-AF65-F5344CB8AC3E}">
        <p14:creationId xmlns:p14="http://schemas.microsoft.com/office/powerpoint/2010/main" val="3056640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90678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prstClr val="black"/>
                </a:solidFill>
              </a:rPr>
              <a:t>What </a:t>
            </a:r>
            <a:r>
              <a:rPr lang="ro-RO" b="1" dirty="0">
                <a:solidFill>
                  <a:prstClr val="black"/>
                </a:solidFill>
              </a:rPr>
              <a:t>kind</a:t>
            </a:r>
            <a:r>
              <a:rPr lang="en-US" b="1" dirty="0">
                <a:solidFill>
                  <a:prstClr val="black"/>
                </a:solidFill>
              </a:rPr>
              <a:t> of math</a:t>
            </a:r>
            <a:r>
              <a:rPr lang="ro-RO" b="1" dirty="0">
                <a:solidFill>
                  <a:prstClr val="black"/>
                </a:solidFill>
              </a:rPr>
              <a:t>ematical models</a:t>
            </a:r>
            <a:r>
              <a:rPr lang="en-US" b="1" dirty="0">
                <a:solidFill>
                  <a:prstClr val="black"/>
                </a:solidFill>
              </a:rPr>
              <a:t> can we use?</a:t>
            </a:r>
          </a:p>
        </p:txBody>
      </p:sp>
    </p:spTree>
    <p:extLst>
      <p:ext uri="{BB962C8B-B14F-4D97-AF65-F5344CB8AC3E}">
        <p14:creationId xmlns:p14="http://schemas.microsoft.com/office/powerpoint/2010/main" val="857802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066800"/>
            <a:ext cx="90678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prstClr val="black"/>
                </a:solidFill>
              </a:rPr>
              <a:t>What </a:t>
            </a:r>
            <a:r>
              <a:rPr lang="ro-RO" b="1" dirty="0">
                <a:solidFill>
                  <a:prstClr val="black"/>
                </a:solidFill>
              </a:rPr>
              <a:t>kind</a:t>
            </a:r>
            <a:r>
              <a:rPr lang="en-US" b="1" dirty="0">
                <a:solidFill>
                  <a:prstClr val="black"/>
                </a:solidFill>
              </a:rPr>
              <a:t> of objects can we add and multiply?</a:t>
            </a:r>
          </a:p>
        </p:txBody>
      </p:sp>
      <p:sp>
        <p:nvSpPr>
          <p:cNvPr id="7" name="Content Placeholder 2"/>
          <p:cNvSpPr txBox="1">
            <a:spLocks/>
          </p:cNvSpPr>
          <p:nvPr/>
        </p:nvSpPr>
        <p:spPr>
          <a:xfrm>
            <a:off x="990600" y="2297668"/>
            <a:ext cx="25908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00B050"/>
                </a:solidFill>
              </a:rPr>
              <a:t>Polynomials?</a:t>
            </a:r>
          </a:p>
        </p:txBody>
      </p:sp>
      <mc:AlternateContent xmlns:mc="http://schemas.openxmlformats.org/markup-compatibility/2006" xmlns:a14="http://schemas.microsoft.com/office/drawing/2010/main">
        <mc:Choice Requires="a14">
          <p:sp>
            <p:nvSpPr>
              <p:cNvPr id="3" name="TextBox 2"/>
              <p:cNvSpPr txBox="1"/>
              <p:nvPr/>
            </p:nvSpPr>
            <p:spPr>
              <a:xfrm>
                <a:off x="3982679" y="2373868"/>
                <a:ext cx="4071564" cy="369332"/>
              </a:xfrm>
              <a:prstGeom prst="rect">
                <a:avLst/>
              </a:prstGeom>
              <a:noFill/>
            </p:spPr>
            <p:txBody>
              <a:bodyPr wrap="none" rtlCol="0">
                <a:spAutoFit/>
              </a:bodyPr>
              <a:lstStyle/>
              <a:p>
                <a14:m>
                  <m:oMath xmlns:m="http://schemas.openxmlformats.org/officeDocument/2006/math">
                    <m:r>
                      <a:rPr lang="en-US" i="1" smtClean="0">
                        <a:solidFill>
                          <a:prstClr val="black"/>
                        </a:solidFill>
                        <a:latin typeface="Cambria Math"/>
                      </a:rPr>
                      <m:t>(</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2</m:t>
                        </m:r>
                      </m:sup>
                    </m:sSup>
                    <m:r>
                      <a:rPr lang="en-US" i="1" smtClean="0">
                        <a:solidFill>
                          <a:prstClr val="black"/>
                        </a:solidFill>
                        <a:latin typeface="Cambria Math"/>
                      </a:rPr>
                      <m:t>+6</m:t>
                    </m:r>
                    <m:r>
                      <a:rPr lang="en-US" i="1" smtClean="0">
                        <a:solidFill>
                          <a:prstClr val="black"/>
                        </a:solidFill>
                        <a:latin typeface="Cambria Math"/>
                      </a:rPr>
                      <m:t>𝑥</m:t>
                    </m:r>
                    <m:r>
                      <a:rPr lang="en-US" i="1" smtClean="0">
                        <a:solidFill>
                          <a:prstClr val="black"/>
                        </a:solidFill>
                        <a:latin typeface="Cambria Math"/>
                      </a:rPr>
                      <m:t>+1)</m:t>
                    </m:r>
                  </m:oMath>
                </a14:m>
                <a:r>
                  <a:rPr lang="en-US" dirty="0">
                    <a:solidFill>
                      <a:prstClr val="black"/>
                    </a:solidFill>
                  </a:rPr>
                  <a:t>  + </a:t>
                </a:r>
                <a14:m>
                  <m:oMath xmlns:m="http://schemas.openxmlformats.org/officeDocument/2006/math">
                    <m:d>
                      <m:dPr>
                        <m:ctrlPr>
                          <a:rPr lang="en-US" i="1">
                            <a:solidFill>
                              <a:prstClr val="black"/>
                            </a:solidFill>
                            <a:latin typeface="Cambria Math" panose="02040503050406030204" pitchFamily="18" charset="0"/>
                          </a:rPr>
                        </m:ctrlPr>
                      </m:dPr>
                      <m:e>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𝑥</m:t>
                            </m:r>
                          </m:e>
                          <m:sup>
                            <m:r>
                              <a:rPr lang="en-US" i="1">
                                <a:solidFill>
                                  <a:prstClr val="black"/>
                                </a:solidFill>
                                <a:latin typeface="Cambria Math"/>
                              </a:rPr>
                              <m:t>2</m:t>
                            </m:r>
                          </m:sup>
                        </m:sSup>
                        <m:r>
                          <a:rPr lang="en-US" i="1" smtClean="0">
                            <a:solidFill>
                              <a:prstClr val="black"/>
                            </a:solidFill>
                            <a:latin typeface="Cambria Math"/>
                          </a:rPr>
                          <m:t>−</m:t>
                        </m:r>
                        <m:r>
                          <a:rPr lang="en-US" i="1">
                            <a:solidFill>
                              <a:prstClr val="black"/>
                            </a:solidFill>
                            <a:latin typeface="Cambria Math"/>
                          </a:rPr>
                          <m:t>6</m:t>
                        </m:r>
                        <m:r>
                          <a:rPr lang="en-US" i="1">
                            <a:solidFill>
                              <a:prstClr val="black"/>
                            </a:solidFill>
                            <a:latin typeface="Cambria Math"/>
                          </a:rPr>
                          <m:t>𝑥</m:t>
                        </m:r>
                      </m:e>
                    </m:d>
                    <m:r>
                      <a:rPr lang="en-US" i="1" smtClean="0">
                        <a:solidFill>
                          <a:prstClr val="black"/>
                        </a:solidFill>
                        <a:latin typeface="Cambria Math"/>
                      </a:rPr>
                      <m:t>=</m:t>
                    </m:r>
                    <m:r>
                      <a:rPr lang="en-US" i="1">
                        <a:solidFill>
                          <a:prstClr val="black"/>
                        </a:solidFill>
                        <a:latin typeface="Cambria Math"/>
                      </a:rPr>
                      <m:t>(</m:t>
                    </m:r>
                    <m:sSup>
                      <m:sSupPr>
                        <m:ctrlPr>
                          <a:rPr lang="en-US" i="1">
                            <a:solidFill>
                              <a:prstClr val="black"/>
                            </a:solidFill>
                            <a:latin typeface="Cambria Math" panose="02040503050406030204" pitchFamily="18" charset="0"/>
                          </a:rPr>
                        </m:ctrlPr>
                      </m:sSupPr>
                      <m:e>
                        <m:r>
                          <a:rPr lang="en-US" i="1" smtClean="0">
                            <a:solidFill>
                              <a:prstClr val="black"/>
                            </a:solidFill>
                            <a:latin typeface="Cambria Math"/>
                          </a:rPr>
                          <m:t>2</m:t>
                        </m:r>
                        <m:r>
                          <a:rPr lang="en-US" i="1">
                            <a:solidFill>
                              <a:prstClr val="black"/>
                            </a:solidFill>
                            <a:latin typeface="Cambria Math"/>
                          </a:rPr>
                          <m:t>𝑥</m:t>
                        </m:r>
                      </m:e>
                      <m:sup>
                        <m:r>
                          <a:rPr lang="en-US" i="1">
                            <a:solidFill>
                              <a:prstClr val="black"/>
                            </a:solidFill>
                            <a:latin typeface="Cambria Math"/>
                          </a:rPr>
                          <m:t>2</m:t>
                        </m:r>
                      </m:sup>
                    </m:sSup>
                    <m:r>
                      <a:rPr lang="en-US" i="1" smtClean="0">
                        <a:solidFill>
                          <a:prstClr val="black"/>
                        </a:solidFill>
                        <a:latin typeface="Cambria Math"/>
                      </a:rPr>
                      <m:t>+1</m:t>
                    </m:r>
                    <m:r>
                      <a:rPr lang="en-US" i="1">
                        <a:solidFill>
                          <a:prstClr val="black"/>
                        </a:solidFill>
                        <a:latin typeface="Cambria Math"/>
                      </a:rPr>
                      <m:t>)</m:t>
                    </m:r>
                  </m:oMath>
                </a14:m>
                <a:endParaRPr lang="en-US" dirty="0">
                  <a:solidFill>
                    <a:prstClr val="black"/>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982679" y="2373868"/>
                <a:ext cx="4071564" cy="369332"/>
              </a:xfrm>
              <a:prstGeom prst="rect">
                <a:avLst/>
              </a:prstGeom>
              <a:blipFill rotWithShape="1">
                <a:blip r:embed="rId3"/>
                <a:stretch>
                  <a:fillRect l="-299" t="-8197" b="-2459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62400" y="2831068"/>
                <a:ext cx="4854149" cy="369332"/>
              </a:xfrm>
              <a:prstGeom prst="rect">
                <a:avLst/>
              </a:prstGeom>
              <a:noFill/>
            </p:spPr>
            <p:txBody>
              <a:bodyPr wrap="none" rtlCol="0">
                <a:spAutoFit/>
              </a:bodyPr>
              <a:lstStyle/>
              <a:p>
                <a14:m>
                  <m:oMath xmlns:m="http://schemas.openxmlformats.org/officeDocument/2006/math">
                    <m:r>
                      <a:rPr lang="en-US" i="1" smtClean="0">
                        <a:solidFill>
                          <a:prstClr val="black"/>
                        </a:solidFill>
                        <a:latin typeface="Cambria Math"/>
                      </a:rPr>
                      <m:t>(</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2</m:t>
                        </m:r>
                      </m:sup>
                    </m:sSup>
                    <m:r>
                      <a:rPr lang="en-US" i="1" smtClean="0">
                        <a:solidFill>
                          <a:prstClr val="black"/>
                        </a:solidFill>
                        <a:latin typeface="Cambria Math"/>
                      </a:rPr>
                      <m:t>+6</m:t>
                    </m:r>
                    <m:r>
                      <a:rPr lang="en-US" i="1" smtClean="0">
                        <a:solidFill>
                          <a:prstClr val="black"/>
                        </a:solidFill>
                        <a:latin typeface="Cambria Math"/>
                      </a:rPr>
                      <m:t>𝑥</m:t>
                    </m:r>
                    <m:r>
                      <a:rPr lang="en-US" i="1" smtClean="0">
                        <a:solidFill>
                          <a:prstClr val="black"/>
                        </a:solidFill>
                        <a:latin typeface="Cambria Math"/>
                      </a:rPr>
                      <m:t>+1)</m:t>
                    </m:r>
                  </m:oMath>
                </a14:m>
                <a:r>
                  <a:rPr lang="en-US" dirty="0">
                    <a:solidFill>
                      <a:prstClr val="black"/>
                    </a:solidFill>
                  </a:rPr>
                  <a:t>  X </a:t>
                </a:r>
                <a14:m>
                  <m:oMath xmlns:m="http://schemas.openxmlformats.org/officeDocument/2006/math">
                    <m:d>
                      <m:dPr>
                        <m:ctrlPr>
                          <a:rPr lang="en-US" i="1">
                            <a:solidFill>
                              <a:prstClr val="black"/>
                            </a:solidFill>
                            <a:latin typeface="Cambria Math" panose="02040503050406030204" pitchFamily="18" charset="0"/>
                          </a:rPr>
                        </m:ctrlPr>
                      </m:dPr>
                      <m:e>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𝑥</m:t>
                            </m:r>
                          </m:e>
                          <m:sup>
                            <m:r>
                              <a:rPr lang="en-US" i="1">
                                <a:solidFill>
                                  <a:prstClr val="black"/>
                                </a:solidFill>
                                <a:latin typeface="Cambria Math"/>
                              </a:rPr>
                              <m:t>2</m:t>
                            </m:r>
                          </m:sup>
                        </m:sSup>
                        <m:r>
                          <a:rPr lang="en-US" i="1" smtClean="0">
                            <a:solidFill>
                              <a:prstClr val="black"/>
                            </a:solidFill>
                            <a:latin typeface="Cambria Math"/>
                          </a:rPr>
                          <m:t>−</m:t>
                        </m:r>
                        <m:r>
                          <a:rPr lang="en-US" i="1">
                            <a:solidFill>
                              <a:prstClr val="black"/>
                            </a:solidFill>
                            <a:latin typeface="Cambria Math"/>
                          </a:rPr>
                          <m:t>6</m:t>
                        </m:r>
                        <m:r>
                          <a:rPr lang="en-US" i="1">
                            <a:solidFill>
                              <a:prstClr val="black"/>
                            </a:solidFill>
                            <a:latin typeface="Cambria Math"/>
                          </a:rPr>
                          <m:t>𝑥</m:t>
                        </m:r>
                      </m:e>
                    </m:d>
                    <m:r>
                      <a:rPr lang="en-US" i="1" smtClean="0">
                        <a:solidFill>
                          <a:prstClr val="black"/>
                        </a:solidFill>
                        <a:latin typeface="Cambria Math"/>
                      </a:rPr>
                      <m:t>=</m:t>
                    </m:r>
                    <m:r>
                      <a:rPr lang="en-US" i="1">
                        <a:solidFill>
                          <a:prstClr val="black"/>
                        </a:solidFill>
                        <a:latin typeface="Cambria Math"/>
                      </a:rPr>
                      <m:t>(</m:t>
                    </m:r>
                    <m:sSup>
                      <m:sSupPr>
                        <m:ctrlPr>
                          <a:rPr lang="en-US" i="1" smtClean="0">
                            <a:solidFill>
                              <a:prstClr val="black"/>
                            </a:solidFill>
                            <a:latin typeface="Cambria Math" panose="02040503050406030204" pitchFamily="18" charset="0"/>
                          </a:rPr>
                        </m:ctrlPr>
                      </m:sSupPr>
                      <m:e>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𝑥</m:t>
                            </m:r>
                          </m:e>
                          <m:sup>
                            <m:r>
                              <a:rPr lang="en-US" i="1" smtClean="0">
                                <a:solidFill>
                                  <a:prstClr val="black"/>
                                </a:solidFill>
                                <a:latin typeface="Cambria Math"/>
                              </a:rPr>
                              <m:t>4</m:t>
                            </m:r>
                          </m:sup>
                        </m:sSup>
                        <m:r>
                          <a:rPr lang="en-US" i="1" smtClean="0">
                            <a:solidFill>
                              <a:prstClr val="black"/>
                            </a:solidFill>
                            <a:latin typeface="Cambria Math"/>
                          </a:rPr>
                          <m:t>−35</m:t>
                        </m:r>
                        <m:r>
                          <a:rPr lang="en-US" i="1">
                            <a:solidFill>
                              <a:prstClr val="black"/>
                            </a:solidFill>
                            <a:latin typeface="Cambria Math"/>
                          </a:rPr>
                          <m:t>𝑥</m:t>
                        </m:r>
                      </m:e>
                      <m:sup>
                        <m:r>
                          <a:rPr lang="en-US" i="1">
                            <a:solidFill>
                              <a:prstClr val="black"/>
                            </a:solidFill>
                            <a:latin typeface="Cambria Math"/>
                          </a:rPr>
                          <m:t>2</m:t>
                        </m:r>
                      </m:sup>
                    </m:sSup>
                    <m:r>
                      <a:rPr lang="en-US" i="1" smtClean="0">
                        <a:solidFill>
                          <a:prstClr val="black"/>
                        </a:solidFill>
                        <a:latin typeface="Cambria Math"/>
                      </a:rPr>
                      <m:t>−6</m:t>
                    </m:r>
                    <m:r>
                      <a:rPr lang="en-US" i="1" smtClean="0">
                        <a:solidFill>
                          <a:prstClr val="black"/>
                        </a:solidFill>
                        <a:latin typeface="Cambria Math"/>
                      </a:rPr>
                      <m:t>𝑥</m:t>
                    </m:r>
                    <m:r>
                      <a:rPr lang="en-US" i="1">
                        <a:solidFill>
                          <a:prstClr val="black"/>
                        </a:solidFill>
                        <a:latin typeface="Cambria Math"/>
                      </a:rPr>
                      <m:t>)</m:t>
                    </m:r>
                  </m:oMath>
                </a14:m>
                <a:endParaRPr lang="en-US"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62400" y="2831068"/>
                <a:ext cx="4854149" cy="369332"/>
              </a:xfrm>
              <a:prstGeom prst="rect">
                <a:avLst/>
              </a:prstGeom>
              <a:blipFill rotWithShape="1">
                <a:blip r:embed="rId4"/>
                <a:stretch>
                  <a:fillRect l="-251" t="-8197" b="-24590"/>
                </a:stretch>
              </a:blipFill>
            </p:spPr>
            <p:txBody>
              <a:bodyPr/>
              <a:lstStyle/>
              <a:p>
                <a:r>
                  <a:rPr lang="en-CA">
                    <a:noFill/>
                  </a:rPr>
                  <a:t> </a:t>
                </a:r>
              </a:p>
            </p:txBody>
          </p:sp>
        </mc:Fallback>
      </mc:AlternateContent>
    </p:spTree>
    <p:extLst>
      <p:ext uri="{BB962C8B-B14F-4D97-AF65-F5344CB8AC3E}">
        <p14:creationId xmlns:p14="http://schemas.microsoft.com/office/powerpoint/2010/main" val="4119044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990600" y="1981200"/>
            <a:ext cx="25908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00B050"/>
                </a:solidFill>
              </a:rPr>
              <a:t>Polynomials?</a:t>
            </a:r>
          </a:p>
        </p:txBody>
      </p:sp>
      <p:sp>
        <p:nvSpPr>
          <p:cNvPr id="8" name="Content Placeholder 2"/>
          <p:cNvSpPr txBox="1">
            <a:spLocks/>
          </p:cNvSpPr>
          <p:nvPr/>
        </p:nvSpPr>
        <p:spPr>
          <a:xfrm>
            <a:off x="990600" y="3276600"/>
            <a:ext cx="22098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00B050"/>
                </a:solidFill>
              </a:rPr>
              <a:t>Matrices?</a:t>
            </a:r>
          </a:p>
        </p:txBody>
      </p:sp>
      <mc:AlternateContent xmlns:mc="http://schemas.openxmlformats.org/markup-compatibility/2006" xmlns:a14="http://schemas.microsoft.com/office/drawing/2010/main">
        <mc:Choice Requires="a14">
          <p:sp>
            <p:nvSpPr>
              <p:cNvPr id="3" name="TextBox 2"/>
              <p:cNvSpPr txBox="1"/>
              <p:nvPr/>
            </p:nvSpPr>
            <p:spPr>
              <a:xfrm>
                <a:off x="3982679" y="2057400"/>
                <a:ext cx="4071564" cy="369332"/>
              </a:xfrm>
              <a:prstGeom prst="rect">
                <a:avLst/>
              </a:prstGeom>
              <a:noFill/>
            </p:spPr>
            <p:txBody>
              <a:bodyPr wrap="none" rtlCol="0">
                <a:spAutoFit/>
              </a:bodyPr>
              <a:lstStyle/>
              <a:p>
                <a14:m>
                  <m:oMath xmlns:m="http://schemas.openxmlformats.org/officeDocument/2006/math">
                    <m:r>
                      <a:rPr lang="en-US" i="1" smtClean="0">
                        <a:solidFill>
                          <a:prstClr val="black"/>
                        </a:solidFill>
                        <a:latin typeface="Cambria Math"/>
                      </a:rPr>
                      <m:t>(</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2</m:t>
                        </m:r>
                      </m:sup>
                    </m:sSup>
                    <m:r>
                      <a:rPr lang="en-US" i="1" smtClean="0">
                        <a:solidFill>
                          <a:prstClr val="black"/>
                        </a:solidFill>
                        <a:latin typeface="Cambria Math"/>
                      </a:rPr>
                      <m:t>+6</m:t>
                    </m:r>
                    <m:r>
                      <a:rPr lang="en-US" i="1" smtClean="0">
                        <a:solidFill>
                          <a:prstClr val="black"/>
                        </a:solidFill>
                        <a:latin typeface="Cambria Math"/>
                      </a:rPr>
                      <m:t>𝑥</m:t>
                    </m:r>
                    <m:r>
                      <a:rPr lang="en-US" i="1" smtClean="0">
                        <a:solidFill>
                          <a:prstClr val="black"/>
                        </a:solidFill>
                        <a:latin typeface="Cambria Math"/>
                      </a:rPr>
                      <m:t>+1)</m:t>
                    </m:r>
                  </m:oMath>
                </a14:m>
                <a:r>
                  <a:rPr lang="en-US" dirty="0">
                    <a:solidFill>
                      <a:prstClr val="black"/>
                    </a:solidFill>
                  </a:rPr>
                  <a:t>  + </a:t>
                </a:r>
                <a14:m>
                  <m:oMath xmlns:m="http://schemas.openxmlformats.org/officeDocument/2006/math">
                    <m:d>
                      <m:dPr>
                        <m:ctrlPr>
                          <a:rPr lang="en-US" i="1">
                            <a:solidFill>
                              <a:prstClr val="black"/>
                            </a:solidFill>
                            <a:latin typeface="Cambria Math" panose="02040503050406030204" pitchFamily="18" charset="0"/>
                          </a:rPr>
                        </m:ctrlPr>
                      </m:dPr>
                      <m:e>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𝑥</m:t>
                            </m:r>
                          </m:e>
                          <m:sup>
                            <m:r>
                              <a:rPr lang="en-US" i="1">
                                <a:solidFill>
                                  <a:prstClr val="black"/>
                                </a:solidFill>
                                <a:latin typeface="Cambria Math"/>
                              </a:rPr>
                              <m:t>2</m:t>
                            </m:r>
                          </m:sup>
                        </m:sSup>
                        <m:r>
                          <a:rPr lang="en-US" i="1" smtClean="0">
                            <a:solidFill>
                              <a:prstClr val="black"/>
                            </a:solidFill>
                            <a:latin typeface="Cambria Math"/>
                          </a:rPr>
                          <m:t>−</m:t>
                        </m:r>
                        <m:r>
                          <a:rPr lang="en-US" i="1">
                            <a:solidFill>
                              <a:prstClr val="black"/>
                            </a:solidFill>
                            <a:latin typeface="Cambria Math"/>
                          </a:rPr>
                          <m:t>6</m:t>
                        </m:r>
                        <m:r>
                          <a:rPr lang="en-US" i="1">
                            <a:solidFill>
                              <a:prstClr val="black"/>
                            </a:solidFill>
                            <a:latin typeface="Cambria Math"/>
                          </a:rPr>
                          <m:t>𝑥</m:t>
                        </m:r>
                      </m:e>
                    </m:d>
                    <m:r>
                      <a:rPr lang="en-US" i="1" smtClean="0">
                        <a:solidFill>
                          <a:prstClr val="black"/>
                        </a:solidFill>
                        <a:latin typeface="Cambria Math"/>
                      </a:rPr>
                      <m:t>=</m:t>
                    </m:r>
                    <m:r>
                      <a:rPr lang="en-US" i="1">
                        <a:solidFill>
                          <a:prstClr val="black"/>
                        </a:solidFill>
                        <a:latin typeface="Cambria Math"/>
                      </a:rPr>
                      <m:t>(</m:t>
                    </m:r>
                    <m:sSup>
                      <m:sSupPr>
                        <m:ctrlPr>
                          <a:rPr lang="en-US" i="1">
                            <a:solidFill>
                              <a:prstClr val="black"/>
                            </a:solidFill>
                            <a:latin typeface="Cambria Math" panose="02040503050406030204" pitchFamily="18" charset="0"/>
                          </a:rPr>
                        </m:ctrlPr>
                      </m:sSupPr>
                      <m:e>
                        <m:r>
                          <a:rPr lang="en-US" i="1" smtClean="0">
                            <a:solidFill>
                              <a:prstClr val="black"/>
                            </a:solidFill>
                            <a:latin typeface="Cambria Math"/>
                          </a:rPr>
                          <m:t>2</m:t>
                        </m:r>
                        <m:r>
                          <a:rPr lang="en-US" i="1">
                            <a:solidFill>
                              <a:prstClr val="black"/>
                            </a:solidFill>
                            <a:latin typeface="Cambria Math"/>
                          </a:rPr>
                          <m:t>𝑥</m:t>
                        </m:r>
                      </m:e>
                      <m:sup>
                        <m:r>
                          <a:rPr lang="en-US" i="1">
                            <a:solidFill>
                              <a:prstClr val="black"/>
                            </a:solidFill>
                            <a:latin typeface="Cambria Math"/>
                          </a:rPr>
                          <m:t>2</m:t>
                        </m:r>
                      </m:sup>
                    </m:sSup>
                    <m:r>
                      <a:rPr lang="en-US" i="1" smtClean="0">
                        <a:solidFill>
                          <a:prstClr val="black"/>
                        </a:solidFill>
                        <a:latin typeface="Cambria Math"/>
                      </a:rPr>
                      <m:t>+1</m:t>
                    </m:r>
                    <m:r>
                      <a:rPr lang="en-US" i="1">
                        <a:solidFill>
                          <a:prstClr val="black"/>
                        </a:solidFill>
                        <a:latin typeface="Cambria Math"/>
                      </a:rPr>
                      <m:t>)</m:t>
                    </m:r>
                  </m:oMath>
                </a14:m>
                <a:endParaRPr lang="en-US" dirty="0">
                  <a:solidFill>
                    <a:prstClr val="black"/>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982679" y="2057400"/>
                <a:ext cx="4071564" cy="369332"/>
              </a:xfrm>
              <a:prstGeom prst="rect">
                <a:avLst/>
              </a:prstGeom>
              <a:blipFill rotWithShape="1">
                <a:blip r:embed="rId5"/>
                <a:stretch>
                  <a:fillRect l="-299" t="-833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62400" y="2514600"/>
                <a:ext cx="4854149" cy="369332"/>
              </a:xfrm>
              <a:prstGeom prst="rect">
                <a:avLst/>
              </a:prstGeom>
              <a:noFill/>
            </p:spPr>
            <p:txBody>
              <a:bodyPr wrap="none" rtlCol="0">
                <a:spAutoFit/>
              </a:bodyPr>
              <a:lstStyle/>
              <a:p>
                <a14:m>
                  <m:oMath xmlns:m="http://schemas.openxmlformats.org/officeDocument/2006/math">
                    <m:r>
                      <a:rPr lang="en-US" i="1" smtClean="0">
                        <a:solidFill>
                          <a:prstClr val="black"/>
                        </a:solidFill>
                        <a:latin typeface="Cambria Math"/>
                      </a:rPr>
                      <m:t>(</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2</m:t>
                        </m:r>
                      </m:sup>
                    </m:sSup>
                    <m:r>
                      <a:rPr lang="en-US" i="1" smtClean="0">
                        <a:solidFill>
                          <a:prstClr val="black"/>
                        </a:solidFill>
                        <a:latin typeface="Cambria Math"/>
                      </a:rPr>
                      <m:t>+6</m:t>
                    </m:r>
                    <m:r>
                      <a:rPr lang="en-US" i="1" smtClean="0">
                        <a:solidFill>
                          <a:prstClr val="black"/>
                        </a:solidFill>
                        <a:latin typeface="Cambria Math"/>
                      </a:rPr>
                      <m:t>𝑥</m:t>
                    </m:r>
                    <m:r>
                      <a:rPr lang="en-US" i="1" smtClean="0">
                        <a:solidFill>
                          <a:prstClr val="black"/>
                        </a:solidFill>
                        <a:latin typeface="Cambria Math"/>
                      </a:rPr>
                      <m:t>+1)</m:t>
                    </m:r>
                  </m:oMath>
                </a14:m>
                <a:r>
                  <a:rPr lang="en-US" dirty="0">
                    <a:solidFill>
                      <a:prstClr val="black"/>
                    </a:solidFill>
                  </a:rPr>
                  <a:t>  X </a:t>
                </a:r>
                <a14:m>
                  <m:oMath xmlns:m="http://schemas.openxmlformats.org/officeDocument/2006/math">
                    <m:d>
                      <m:dPr>
                        <m:ctrlPr>
                          <a:rPr lang="en-US" i="1">
                            <a:solidFill>
                              <a:prstClr val="black"/>
                            </a:solidFill>
                            <a:latin typeface="Cambria Math" panose="02040503050406030204" pitchFamily="18" charset="0"/>
                          </a:rPr>
                        </m:ctrlPr>
                      </m:dPr>
                      <m:e>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𝑥</m:t>
                            </m:r>
                          </m:e>
                          <m:sup>
                            <m:r>
                              <a:rPr lang="en-US" i="1">
                                <a:solidFill>
                                  <a:prstClr val="black"/>
                                </a:solidFill>
                                <a:latin typeface="Cambria Math"/>
                              </a:rPr>
                              <m:t>2</m:t>
                            </m:r>
                          </m:sup>
                        </m:sSup>
                        <m:r>
                          <a:rPr lang="en-US" i="1" smtClean="0">
                            <a:solidFill>
                              <a:prstClr val="black"/>
                            </a:solidFill>
                            <a:latin typeface="Cambria Math"/>
                          </a:rPr>
                          <m:t>−</m:t>
                        </m:r>
                        <m:r>
                          <a:rPr lang="en-US" i="1">
                            <a:solidFill>
                              <a:prstClr val="black"/>
                            </a:solidFill>
                            <a:latin typeface="Cambria Math"/>
                          </a:rPr>
                          <m:t>6</m:t>
                        </m:r>
                        <m:r>
                          <a:rPr lang="en-US" i="1">
                            <a:solidFill>
                              <a:prstClr val="black"/>
                            </a:solidFill>
                            <a:latin typeface="Cambria Math"/>
                          </a:rPr>
                          <m:t>𝑥</m:t>
                        </m:r>
                      </m:e>
                    </m:d>
                    <m:r>
                      <a:rPr lang="en-US" i="1" smtClean="0">
                        <a:solidFill>
                          <a:prstClr val="black"/>
                        </a:solidFill>
                        <a:latin typeface="Cambria Math"/>
                      </a:rPr>
                      <m:t>=</m:t>
                    </m:r>
                    <m:r>
                      <a:rPr lang="en-US" i="1">
                        <a:solidFill>
                          <a:prstClr val="black"/>
                        </a:solidFill>
                        <a:latin typeface="Cambria Math"/>
                      </a:rPr>
                      <m:t>(</m:t>
                    </m:r>
                    <m:sSup>
                      <m:sSupPr>
                        <m:ctrlPr>
                          <a:rPr lang="en-US" i="1" smtClean="0">
                            <a:solidFill>
                              <a:prstClr val="black"/>
                            </a:solidFill>
                            <a:latin typeface="Cambria Math" panose="02040503050406030204" pitchFamily="18" charset="0"/>
                          </a:rPr>
                        </m:ctrlPr>
                      </m:sSupPr>
                      <m:e>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𝑥</m:t>
                            </m:r>
                          </m:e>
                          <m:sup>
                            <m:r>
                              <a:rPr lang="en-US" i="1" smtClean="0">
                                <a:solidFill>
                                  <a:prstClr val="black"/>
                                </a:solidFill>
                                <a:latin typeface="Cambria Math"/>
                              </a:rPr>
                              <m:t>4</m:t>
                            </m:r>
                          </m:sup>
                        </m:sSup>
                        <m:r>
                          <a:rPr lang="en-US" i="1" smtClean="0">
                            <a:solidFill>
                              <a:prstClr val="black"/>
                            </a:solidFill>
                            <a:latin typeface="Cambria Math"/>
                          </a:rPr>
                          <m:t>−35</m:t>
                        </m:r>
                        <m:r>
                          <a:rPr lang="en-US" i="1">
                            <a:solidFill>
                              <a:prstClr val="black"/>
                            </a:solidFill>
                            <a:latin typeface="Cambria Math"/>
                          </a:rPr>
                          <m:t>𝑥</m:t>
                        </m:r>
                      </m:e>
                      <m:sup>
                        <m:r>
                          <a:rPr lang="en-US" i="1">
                            <a:solidFill>
                              <a:prstClr val="black"/>
                            </a:solidFill>
                            <a:latin typeface="Cambria Math"/>
                          </a:rPr>
                          <m:t>2</m:t>
                        </m:r>
                      </m:sup>
                    </m:sSup>
                    <m:r>
                      <a:rPr lang="en-US" i="1" smtClean="0">
                        <a:solidFill>
                          <a:prstClr val="black"/>
                        </a:solidFill>
                        <a:latin typeface="Cambria Math"/>
                      </a:rPr>
                      <m:t>−6</m:t>
                    </m:r>
                    <m:r>
                      <a:rPr lang="en-US" i="1" smtClean="0">
                        <a:solidFill>
                          <a:prstClr val="black"/>
                        </a:solidFill>
                        <a:latin typeface="Cambria Math"/>
                      </a:rPr>
                      <m:t>𝑥</m:t>
                    </m:r>
                    <m:r>
                      <a:rPr lang="en-US" i="1">
                        <a:solidFill>
                          <a:prstClr val="black"/>
                        </a:solidFill>
                        <a:latin typeface="Cambria Math"/>
                      </a:rPr>
                      <m:t>)</m:t>
                    </m:r>
                  </m:oMath>
                </a14:m>
                <a:endParaRPr lang="en-US"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62400" y="2514600"/>
                <a:ext cx="4854149" cy="369332"/>
              </a:xfrm>
              <a:prstGeom prst="rect">
                <a:avLst/>
              </a:prstGeom>
              <a:blipFill rotWithShape="1">
                <a:blip r:embed="rId6"/>
                <a:stretch>
                  <a:fillRect l="-251" t="-833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962400" y="3352800"/>
                <a:ext cx="3287438" cy="576312"/>
              </a:xfrm>
              <a:prstGeom prst="rect">
                <a:avLst/>
              </a:prstGeom>
              <a:noFill/>
            </p:spPr>
            <p:txBody>
              <a:bodyPr wrap="none" rtlCol="0">
                <a:spAutoFit/>
              </a:bodyPr>
              <a:lstStyle/>
              <a:p>
                <a14:m>
                  <m:oMath xmlns:m="http://schemas.openxmlformats.org/officeDocument/2006/math">
                    <m:d>
                      <m:dPr>
                        <m:ctrlPr>
                          <a:rPr lang="en-US" i="1" dirty="0" smtClean="0">
                            <a:solidFill>
                              <a:prstClr val="black"/>
                            </a:solidFill>
                            <a:latin typeface="Cambria Math" panose="02040503050406030204" pitchFamily="18" charset="0"/>
                          </a:rPr>
                        </m:ctrlPr>
                      </m:dPr>
                      <m:e>
                        <m:m>
                          <m:mPr>
                            <m:mcs>
                              <m:mc>
                                <m:mcPr>
                                  <m:count m:val="2"/>
                                  <m:mcJc m:val="center"/>
                                </m:mcPr>
                              </m:mc>
                            </m:mcs>
                            <m:ctrlPr>
                              <a:rPr lang="en-US" i="1" dirty="0" smtClean="0">
                                <a:solidFill>
                                  <a:prstClr val="black"/>
                                </a:solidFill>
                                <a:latin typeface="Cambria Math" panose="02040503050406030204" pitchFamily="18" charset="0"/>
                              </a:rPr>
                            </m:ctrlPr>
                          </m:mPr>
                          <m:mr>
                            <m:e>
                              <m:r>
                                <m:rPr>
                                  <m:brk m:alnAt="7"/>
                                </m:rPr>
                                <a:rPr lang="en-US" i="1" dirty="0" smtClean="0">
                                  <a:solidFill>
                                    <a:prstClr val="black"/>
                                  </a:solidFill>
                                  <a:latin typeface="Cambria Math"/>
                                </a:rPr>
                                <m:t>1</m:t>
                              </m:r>
                            </m:e>
                            <m:e>
                              <m:r>
                                <a:rPr lang="en-US" i="1" dirty="0" smtClean="0">
                                  <a:solidFill>
                                    <a:prstClr val="black"/>
                                  </a:solidFill>
                                  <a:latin typeface="Cambria Math"/>
                                </a:rPr>
                                <m:t>0</m:t>
                              </m:r>
                            </m:e>
                          </m:mr>
                          <m:mr>
                            <m:e>
                              <m:r>
                                <a:rPr lang="en-US" i="1" dirty="0" smtClean="0">
                                  <a:solidFill>
                                    <a:prstClr val="black"/>
                                  </a:solidFill>
                                  <a:latin typeface="Cambria Math"/>
                                </a:rPr>
                                <m:t>1</m:t>
                              </m:r>
                            </m:e>
                            <m:e>
                              <m:r>
                                <a:rPr lang="en-US" i="1" dirty="0" smtClean="0">
                                  <a:solidFill>
                                    <a:prstClr val="black"/>
                                  </a:solidFill>
                                  <a:latin typeface="Cambria Math"/>
                                </a:rPr>
                                <m:t>2</m:t>
                              </m:r>
                            </m:e>
                          </m:mr>
                        </m:m>
                      </m:e>
                    </m:d>
                    <m:r>
                      <a:rPr lang="en-US" i="1" dirty="0" smtClean="0">
                        <a:solidFill>
                          <a:prstClr val="black"/>
                        </a:solidFill>
                        <a:latin typeface="Cambria Math"/>
                      </a:rPr>
                      <m:t> + </m:t>
                    </m:r>
                    <m:d>
                      <m:dPr>
                        <m:ctrlPr>
                          <a:rPr lang="en-US" i="1" dirty="0">
                            <a:solidFill>
                              <a:prstClr val="black"/>
                            </a:solidFill>
                            <a:latin typeface="Cambria Math" panose="02040503050406030204" pitchFamily="18" charset="0"/>
                          </a:rPr>
                        </m:ctrlPr>
                      </m:dPr>
                      <m:e>
                        <m:m>
                          <m:mPr>
                            <m:mcs>
                              <m:mc>
                                <m:mcPr>
                                  <m:count m:val="2"/>
                                  <m:mcJc m:val="center"/>
                                </m:mcPr>
                              </m:mc>
                            </m:mcs>
                            <m:ctrlPr>
                              <a:rPr lang="en-US" i="1" dirty="0">
                                <a:solidFill>
                                  <a:prstClr val="black"/>
                                </a:solidFill>
                                <a:latin typeface="Cambria Math" panose="02040503050406030204" pitchFamily="18" charset="0"/>
                              </a:rPr>
                            </m:ctrlPr>
                          </m:mPr>
                          <m:mr>
                            <m:e>
                              <m:r>
                                <m:rPr>
                                  <m:brk m:alnAt="7"/>
                                </m:rPr>
                                <a:rPr lang="en-US" i="1" dirty="0" smtClean="0">
                                  <a:solidFill>
                                    <a:prstClr val="black"/>
                                  </a:solidFill>
                                  <a:latin typeface="Cambria Math"/>
                                </a:rPr>
                                <m:t>−</m:t>
                              </m:r>
                              <m:r>
                                <a:rPr lang="en-US" i="1" dirty="0">
                                  <a:solidFill>
                                    <a:prstClr val="black"/>
                                  </a:solidFill>
                                  <a:latin typeface="Cambria Math"/>
                                </a:rPr>
                                <m:t>1</m:t>
                              </m:r>
                            </m:e>
                            <m:e>
                              <m:r>
                                <a:rPr lang="en-US" i="1" dirty="0" smtClean="0">
                                  <a:solidFill>
                                    <a:prstClr val="black"/>
                                  </a:solidFill>
                                  <a:latin typeface="Cambria Math"/>
                                </a:rPr>
                                <m:t>1</m:t>
                              </m:r>
                            </m:e>
                          </m:mr>
                          <m:mr>
                            <m:e>
                              <m:r>
                                <a:rPr lang="en-US" i="1" dirty="0" smtClean="0">
                                  <a:solidFill>
                                    <a:prstClr val="black"/>
                                  </a:solidFill>
                                  <a:latin typeface="Cambria Math"/>
                                </a:rPr>
                                <m:t>0</m:t>
                              </m:r>
                            </m:e>
                            <m:e>
                              <m:r>
                                <a:rPr lang="en-US" i="1" dirty="0" smtClean="0">
                                  <a:solidFill>
                                    <a:prstClr val="black"/>
                                  </a:solidFill>
                                  <a:latin typeface="Cambria Math"/>
                                </a:rPr>
                                <m:t>1</m:t>
                              </m:r>
                            </m:e>
                          </m:mr>
                        </m:m>
                      </m:e>
                    </m:d>
                  </m:oMath>
                </a14:m>
                <a:r>
                  <a:rPr lang="en-US" dirty="0">
                    <a:solidFill>
                      <a:prstClr val="black"/>
                    </a:solidFill>
                  </a:rPr>
                  <a:t>   = </a:t>
                </a:r>
                <a14:m>
                  <m:oMath xmlns:m="http://schemas.openxmlformats.org/officeDocument/2006/math">
                    <m:d>
                      <m:dPr>
                        <m:ctrlPr>
                          <a:rPr lang="en-US" i="1" dirty="0">
                            <a:solidFill>
                              <a:prstClr val="black"/>
                            </a:solidFill>
                            <a:latin typeface="Cambria Math" panose="02040503050406030204" pitchFamily="18" charset="0"/>
                          </a:rPr>
                        </m:ctrlPr>
                      </m:dPr>
                      <m:e>
                        <m:m>
                          <m:mPr>
                            <m:mcs>
                              <m:mc>
                                <m:mcPr>
                                  <m:count m:val="2"/>
                                  <m:mcJc m:val="center"/>
                                </m:mcPr>
                              </m:mc>
                            </m:mcs>
                            <m:ctrlPr>
                              <a:rPr lang="en-US" i="1" dirty="0">
                                <a:solidFill>
                                  <a:prstClr val="black"/>
                                </a:solidFill>
                                <a:latin typeface="Cambria Math" panose="02040503050406030204" pitchFamily="18" charset="0"/>
                              </a:rPr>
                            </m:ctrlPr>
                          </m:mPr>
                          <m:mr>
                            <m:e>
                              <m:r>
                                <m:rPr>
                                  <m:brk m:alnAt="7"/>
                                </m:rPr>
                                <a:rPr lang="en-US" i="1" dirty="0" smtClean="0">
                                  <a:solidFill>
                                    <a:prstClr val="black"/>
                                  </a:solidFill>
                                  <a:latin typeface="Cambria Math"/>
                                </a:rPr>
                                <m:t>0</m:t>
                              </m:r>
                            </m:e>
                            <m:e>
                              <m:r>
                                <a:rPr lang="en-US" i="1" dirty="0" smtClean="0">
                                  <a:solidFill>
                                    <a:prstClr val="black"/>
                                  </a:solidFill>
                                  <a:latin typeface="Cambria Math"/>
                                </a:rPr>
                                <m:t>1</m:t>
                              </m:r>
                            </m:e>
                          </m:mr>
                          <m:mr>
                            <m:e>
                              <m:r>
                                <a:rPr lang="en-US" i="1" dirty="0">
                                  <a:solidFill>
                                    <a:prstClr val="black"/>
                                  </a:solidFill>
                                  <a:latin typeface="Cambria Math"/>
                                </a:rPr>
                                <m:t>1</m:t>
                              </m:r>
                            </m:e>
                            <m:e>
                              <m:r>
                                <a:rPr lang="en-US" i="1" dirty="0" smtClean="0">
                                  <a:solidFill>
                                    <a:prstClr val="black"/>
                                  </a:solidFill>
                                  <a:latin typeface="Cambria Math"/>
                                </a:rPr>
                                <m:t>3</m:t>
                              </m:r>
                            </m:e>
                          </m:mr>
                        </m:m>
                      </m:e>
                    </m:d>
                  </m:oMath>
                </a14:m>
                <a:endParaRPr lang="en-US"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962400" y="3352800"/>
                <a:ext cx="3287438" cy="57631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51562" y="4071888"/>
                <a:ext cx="3333157" cy="554254"/>
              </a:xfrm>
              <a:prstGeom prst="rect">
                <a:avLst/>
              </a:prstGeom>
              <a:noFill/>
            </p:spPr>
            <p:txBody>
              <a:bodyPr wrap="none" rtlCol="0">
                <a:spAutoFit/>
              </a:bodyPr>
              <a:lstStyle/>
              <a:p>
                <a14:m>
                  <m:oMath xmlns:m="http://schemas.openxmlformats.org/officeDocument/2006/math">
                    <m:d>
                      <m:dPr>
                        <m:ctrlPr>
                          <a:rPr lang="en-US" i="1" dirty="0" smtClean="0">
                            <a:solidFill>
                              <a:prstClr val="black"/>
                            </a:solidFill>
                            <a:latin typeface="Cambria Math" panose="02040503050406030204" pitchFamily="18" charset="0"/>
                          </a:rPr>
                        </m:ctrlPr>
                      </m:dPr>
                      <m:e>
                        <m:m>
                          <m:mPr>
                            <m:mcs>
                              <m:mc>
                                <m:mcPr>
                                  <m:count m:val="2"/>
                                  <m:mcJc m:val="center"/>
                                </m:mcPr>
                              </m:mc>
                            </m:mcs>
                            <m:ctrlPr>
                              <a:rPr lang="en-US" i="1" dirty="0" smtClean="0">
                                <a:solidFill>
                                  <a:prstClr val="black"/>
                                </a:solidFill>
                                <a:latin typeface="Cambria Math" panose="02040503050406030204" pitchFamily="18" charset="0"/>
                              </a:rPr>
                            </m:ctrlPr>
                          </m:mPr>
                          <m:mr>
                            <m:e>
                              <m:r>
                                <m:rPr>
                                  <m:brk m:alnAt="7"/>
                                </m:rPr>
                                <a:rPr lang="en-US" i="1" dirty="0" smtClean="0">
                                  <a:solidFill>
                                    <a:prstClr val="black"/>
                                  </a:solidFill>
                                  <a:latin typeface="Cambria Math"/>
                                </a:rPr>
                                <m:t>1</m:t>
                              </m:r>
                            </m:e>
                            <m:e>
                              <m:r>
                                <a:rPr lang="en-US" i="1" dirty="0" smtClean="0">
                                  <a:solidFill>
                                    <a:prstClr val="black"/>
                                  </a:solidFill>
                                  <a:latin typeface="Cambria Math"/>
                                </a:rPr>
                                <m:t>0</m:t>
                              </m:r>
                            </m:e>
                          </m:mr>
                          <m:mr>
                            <m:e>
                              <m:r>
                                <a:rPr lang="en-US" i="1" dirty="0" smtClean="0">
                                  <a:solidFill>
                                    <a:prstClr val="black"/>
                                  </a:solidFill>
                                  <a:latin typeface="Cambria Math"/>
                                </a:rPr>
                                <m:t>1</m:t>
                              </m:r>
                            </m:e>
                            <m:e>
                              <m:r>
                                <a:rPr lang="en-US" i="1" dirty="0" smtClean="0">
                                  <a:solidFill>
                                    <a:prstClr val="black"/>
                                  </a:solidFill>
                                  <a:latin typeface="Cambria Math"/>
                                </a:rPr>
                                <m:t>2</m:t>
                              </m:r>
                            </m:e>
                          </m:mr>
                        </m:m>
                      </m:e>
                    </m:d>
                    <m:r>
                      <a:rPr lang="en-US" i="1" dirty="0" smtClean="0">
                        <a:solidFill>
                          <a:prstClr val="black"/>
                        </a:solidFill>
                        <a:latin typeface="Cambria Math"/>
                      </a:rPr>
                      <m:t> </m:t>
                    </m:r>
                    <m:r>
                      <a:rPr lang="en-US" i="1" dirty="0" smtClean="0">
                        <a:solidFill>
                          <a:prstClr val="black"/>
                        </a:solidFill>
                        <a:latin typeface="Cambria Math"/>
                      </a:rPr>
                      <m:t>𝑋</m:t>
                    </m:r>
                    <m:r>
                      <a:rPr lang="en-US" i="1" dirty="0" smtClean="0">
                        <a:solidFill>
                          <a:prstClr val="black"/>
                        </a:solidFill>
                        <a:latin typeface="Cambria Math"/>
                      </a:rPr>
                      <m:t> </m:t>
                    </m:r>
                    <m:d>
                      <m:dPr>
                        <m:ctrlPr>
                          <a:rPr lang="en-US" i="1" dirty="0">
                            <a:solidFill>
                              <a:prstClr val="black"/>
                            </a:solidFill>
                            <a:latin typeface="Cambria Math" panose="02040503050406030204" pitchFamily="18" charset="0"/>
                          </a:rPr>
                        </m:ctrlPr>
                      </m:dPr>
                      <m:e>
                        <m:m>
                          <m:mPr>
                            <m:mcs>
                              <m:mc>
                                <m:mcPr>
                                  <m:count m:val="2"/>
                                  <m:mcJc m:val="center"/>
                                </m:mcPr>
                              </m:mc>
                            </m:mcs>
                            <m:ctrlPr>
                              <a:rPr lang="en-US" i="1" dirty="0">
                                <a:solidFill>
                                  <a:prstClr val="black"/>
                                </a:solidFill>
                                <a:latin typeface="Cambria Math" panose="02040503050406030204" pitchFamily="18" charset="0"/>
                              </a:rPr>
                            </m:ctrlPr>
                          </m:mPr>
                          <m:mr>
                            <m:e>
                              <m:r>
                                <m:rPr>
                                  <m:brk m:alnAt="7"/>
                                </m:rPr>
                                <a:rPr lang="en-US" i="1" dirty="0" smtClean="0">
                                  <a:solidFill>
                                    <a:prstClr val="black"/>
                                  </a:solidFill>
                                  <a:latin typeface="Cambria Math"/>
                                </a:rPr>
                                <m:t>−</m:t>
                              </m:r>
                              <m:r>
                                <a:rPr lang="en-US" i="1" dirty="0">
                                  <a:solidFill>
                                    <a:prstClr val="black"/>
                                  </a:solidFill>
                                  <a:latin typeface="Cambria Math"/>
                                </a:rPr>
                                <m:t>1</m:t>
                              </m:r>
                            </m:e>
                            <m:e>
                              <m:r>
                                <a:rPr lang="en-US" i="1" dirty="0" smtClean="0">
                                  <a:solidFill>
                                    <a:prstClr val="black"/>
                                  </a:solidFill>
                                  <a:latin typeface="Cambria Math"/>
                                </a:rPr>
                                <m:t>1</m:t>
                              </m:r>
                            </m:e>
                          </m:mr>
                          <m:mr>
                            <m:e>
                              <m:r>
                                <a:rPr lang="en-US" i="1" dirty="0" smtClean="0">
                                  <a:solidFill>
                                    <a:prstClr val="black"/>
                                  </a:solidFill>
                                  <a:latin typeface="Cambria Math"/>
                                </a:rPr>
                                <m:t>0</m:t>
                              </m:r>
                            </m:e>
                            <m:e>
                              <m:r>
                                <a:rPr lang="en-US" i="1" dirty="0" smtClean="0">
                                  <a:solidFill>
                                    <a:prstClr val="black"/>
                                  </a:solidFill>
                                  <a:latin typeface="Cambria Math"/>
                                </a:rPr>
                                <m:t>1</m:t>
                              </m:r>
                            </m:e>
                          </m:mr>
                        </m:m>
                      </m:e>
                    </m:d>
                  </m:oMath>
                </a14:m>
                <a:r>
                  <a:rPr lang="en-US" dirty="0">
                    <a:solidFill>
                      <a:prstClr val="black"/>
                    </a:solidFill>
                  </a:rPr>
                  <a:t>   = </a:t>
                </a:r>
                <a14:m>
                  <m:oMath xmlns:m="http://schemas.openxmlformats.org/officeDocument/2006/math">
                    <m:d>
                      <m:dPr>
                        <m:ctrlPr>
                          <a:rPr lang="en-US" i="1" dirty="0">
                            <a:solidFill>
                              <a:prstClr val="black"/>
                            </a:solidFill>
                            <a:latin typeface="Cambria Math" panose="02040503050406030204" pitchFamily="18" charset="0"/>
                          </a:rPr>
                        </m:ctrlPr>
                      </m:dPr>
                      <m:e>
                        <m:m>
                          <m:mPr>
                            <m:mcs>
                              <m:mc>
                                <m:mcPr>
                                  <m:count m:val="2"/>
                                  <m:mcJc m:val="center"/>
                                </m:mcPr>
                              </m:mc>
                            </m:mcs>
                            <m:ctrlPr>
                              <a:rPr lang="en-US" i="1" dirty="0">
                                <a:solidFill>
                                  <a:prstClr val="black"/>
                                </a:solidFill>
                                <a:latin typeface="Cambria Math" panose="02040503050406030204" pitchFamily="18" charset="0"/>
                              </a:rPr>
                            </m:ctrlPr>
                          </m:mPr>
                          <m:mr>
                            <m:e>
                              <m:r>
                                <m:rPr>
                                  <m:brk m:alnAt="7"/>
                                </m:rPr>
                                <a:rPr lang="en-US" i="1" dirty="0" smtClean="0">
                                  <a:solidFill>
                                    <a:prstClr val="black"/>
                                  </a:solidFill>
                                  <a:latin typeface="Cambria Math"/>
                                </a:rPr>
                                <m:t>−</m:t>
                              </m:r>
                              <m:r>
                                <a:rPr lang="en-US" i="1" dirty="0" smtClean="0">
                                  <a:solidFill>
                                    <a:prstClr val="black"/>
                                  </a:solidFill>
                                  <a:latin typeface="Cambria Math"/>
                                </a:rPr>
                                <m:t>1</m:t>
                              </m:r>
                            </m:e>
                            <m:e>
                              <m:r>
                                <a:rPr lang="en-US" i="1" dirty="0" smtClean="0">
                                  <a:solidFill>
                                    <a:prstClr val="black"/>
                                  </a:solidFill>
                                  <a:latin typeface="Cambria Math"/>
                                </a:rPr>
                                <m:t>1</m:t>
                              </m:r>
                            </m:e>
                          </m:mr>
                          <m:mr>
                            <m:e>
                              <m:r>
                                <a:rPr lang="en-US" i="1" dirty="0" smtClean="0">
                                  <a:solidFill>
                                    <a:prstClr val="black"/>
                                  </a:solidFill>
                                  <a:latin typeface="Cambria Math"/>
                                </a:rPr>
                                <m:t>−</m:t>
                              </m:r>
                              <m:r>
                                <a:rPr lang="en-US" i="1" dirty="0">
                                  <a:solidFill>
                                    <a:prstClr val="black"/>
                                  </a:solidFill>
                                  <a:latin typeface="Cambria Math"/>
                                </a:rPr>
                                <m:t>1</m:t>
                              </m:r>
                            </m:e>
                            <m:e>
                              <m:r>
                                <a:rPr lang="en-US" i="1" dirty="0" smtClean="0">
                                  <a:solidFill>
                                    <a:prstClr val="black"/>
                                  </a:solidFill>
                                  <a:latin typeface="Cambria Math"/>
                                </a:rPr>
                                <m:t>3</m:t>
                              </m:r>
                            </m:e>
                          </m:mr>
                        </m:m>
                      </m:e>
                    </m:d>
                  </m:oMath>
                </a14:m>
                <a:endParaRPr lang="en-US"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951562" y="4071888"/>
                <a:ext cx="3333157" cy="554254"/>
              </a:xfrm>
              <a:prstGeom prst="rect">
                <a:avLst/>
              </a:prstGeom>
              <a:blipFill rotWithShape="1">
                <a:blip r:embed="rId10"/>
                <a:stretch>
                  <a:fillRect b="-1099"/>
                </a:stretch>
              </a:blipFill>
            </p:spPr>
            <p:txBody>
              <a:bodyPr/>
              <a:lstStyle/>
              <a:p>
                <a:r>
                  <a:rPr lang="en-US">
                    <a:noFill/>
                  </a:rPr>
                  <a:t> </a:t>
                </a:r>
              </a:p>
            </p:txBody>
          </p:sp>
        </mc:Fallback>
      </mc:AlternateContent>
      <p:sp>
        <p:nvSpPr>
          <p:cNvPr id="11" name="Content Placeholder 2"/>
          <p:cNvSpPr txBox="1">
            <a:spLocks/>
          </p:cNvSpPr>
          <p:nvPr/>
        </p:nvSpPr>
        <p:spPr>
          <a:xfrm>
            <a:off x="457200" y="1066800"/>
            <a:ext cx="90678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prstClr val="black"/>
                </a:solidFill>
              </a:rPr>
              <a:t>What </a:t>
            </a:r>
            <a:r>
              <a:rPr lang="ro-RO" b="1" dirty="0">
                <a:solidFill>
                  <a:prstClr val="black"/>
                </a:solidFill>
              </a:rPr>
              <a:t>kind</a:t>
            </a:r>
            <a:r>
              <a:rPr lang="en-US" b="1" dirty="0">
                <a:solidFill>
                  <a:prstClr val="black"/>
                </a:solidFill>
              </a:rPr>
              <a:t> of objects can we add and multiply?</a:t>
            </a:r>
          </a:p>
        </p:txBody>
      </p:sp>
    </p:spTree>
    <p:extLst>
      <p:ext uri="{BB962C8B-B14F-4D97-AF65-F5344CB8AC3E}">
        <p14:creationId xmlns:p14="http://schemas.microsoft.com/office/powerpoint/2010/main" val="3771482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76850"/>
            <a:ext cx="1624012" cy="158115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5498541"/>
            <a:ext cx="1121861" cy="1318187"/>
          </a:xfrm>
          <a:prstGeom prst="rect">
            <a:avLst/>
          </a:prstGeom>
        </p:spPr>
      </p:pic>
      <p:sp>
        <p:nvSpPr>
          <p:cNvPr id="7" name="Content Placeholder 2"/>
          <p:cNvSpPr txBox="1">
            <a:spLocks/>
          </p:cNvSpPr>
          <p:nvPr/>
        </p:nvSpPr>
        <p:spPr>
          <a:xfrm>
            <a:off x="990600" y="1981200"/>
            <a:ext cx="25908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00B050"/>
                </a:solidFill>
              </a:rPr>
              <a:t>Polynomials?</a:t>
            </a:r>
          </a:p>
        </p:txBody>
      </p:sp>
      <p:sp>
        <p:nvSpPr>
          <p:cNvPr id="8" name="Content Placeholder 2"/>
          <p:cNvSpPr txBox="1">
            <a:spLocks/>
          </p:cNvSpPr>
          <p:nvPr/>
        </p:nvSpPr>
        <p:spPr>
          <a:xfrm>
            <a:off x="990600" y="3276600"/>
            <a:ext cx="22098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00B050"/>
                </a:solidFill>
              </a:rPr>
              <a:t>Matrices?</a:t>
            </a:r>
          </a:p>
        </p:txBody>
      </p:sp>
      <mc:AlternateContent xmlns:mc="http://schemas.openxmlformats.org/markup-compatibility/2006" xmlns:a14="http://schemas.microsoft.com/office/drawing/2010/main">
        <mc:Choice Requires="a14">
          <p:sp>
            <p:nvSpPr>
              <p:cNvPr id="3" name="TextBox 2"/>
              <p:cNvSpPr txBox="1"/>
              <p:nvPr/>
            </p:nvSpPr>
            <p:spPr>
              <a:xfrm>
                <a:off x="3982679" y="2057400"/>
                <a:ext cx="4071564" cy="369332"/>
              </a:xfrm>
              <a:prstGeom prst="rect">
                <a:avLst/>
              </a:prstGeom>
              <a:noFill/>
            </p:spPr>
            <p:txBody>
              <a:bodyPr wrap="none" rtlCol="0">
                <a:spAutoFit/>
              </a:bodyPr>
              <a:lstStyle/>
              <a:p>
                <a14:m>
                  <m:oMath xmlns:m="http://schemas.openxmlformats.org/officeDocument/2006/math">
                    <m:r>
                      <a:rPr lang="en-US" i="1" smtClean="0">
                        <a:solidFill>
                          <a:prstClr val="black"/>
                        </a:solidFill>
                        <a:latin typeface="Cambria Math"/>
                      </a:rPr>
                      <m:t>(</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2</m:t>
                        </m:r>
                      </m:sup>
                    </m:sSup>
                    <m:r>
                      <a:rPr lang="en-US" i="1" smtClean="0">
                        <a:solidFill>
                          <a:prstClr val="black"/>
                        </a:solidFill>
                        <a:latin typeface="Cambria Math"/>
                      </a:rPr>
                      <m:t>+6</m:t>
                    </m:r>
                    <m:r>
                      <a:rPr lang="en-US" i="1" smtClean="0">
                        <a:solidFill>
                          <a:prstClr val="black"/>
                        </a:solidFill>
                        <a:latin typeface="Cambria Math"/>
                      </a:rPr>
                      <m:t>𝑥</m:t>
                    </m:r>
                    <m:r>
                      <a:rPr lang="en-US" i="1" smtClean="0">
                        <a:solidFill>
                          <a:prstClr val="black"/>
                        </a:solidFill>
                        <a:latin typeface="Cambria Math"/>
                      </a:rPr>
                      <m:t>+1)</m:t>
                    </m:r>
                  </m:oMath>
                </a14:m>
                <a:r>
                  <a:rPr lang="en-US" dirty="0">
                    <a:solidFill>
                      <a:prstClr val="black"/>
                    </a:solidFill>
                  </a:rPr>
                  <a:t>  + </a:t>
                </a:r>
                <a14:m>
                  <m:oMath xmlns:m="http://schemas.openxmlformats.org/officeDocument/2006/math">
                    <m:d>
                      <m:dPr>
                        <m:ctrlPr>
                          <a:rPr lang="en-US" i="1">
                            <a:solidFill>
                              <a:prstClr val="black"/>
                            </a:solidFill>
                            <a:latin typeface="Cambria Math" panose="02040503050406030204" pitchFamily="18" charset="0"/>
                          </a:rPr>
                        </m:ctrlPr>
                      </m:dPr>
                      <m:e>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𝑥</m:t>
                            </m:r>
                          </m:e>
                          <m:sup>
                            <m:r>
                              <a:rPr lang="en-US" i="1">
                                <a:solidFill>
                                  <a:prstClr val="black"/>
                                </a:solidFill>
                                <a:latin typeface="Cambria Math"/>
                              </a:rPr>
                              <m:t>2</m:t>
                            </m:r>
                          </m:sup>
                        </m:sSup>
                        <m:r>
                          <a:rPr lang="en-US" i="1" smtClean="0">
                            <a:solidFill>
                              <a:prstClr val="black"/>
                            </a:solidFill>
                            <a:latin typeface="Cambria Math"/>
                          </a:rPr>
                          <m:t>−</m:t>
                        </m:r>
                        <m:r>
                          <a:rPr lang="en-US" i="1">
                            <a:solidFill>
                              <a:prstClr val="black"/>
                            </a:solidFill>
                            <a:latin typeface="Cambria Math"/>
                          </a:rPr>
                          <m:t>6</m:t>
                        </m:r>
                        <m:r>
                          <a:rPr lang="en-US" i="1">
                            <a:solidFill>
                              <a:prstClr val="black"/>
                            </a:solidFill>
                            <a:latin typeface="Cambria Math"/>
                          </a:rPr>
                          <m:t>𝑥</m:t>
                        </m:r>
                      </m:e>
                    </m:d>
                    <m:r>
                      <a:rPr lang="en-US" i="1" smtClean="0">
                        <a:solidFill>
                          <a:prstClr val="black"/>
                        </a:solidFill>
                        <a:latin typeface="Cambria Math"/>
                      </a:rPr>
                      <m:t>=</m:t>
                    </m:r>
                    <m:r>
                      <a:rPr lang="en-US" i="1">
                        <a:solidFill>
                          <a:prstClr val="black"/>
                        </a:solidFill>
                        <a:latin typeface="Cambria Math"/>
                      </a:rPr>
                      <m:t>(</m:t>
                    </m:r>
                    <m:sSup>
                      <m:sSupPr>
                        <m:ctrlPr>
                          <a:rPr lang="en-US" i="1">
                            <a:solidFill>
                              <a:prstClr val="black"/>
                            </a:solidFill>
                            <a:latin typeface="Cambria Math" panose="02040503050406030204" pitchFamily="18" charset="0"/>
                          </a:rPr>
                        </m:ctrlPr>
                      </m:sSupPr>
                      <m:e>
                        <m:r>
                          <a:rPr lang="en-US" i="1" smtClean="0">
                            <a:solidFill>
                              <a:prstClr val="black"/>
                            </a:solidFill>
                            <a:latin typeface="Cambria Math"/>
                          </a:rPr>
                          <m:t>2</m:t>
                        </m:r>
                        <m:r>
                          <a:rPr lang="en-US" i="1">
                            <a:solidFill>
                              <a:prstClr val="black"/>
                            </a:solidFill>
                            <a:latin typeface="Cambria Math"/>
                          </a:rPr>
                          <m:t>𝑥</m:t>
                        </m:r>
                      </m:e>
                      <m:sup>
                        <m:r>
                          <a:rPr lang="en-US" i="1">
                            <a:solidFill>
                              <a:prstClr val="black"/>
                            </a:solidFill>
                            <a:latin typeface="Cambria Math"/>
                          </a:rPr>
                          <m:t>2</m:t>
                        </m:r>
                      </m:sup>
                    </m:sSup>
                    <m:r>
                      <a:rPr lang="en-US" i="1" smtClean="0">
                        <a:solidFill>
                          <a:prstClr val="black"/>
                        </a:solidFill>
                        <a:latin typeface="Cambria Math"/>
                      </a:rPr>
                      <m:t>+1</m:t>
                    </m:r>
                    <m:r>
                      <a:rPr lang="en-US" i="1">
                        <a:solidFill>
                          <a:prstClr val="black"/>
                        </a:solidFill>
                        <a:latin typeface="Cambria Math"/>
                      </a:rPr>
                      <m:t>)</m:t>
                    </m:r>
                  </m:oMath>
                </a14:m>
                <a:endParaRPr lang="en-US" dirty="0">
                  <a:solidFill>
                    <a:prstClr val="black"/>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982679" y="2057400"/>
                <a:ext cx="4071564" cy="369332"/>
              </a:xfrm>
              <a:prstGeom prst="rect">
                <a:avLst/>
              </a:prstGeom>
              <a:blipFill rotWithShape="1">
                <a:blip r:embed="rId5"/>
                <a:stretch>
                  <a:fillRect l="-299" t="-833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62400" y="2514600"/>
                <a:ext cx="4854149" cy="369332"/>
              </a:xfrm>
              <a:prstGeom prst="rect">
                <a:avLst/>
              </a:prstGeom>
              <a:noFill/>
            </p:spPr>
            <p:txBody>
              <a:bodyPr wrap="none" rtlCol="0">
                <a:spAutoFit/>
              </a:bodyPr>
              <a:lstStyle/>
              <a:p>
                <a14:m>
                  <m:oMath xmlns:m="http://schemas.openxmlformats.org/officeDocument/2006/math">
                    <m:r>
                      <a:rPr lang="en-US" i="1" smtClean="0">
                        <a:solidFill>
                          <a:prstClr val="black"/>
                        </a:solidFill>
                        <a:latin typeface="Cambria Math"/>
                      </a:rPr>
                      <m:t>(</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2</m:t>
                        </m:r>
                      </m:sup>
                    </m:sSup>
                    <m:r>
                      <a:rPr lang="en-US" i="1" smtClean="0">
                        <a:solidFill>
                          <a:prstClr val="black"/>
                        </a:solidFill>
                        <a:latin typeface="Cambria Math"/>
                      </a:rPr>
                      <m:t>+6</m:t>
                    </m:r>
                    <m:r>
                      <a:rPr lang="en-US" i="1" smtClean="0">
                        <a:solidFill>
                          <a:prstClr val="black"/>
                        </a:solidFill>
                        <a:latin typeface="Cambria Math"/>
                      </a:rPr>
                      <m:t>𝑥</m:t>
                    </m:r>
                    <m:r>
                      <a:rPr lang="en-US" i="1" smtClean="0">
                        <a:solidFill>
                          <a:prstClr val="black"/>
                        </a:solidFill>
                        <a:latin typeface="Cambria Math"/>
                      </a:rPr>
                      <m:t>+1)</m:t>
                    </m:r>
                  </m:oMath>
                </a14:m>
                <a:r>
                  <a:rPr lang="en-US" dirty="0">
                    <a:solidFill>
                      <a:prstClr val="black"/>
                    </a:solidFill>
                  </a:rPr>
                  <a:t>  X </a:t>
                </a:r>
                <a14:m>
                  <m:oMath xmlns:m="http://schemas.openxmlformats.org/officeDocument/2006/math">
                    <m:d>
                      <m:dPr>
                        <m:ctrlPr>
                          <a:rPr lang="en-US" i="1">
                            <a:solidFill>
                              <a:prstClr val="black"/>
                            </a:solidFill>
                            <a:latin typeface="Cambria Math" panose="02040503050406030204" pitchFamily="18" charset="0"/>
                          </a:rPr>
                        </m:ctrlPr>
                      </m:dPr>
                      <m:e>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𝑥</m:t>
                            </m:r>
                          </m:e>
                          <m:sup>
                            <m:r>
                              <a:rPr lang="en-US" i="1">
                                <a:solidFill>
                                  <a:prstClr val="black"/>
                                </a:solidFill>
                                <a:latin typeface="Cambria Math"/>
                              </a:rPr>
                              <m:t>2</m:t>
                            </m:r>
                          </m:sup>
                        </m:sSup>
                        <m:r>
                          <a:rPr lang="en-US" i="1" smtClean="0">
                            <a:solidFill>
                              <a:prstClr val="black"/>
                            </a:solidFill>
                            <a:latin typeface="Cambria Math"/>
                          </a:rPr>
                          <m:t>−</m:t>
                        </m:r>
                        <m:r>
                          <a:rPr lang="en-US" i="1">
                            <a:solidFill>
                              <a:prstClr val="black"/>
                            </a:solidFill>
                            <a:latin typeface="Cambria Math"/>
                          </a:rPr>
                          <m:t>6</m:t>
                        </m:r>
                        <m:r>
                          <a:rPr lang="en-US" i="1">
                            <a:solidFill>
                              <a:prstClr val="black"/>
                            </a:solidFill>
                            <a:latin typeface="Cambria Math"/>
                          </a:rPr>
                          <m:t>𝑥</m:t>
                        </m:r>
                      </m:e>
                    </m:d>
                    <m:r>
                      <a:rPr lang="en-US" i="1" smtClean="0">
                        <a:solidFill>
                          <a:prstClr val="black"/>
                        </a:solidFill>
                        <a:latin typeface="Cambria Math"/>
                      </a:rPr>
                      <m:t>=</m:t>
                    </m:r>
                    <m:r>
                      <a:rPr lang="en-US" i="1">
                        <a:solidFill>
                          <a:prstClr val="black"/>
                        </a:solidFill>
                        <a:latin typeface="Cambria Math"/>
                      </a:rPr>
                      <m:t>(</m:t>
                    </m:r>
                    <m:sSup>
                      <m:sSupPr>
                        <m:ctrlPr>
                          <a:rPr lang="en-US" i="1" smtClean="0">
                            <a:solidFill>
                              <a:prstClr val="black"/>
                            </a:solidFill>
                            <a:latin typeface="Cambria Math" panose="02040503050406030204" pitchFamily="18" charset="0"/>
                          </a:rPr>
                        </m:ctrlPr>
                      </m:sSupPr>
                      <m:e>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𝑥</m:t>
                            </m:r>
                          </m:e>
                          <m:sup>
                            <m:r>
                              <a:rPr lang="en-US" i="1" smtClean="0">
                                <a:solidFill>
                                  <a:prstClr val="black"/>
                                </a:solidFill>
                                <a:latin typeface="Cambria Math"/>
                              </a:rPr>
                              <m:t>4</m:t>
                            </m:r>
                          </m:sup>
                        </m:sSup>
                        <m:r>
                          <a:rPr lang="en-US" i="1" smtClean="0">
                            <a:solidFill>
                              <a:prstClr val="black"/>
                            </a:solidFill>
                            <a:latin typeface="Cambria Math"/>
                          </a:rPr>
                          <m:t>−35</m:t>
                        </m:r>
                        <m:r>
                          <a:rPr lang="en-US" i="1">
                            <a:solidFill>
                              <a:prstClr val="black"/>
                            </a:solidFill>
                            <a:latin typeface="Cambria Math"/>
                          </a:rPr>
                          <m:t>𝑥</m:t>
                        </m:r>
                      </m:e>
                      <m:sup>
                        <m:r>
                          <a:rPr lang="en-US" i="1">
                            <a:solidFill>
                              <a:prstClr val="black"/>
                            </a:solidFill>
                            <a:latin typeface="Cambria Math"/>
                          </a:rPr>
                          <m:t>2</m:t>
                        </m:r>
                      </m:sup>
                    </m:sSup>
                    <m:r>
                      <a:rPr lang="en-US" i="1" smtClean="0">
                        <a:solidFill>
                          <a:prstClr val="black"/>
                        </a:solidFill>
                        <a:latin typeface="Cambria Math"/>
                      </a:rPr>
                      <m:t>−6</m:t>
                    </m:r>
                    <m:r>
                      <a:rPr lang="en-US" i="1" smtClean="0">
                        <a:solidFill>
                          <a:prstClr val="black"/>
                        </a:solidFill>
                        <a:latin typeface="Cambria Math"/>
                      </a:rPr>
                      <m:t>𝑥</m:t>
                    </m:r>
                    <m:r>
                      <a:rPr lang="en-US" i="1">
                        <a:solidFill>
                          <a:prstClr val="black"/>
                        </a:solidFill>
                        <a:latin typeface="Cambria Math"/>
                      </a:rPr>
                      <m:t>)</m:t>
                    </m:r>
                  </m:oMath>
                </a14:m>
                <a:endParaRPr lang="en-US"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62400" y="2514600"/>
                <a:ext cx="4854149" cy="369332"/>
              </a:xfrm>
              <a:prstGeom prst="rect">
                <a:avLst/>
              </a:prstGeom>
              <a:blipFill rotWithShape="1">
                <a:blip r:embed="rId6"/>
                <a:stretch>
                  <a:fillRect l="-251" t="-8333" b="-25000"/>
                </a:stretch>
              </a:blipFill>
            </p:spPr>
            <p:txBody>
              <a:bodyPr/>
              <a:lstStyle/>
              <a:p>
                <a:r>
                  <a:rPr lang="en-US">
                    <a:noFill/>
                  </a:rPr>
                  <a:t> </a:t>
                </a:r>
              </a:p>
            </p:txBody>
          </p:sp>
        </mc:Fallback>
      </mc:AlternateContent>
      <p:sp>
        <p:nvSpPr>
          <p:cNvPr id="10" name="Content Placeholder 2"/>
          <p:cNvSpPr txBox="1">
            <a:spLocks/>
          </p:cNvSpPr>
          <p:nvPr/>
        </p:nvSpPr>
        <p:spPr>
          <a:xfrm>
            <a:off x="990600" y="4953000"/>
            <a:ext cx="72390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o-RO" b="1" i="1" dirty="0">
                <a:solidFill>
                  <a:srgbClr val="00B050"/>
                </a:solidFill>
              </a:rPr>
              <a:t>Maybe</a:t>
            </a:r>
            <a:r>
              <a:rPr lang="en-US" b="1" i="1" dirty="0">
                <a:solidFill>
                  <a:srgbClr val="00B050"/>
                </a:solidFill>
              </a:rPr>
              <a:t> </a:t>
            </a:r>
            <a:r>
              <a:rPr lang="en-US" b="1" i="1" dirty="0">
                <a:solidFill>
                  <a:srgbClr val="0000FF"/>
                </a:solidFill>
              </a:rPr>
              <a:t>integers?!?</a:t>
            </a:r>
          </a:p>
        </p:txBody>
      </p:sp>
      <mc:AlternateContent xmlns:mc="http://schemas.openxmlformats.org/markup-compatibility/2006" xmlns:a14="http://schemas.microsoft.com/office/drawing/2010/main">
        <mc:Choice Requires="a14">
          <p:sp>
            <p:nvSpPr>
              <p:cNvPr id="11" name="TextBox 10"/>
              <p:cNvSpPr txBox="1"/>
              <p:nvPr/>
            </p:nvSpPr>
            <p:spPr>
              <a:xfrm>
                <a:off x="4038600" y="5694402"/>
                <a:ext cx="1173719" cy="369332"/>
              </a:xfrm>
              <a:prstGeom prst="rect">
                <a:avLst/>
              </a:prstGeom>
              <a:noFill/>
            </p:spPr>
            <p:txBody>
              <a:bodyPr wrap="none" rtlCol="0">
                <a:spAutoFit/>
              </a:bodyPr>
              <a:lstStyle/>
              <a:p>
                <a14:m>
                  <m:oMath xmlns:m="http://schemas.openxmlformats.org/officeDocument/2006/math">
                    <m:r>
                      <a:rPr lang="ro-RO" b="0" i="1" smtClean="0">
                        <a:solidFill>
                          <a:prstClr val="black"/>
                        </a:solidFill>
                        <a:latin typeface="Cambria Math" panose="02040503050406030204" pitchFamily="18" charset="0"/>
                      </a:rPr>
                      <m:t>3</m:t>
                    </m:r>
                  </m:oMath>
                </a14:m>
                <a:r>
                  <a:rPr lang="en-US" dirty="0">
                    <a:solidFill>
                      <a:prstClr val="black"/>
                    </a:solidFill>
                  </a:rPr>
                  <a:t>  +  </a:t>
                </a:r>
                <a:r>
                  <a:rPr lang="ro-RO" dirty="0">
                    <a:solidFill>
                      <a:prstClr val="black"/>
                    </a:solidFill>
                  </a:rPr>
                  <a:t>4</a:t>
                </a:r>
                <a14:m>
                  <m:oMath xmlns:m="http://schemas.openxmlformats.org/officeDocument/2006/math">
                    <m:r>
                      <a:rPr lang="en-US" smtClean="0">
                        <a:solidFill>
                          <a:prstClr val="black"/>
                        </a:solidFill>
                        <a:latin typeface="Cambria Math"/>
                      </a:rPr>
                      <m:t> =</m:t>
                    </m:r>
                    <m:r>
                      <a:rPr lang="ro-RO" b="0" i="0" smtClean="0">
                        <a:solidFill>
                          <a:prstClr val="black"/>
                        </a:solidFill>
                        <a:latin typeface="Cambria Math" panose="02040503050406030204" pitchFamily="18" charset="0"/>
                      </a:rPr>
                      <m:t>7</m:t>
                    </m:r>
                  </m:oMath>
                </a14:m>
                <a:endParaRPr lang="en-US"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038600" y="5694402"/>
                <a:ext cx="1173719" cy="369332"/>
              </a:xfrm>
              <a:prstGeom prst="rect">
                <a:avLst/>
              </a:prstGeom>
              <a:blipFill>
                <a:blip r:embed="rId7"/>
                <a:stretch>
                  <a:fillRect t="-8197" b="-24590"/>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38600" y="6157634"/>
                <a:ext cx="1306768" cy="369332"/>
              </a:xfrm>
              <a:prstGeom prst="rect">
                <a:avLst/>
              </a:prstGeom>
              <a:noFill/>
            </p:spPr>
            <p:txBody>
              <a:bodyPr wrap="none" rtlCol="0">
                <a:spAutoFit/>
              </a:bodyPr>
              <a:lstStyle/>
              <a:p>
                <a14:m>
                  <m:oMath xmlns:m="http://schemas.openxmlformats.org/officeDocument/2006/math">
                    <m:r>
                      <a:rPr lang="ro-RO" b="0" i="1" smtClean="0">
                        <a:solidFill>
                          <a:prstClr val="black"/>
                        </a:solidFill>
                        <a:latin typeface="Cambria Math" panose="02040503050406030204" pitchFamily="18" charset="0"/>
                      </a:rPr>
                      <m:t>3</m:t>
                    </m:r>
                  </m:oMath>
                </a14:m>
                <a:r>
                  <a:rPr lang="en-US" dirty="0">
                    <a:solidFill>
                      <a:prstClr val="black"/>
                    </a:solidFill>
                  </a:rPr>
                  <a:t>  X  </a:t>
                </a:r>
                <a:r>
                  <a:rPr lang="ro-RO" dirty="0">
                    <a:solidFill>
                      <a:prstClr val="black"/>
                    </a:solidFill>
                  </a:rPr>
                  <a:t>4</a:t>
                </a:r>
                <a14:m>
                  <m:oMath xmlns:m="http://schemas.openxmlformats.org/officeDocument/2006/math">
                    <m:r>
                      <a:rPr lang="en-US" smtClean="0">
                        <a:solidFill>
                          <a:prstClr val="black"/>
                        </a:solidFill>
                        <a:latin typeface="Cambria Math"/>
                      </a:rPr>
                      <m:t> =</m:t>
                    </m:r>
                    <m:r>
                      <a:rPr lang="ro-RO" b="0" i="0" smtClean="0">
                        <a:solidFill>
                          <a:prstClr val="black"/>
                        </a:solidFill>
                        <a:latin typeface="Cambria Math" panose="02040503050406030204" pitchFamily="18" charset="0"/>
                      </a:rPr>
                      <m:t>12</m:t>
                    </m:r>
                  </m:oMath>
                </a14:m>
                <a:endParaRPr lang="en-US"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38600" y="6157634"/>
                <a:ext cx="1306768" cy="369332"/>
              </a:xfrm>
              <a:prstGeom prst="rect">
                <a:avLst/>
              </a:prstGeom>
              <a:blipFill>
                <a:blip r:embed="rId8"/>
                <a:stretch>
                  <a:fillRect t="-8197" b="-24590"/>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962400" y="3352800"/>
                <a:ext cx="3287438" cy="576312"/>
              </a:xfrm>
              <a:prstGeom prst="rect">
                <a:avLst/>
              </a:prstGeom>
              <a:noFill/>
            </p:spPr>
            <p:txBody>
              <a:bodyPr wrap="none" rtlCol="0">
                <a:spAutoFit/>
              </a:bodyPr>
              <a:lstStyle/>
              <a:p>
                <a14:m>
                  <m:oMath xmlns:m="http://schemas.openxmlformats.org/officeDocument/2006/math">
                    <m:d>
                      <m:dPr>
                        <m:ctrlPr>
                          <a:rPr lang="en-US" i="1" dirty="0" smtClean="0">
                            <a:solidFill>
                              <a:prstClr val="black"/>
                            </a:solidFill>
                            <a:latin typeface="Cambria Math" panose="02040503050406030204" pitchFamily="18" charset="0"/>
                          </a:rPr>
                        </m:ctrlPr>
                      </m:dPr>
                      <m:e>
                        <m:m>
                          <m:mPr>
                            <m:mcs>
                              <m:mc>
                                <m:mcPr>
                                  <m:count m:val="2"/>
                                  <m:mcJc m:val="center"/>
                                </m:mcPr>
                              </m:mc>
                            </m:mcs>
                            <m:ctrlPr>
                              <a:rPr lang="en-US" i="1" dirty="0" smtClean="0">
                                <a:solidFill>
                                  <a:prstClr val="black"/>
                                </a:solidFill>
                                <a:latin typeface="Cambria Math" panose="02040503050406030204" pitchFamily="18" charset="0"/>
                              </a:rPr>
                            </m:ctrlPr>
                          </m:mPr>
                          <m:mr>
                            <m:e>
                              <m:r>
                                <m:rPr>
                                  <m:brk m:alnAt="7"/>
                                </m:rPr>
                                <a:rPr lang="en-US" i="1" dirty="0" smtClean="0">
                                  <a:solidFill>
                                    <a:prstClr val="black"/>
                                  </a:solidFill>
                                  <a:latin typeface="Cambria Math"/>
                                </a:rPr>
                                <m:t>1</m:t>
                              </m:r>
                            </m:e>
                            <m:e>
                              <m:r>
                                <a:rPr lang="en-US" i="1" dirty="0" smtClean="0">
                                  <a:solidFill>
                                    <a:prstClr val="black"/>
                                  </a:solidFill>
                                  <a:latin typeface="Cambria Math"/>
                                </a:rPr>
                                <m:t>0</m:t>
                              </m:r>
                            </m:e>
                          </m:mr>
                          <m:mr>
                            <m:e>
                              <m:r>
                                <a:rPr lang="en-US" i="1" dirty="0" smtClean="0">
                                  <a:solidFill>
                                    <a:prstClr val="black"/>
                                  </a:solidFill>
                                  <a:latin typeface="Cambria Math"/>
                                </a:rPr>
                                <m:t>1</m:t>
                              </m:r>
                            </m:e>
                            <m:e>
                              <m:r>
                                <a:rPr lang="en-US" i="1" dirty="0" smtClean="0">
                                  <a:solidFill>
                                    <a:prstClr val="black"/>
                                  </a:solidFill>
                                  <a:latin typeface="Cambria Math"/>
                                </a:rPr>
                                <m:t>2</m:t>
                              </m:r>
                            </m:e>
                          </m:mr>
                        </m:m>
                      </m:e>
                    </m:d>
                    <m:r>
                      <a:rPr lang="en-US" i="1" dirty="0" smtClean="0">
                        <a:solidFill>
                          <a:prstClr val="black"/>
                        </a:solidFill>
                        <a:latin typeface="Cambria Math"/>
                      </a:rPr>
                      <m:t> + </m:t>
                    </m:r>
                    <m:d>
                      <m:dPr>
                        <m:ctrlPr>
                          <a:rPr lang="en-US" i="1" dirty="0">
                            <a:solidFill>
                              <a:prstClr val="black"/>
                            </a:solidFill>
                            <a:latin typeface="Cambria Math" panose="02040503050406030204" pitchFamily="18" charset="0"/>
                          </a:rPr>
                        </m:ctrlPr>
                      </m:dPr>
                      <m:e>
                        <m:m>
                          <m:mPr>
                            <m:mcs>
                              <m:mc>
                                <m:mcPr>
                                  <m:count m:val="2"/>
                                  <m:mcJc m:val="center"/>
                                </m:mcPr>
                              </m:mc>
                            </m:mcs>
                            <m:ctrlPr>
                              <a:rPr lang="en-US" i="1" dirty="0">
                                <a:solidFill>
                                  <a:prstClr val="black"/>
                                </a:solidFill>
                                <a:latin typeface="Cambria Math" panose="02040503050406030204" pitchFamily="18" charset="0"/>
                              </a:rPr>
                            </m:ctrlPr>
                          </m:mPr>
                          <m:mr>
                            <m:e>
                              <m:r>
                                <m:rPr>
                                  <m:brk m:alnAt="7"/>
                                </m:rPr>
                                <a:rPr lang="en-US" i="1" dirty="0" smtClean="0">
                                  <a:solidFill>
                                    <a:prstClr val="black"/>
                                  </a:solidFill>
                                  <a:latin typeface="Cambria Math"/>
                                </a:rPr>
                                <m:t>−</m:t>
                              </m:r>
                              <m:r>
                                <a:rPr lang="en-US" i="1" dirty="0">
                                  <a:solidFill>
                                    <a:prstClr val="black"/>
                                  </a:solidFill>
                                  <a:latin typeface="Cambria Math"/>
                                </a:rPr>
                                <m:t>1</m:t>
                              </m:r>
                            </m:e>
                            <m:e>
                              <m:r>
                                <a:rPr lang="en-US" i="1" dirty="0" smtClean="0">
                                  <a:solidFill>
                                    <a:prstClr val="black"/>
                                  </a:solidFill>
                                  <a:latin typeface="Cambria Math"/>
                                </a:rPr>
                                <m:t>1</m:t>
                              </m:r>
                            </m:e>
                          </m:mr>
                          <m:mr>
                            <m:e>
                              <m:r>
                                <a:rPr lang="en-US" i="1" dirty="0" smtClean="0">
                                  <a:solidFill>
                                    <a:prstClr val="black"/>
                                  </a:solidFill>
                                  <a:latin typeface="Cambria Math"/>
                                </a:rPr>
                                <m:t>0</m:t>
                              </m:r>
                            </m:e>
                            <m:e>
                              <m:r>
                                <a:rPr lang="en-US" i="1" dirty="0" smtClean="0">
                                  <a:solidFill>
                                    <a:prstClr val="black"/>
                                  </a:solidFill>
                                  <a:latin typeface="Cambria Math"/>
                                </a:rPr>
                                <m:t>1</m:t>
                              </m:r>
                            </m:e>
                          </m:mr>
                        </m:m>
                      </m:e>
                    </m:d>
                  </m:oMath>
                </a14:m>
                <a:r>
                  <a:rPr lang="en-US" dirty="0">
                    <a:solidFill>
                      <a:prstClr val="black"/>
                    </a:solidFill>
                  </a:rPr>
                  <a:t>   = </a:t>
                </a:r>
                <a14:m>
                  <m:oMath xmlns:m="http://schemas.openxmlformats.org/officeDocument/2006/math">
                    <m:d>
                      <m:dPr>
                        <m:ctrlPr>
                          <a:rPr lang="en-US" i="1" dirty="0">
                            <a:solidFill>
                              <a:prstClr val="black"/>
                            </a:solidFill>
                            <a:latin typeface="Cambria Math" panose="02040503050406030204" pitchFamily="18" charset="0"/>
                          </a:rPr>
                        </m:ctrlPr>
                      </m:dPr>
                      <m:e>
                        <m:m>
                          <m:mPr>
                            <m:mcs>
                              <m:mc>
                                <m:mcPr>
                                  <m:count m:val="2"/>
                                  <m:mcJc m:val="center"/>
                                </m:mcPr>
                              </m:mc>
                            </m:mcs>
                            <m:ctrlPr>
                              <a:rPr lang="en-US" i="1" dirty="0">
                                <a:solidFill>
                                  <a:prstClr val="black"/>
                                </a:solidFill>
                                <a:latin typeface="Cambria Math" panose="02040503050406030204" pitchFamily="18" charset="0"/>
                              </a:rPr>
                            </m:ctrlPr>
                          </m:mPr>
                          <m:mr>
                            <m:e>
                              <m:r>
                                <m:rPr>
                                  <m:brk m:alnAt="7"/>
                                </m:rPr>
                                <a:rPr lang="en-US" i="1" dirty="0" smtClean="0">
                                  <a:solidFill>
                                    <a:prstClr val="black"/>
                                  </a:solidFill>
                                  <a:latin typeface="Cambria Math"/>
                                </a:rPr>
                                <m:t>0</m:t>
                              </m:r>
                            </m:e>
                            <m:e>
                              <m:r>
                                <a:rPr lang="en-US" i="1" dirty="0" smtClean="0">
                                  <a:solidFill>
                                    <a:prstClr val="black"/>
                                  </a:solidFill>
                                  <a:latin typeface="Cambria Math"/>
                                </a:rPr>
                                <m:t>1</m:t>
                              </m:r>
                            </m:e>
                          </m:mr>
                          <m:mr>
                            <m:e>
                              <m:r>
                                <a:rPr lang="en-US" i="1" dirty="0">
                                  <a:solidFill>
                                    <a:prstClr val="black"/>
                                  </a:solidFill>
                                  <a:latin typeface="Cambria Math"/>
                                </a:rPr>
                                <m:t>1</m:t>
                              </m:r>
                            </m:e>
                            <m:e>
                              <m:r>
                                <a:rPr lang="en-US" i="1" dirty="0" smtClean="0">
                                  <a:solidFill>
                                    <a:prstClr val="black"/>
                                  </a:solidFill>
                                  <a:latin typeface="Cambria Math"/>
                                </a:rPr>
                                <m:t>3</m:t>
                              </m:r>
                            </m:e>
                          </m:mr>
                        </m:m>
                      </m:e>
                    </m:d>
                  </m:oMath>
                </a14:m>
                <a:endParaRPr lang="en-US"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962400" y="3352800"/>
                <a:ext cx="3287438" cy="57631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51562" y="4071888"/>
                <a:ext cx="3333157" cy="554254"/>
              </a:xfrm>
              <a:prstGeom prst="rect">
                <a:avLst/>
              </a:prstGeom>
              <a:noFill/>
            </p:spPr>
            <p:txBody>
              <a:bodyPr wrap="none" rtlCol="0">
                <a:spAutoFit/>
              </a:bodyPr>
              <a:lstStyle/>
              <a:p>
                <a14:m>
                  <m:oMath xmlns:m="http://schemas.openxmlformats.org/officeDocument/2006/math">
                    <m:d>
                      <m:dPr>
                        <m:ctrlPr>
                          <a:rPr lang="en-US" i="1" dirty="0" smtClean="0">
                            <a:solidFill>
                              <a:prstClr val="black"/>
                            </a:solidFill>
                            <a:latin typeface="Cambria Math" panose="02040503050406030204" pitchFamily="18" charset="0"/>
                          </a:rPr>
                        </m:ctrlPr>
                      </m:dPr>
                      <m:e>
                        <m:m>
                          <m:mPr>
                            <m:mcs>
                              <m:mc>
                                <m:mcPr>
                                  <m:count m:val="2"/>
                                  <m:mcJc m:val="center"/>
                                </m:mcPr>
                              </m:mc>
                            </m:mcs>
                            <m:ctrlPr>
                              <a:rPr lang="en-US" i="1" dirty="0" smtClean="0">
                                <a:solidFill>
                                  <a:prstClr val="black"/>
                                </a:solidFill>
                                <a:latin typeface="Cambria Math" panose="02040503050406030204" pitchFamily="18" charset="0"/>
                              </a:rPr>
                            </m:ctrlPr>
                          </m:mPr>
                          <m:mr>
                            <m:e>
                              <m:r>
                                <m:rPr>
                                  <m:brk m:alnAt="7"/>
                                </m:rPr>
                                <a:rPr lang="en-US" i="1" dirty="0" smtClean="0">
                                  <a:solidFill>
                                    <a:prstClr val="black"/>
                                  </a:solidFill>
                                  <a:latin typeface="Cambria Math"/>
                                </a:rPr>
                                <m:t>1</m:t>
                              </m:r>
                            </m:e>
                            <m:e>
                              <m:r>
                                <a:rPr lang="en-US" i="1" dirty="0" smtClean="0">
                                  <a:solidFill>
                                    <a:prstClr val="black"/>
                                  </a:solidFill>
                                  <a:latin typeface="Cambria Math"/>
                                </a:rPr>
                                <m:t>0</m:t>
                              </m:r>
                            </m:e>
                          </m:mr>
                          <m:mr>
                            <m:e>
                              <m:r>
                                <a:rPr lang="en-US" i="1" dirty="0" smtClean="0">
                                  <a:solidFill>
                                    <a:prstClr val="black"/>
                                  </a:solidFill>
                                  <a:latin typeface="Cambria Math"/>
                                </a:rPr>
                                <m:t>1</m:t>
                              </m:r>
                            </m:e>
                            <m:e>
                              <m:r>
                                <a:rPr lang="en-US" i="1" dirty="0" smtClean="0">
                                  <a:solidFill>
                                    <a:prstClr val="black"/>
                                  </a:solidFill>
                                  <a:latin typeface="Cambria Math"/>
                                </a:rPr>
                                <m:t>2</m:t>
                              </m:r>
                            </m:e>
                          </m:mr>
                        </m:m>
                      </m:e>
                    </m:d>
                    <m:r>
                      <a:rPr lang="en-US" i="1" dirty="0" smtClean="0">
                        <a:solidFill>
                          <a:prstClr val="black"/>
                        </a:solidFill>
                        <a:latin typeface="Cambria Math"/>
                      </a:rPr>
                      <m:t> </m:t>
                    </m:r>
                    <m:r>
                      <a:rPr lang="en-US" i="1" dirty="0" smtClean="0">
                        <a:solidFill>
                          <a:prstClr val="black"/>
                        </a:solidFill>
                        <a:latin typeface="Cambria Math"/>
                      </a:rPr>
                      <m:t>𝑋</m:t>
                    </m:r>
                    <m:r>
                      <a:rPr lang="en-US" i="1" dirty="0" smtClean="0">
                        <a:solidFill>
                          <a:prstClr val="black"/>
                        </a:solidFill>
                        <a:latin typeface="Cambria Math"/>
                      </a:rPr>
                      <m:t> </m:t>
                    </m:r>
                    <m:d>
                      <m:dPr>
                        <m:ctrlPr>
                          <a:rPr lang="en-US" i="1" dirty="0">
                            <a:solidFill>
                              <a:prstClr val="black"/>
                            </a:solidFill>
                            <a:latin typeface="Cambria Math" panose="02040503050406030204" pitchFamily="18" charset="0"/>
                          </a:rPr>
                        </m:ctrlPr>
                      </m:dPr>
                      <m:e>
                        <m:m>
                          <m:mPr>
                            <m:mcs>
                              <m:mc>
                                <m:mcPr>
                                  <m:count m:val="2"/>
                                  <m:mcJc m:val="center"/>
                                </m:mcPr>
                              </m:mc>
                            </m:mcs>
                            <m:ctrlPr>
                              <a:rPr lang="en-US" i="1" dirty="0">
                                <a:solidFill>
                                  <a:prstClr val="black"/>
                                </a:solidFill>
                                <a:latin typeface="Cambria Math" panose="02040503050406030204" pitchFamily="18" charset="0"/>
                              </a:rPr>
                            </m:ctrlPr>
                          </m:mPr>
                          <m:mr>
                            <m:e>
                              <m:r>
                                <m:rPr>
                                  <m:brk m:alnAt="7"/>
                                </m:rPr>
                                <a:rPr lang="en-US" i="1" dirty="0" smtClean="0">
                                  <a:solidFill>
                                    <a:prstClr val="black"/>
                                  </a:solidFill>
                                  <a:latin typeface="Cambria Math"/>
                                </a:rPr>
                                <m:t>−</m:t>
                              </m:r>
                              <m:r>
                                <a:rPr lang="en-US" i="1" dirty="0">
                                  <a:solidFill>
                                    <a:prstClr val="black"/>
                                  </a:solidFill>
                                  <a:latin typeface="Cambria Math"/>
                                </a:rPr>
                                <m:t>1</m:t>
                              </m:r>
                            </m:e>
                            <m:e>
                              <m:r>
                                <a:rPr lang="en-US" i="1" dirty="0" smtClean="0">
                                  <a:solidFill>
                                    <a:prstClr val="black"/>
                                  </a:solidFill>
                                  <a:latin typeface="Cambria Math"/>
                                </a:rPr>
                                <m:t>1</m:t>
                              </m:r>
                            </m:e>
                          </m:mr>
                          <m:mr>
                            <m:e>
                              <m:r>
                                <a:rPr lang="en-US" i="1" dirty="0" smtClean="0">
                                  <a:solidFill>
                                    <a:prstClr val="black"/>
                                  </a:solidFill>
                                  <a:latin typeface="Cambria Math"/>
                                </a:rPr>
                                <m:t>0</m:t>
                              </m:r>
                            </m:e>
                            <m:e>
                              <m:r>
                                <a:rPr lang="en-US" i="1" dirty="0" smtClean="0">
                                  <a:solidFill>
                                    <a:prstClr val="black"/>
                                  </a:solidFill>
                                  <a:latin typeface="Cambria Math"/>
                                </a:rPr>
                                <m:t>1</m:t>
                              </m:r>
                            </m:e>
                          </m:mr>
                        </m:m>
                      </m:e>
                    </m:d>
                  </m:oMath>
                </a14:m>
                <a:r>
                  <a:rPr lang="en-US" dirty="0">
                    <a:solidFill>
                      <a:prstClr val="black"/>
                    </a:solidFill>
                  </a:rPr>
                  <a:t>   = </a:t>
                </a:r>
                <a14:m>
                  <m:oMath xmlns:m="http://schemas.openxmlformats.org/officeDocument/2006/math">
                    <m:d>
                      <m:dPr>
                        <m:ctrlPr>
                          <a:rPr lang="en-US" i="1" dirty="0">
                            <a:solidFill>
                              <a:prstClr val="black"/>
                            </a:solidFill>
                            <a:latin typeface="Cambria Math" panose="02040503050406030204" pitchFamily="18" charset="0"/>
                          </a:rPr>
                        </m:ctrlPr>
                      </m:dPr>
                      <m:e>
                        <m:m>
                          <m:mPr>
                            <m:mcs>
                              <m:mc>
                                <m:mcPr>
                                  <m:count m:val="2"/>
                                  <m:mcJc m:val="center"/>
                                </m:mcPr>
                              </m:mc>
                            </m:mcs>
                            <m:ctrlPr>
                              <a:rPr lang="en-US" i="1" dirty="0">
                                <a:solidFill>
                                  <a:prstClr val="black"/>
                                </a:solidFill>
                                <a:latin typeface="Cambria Math" panose="02040503050406030204" pitchFamily="18" charset="0"/>
                              </a:rPr>
                            </m:ctrlPr>
                          </m:mPr>
                          <m:mr>
                            <m:e>
                              <m:r>
                                <m:rPr>
                                  <m:brk m:alnAt="7"/>
                                </m:rPr>
                                <a:rPr lang="en-US" i="1" dirty="0" smtClean="0">
                                  <a:solidFill>
                                    <a:prstClr val="black"/>
                                  </a:solidFill>
                                  <a:latin typeface="Cambria Math"/>
                                </a:rPr>
                                <m:t>−</m:t>
                              </m:r>
                              <m:r>
                                <a:rPr lang="en-US" i="1" dirty="0" smtClean="0">
                                  <a:solidFill>
                                    <a:prstClr val="black"/>
                                  </a:solidFill>
                                  <a:latin typeface="Cambria Math"/>
                                </a:rPr>
                                <m:t>1</m:t>
                              </m:r>
                            </m:e>
                            <m:e>
                              <m:r>
                                <a:rPr lang="en-US" i="1" dirty="0" smtClean="0">
                                  <a:solidFill>
                                    <a:prstClr val="black"/>
                                  </a:solidFill>
                                  <a:latin typeface="Cambria Math"/>
                                </a:rPr>
                                <m:t>1</m:t>
                              </m:r>
                            </m:e>
                          </m:mr>
                          <m:mr>
                            <m:e>
                              <m:r>
                                <a:rPr lang="en-US" i="1" dirty="0" smtClean="0">
                                  <a:solidFill>
                                    <a:prstClr val="black"/>
                                  </a:solidFill>
                                  <a:latin typeface="Cambria Math"/>
                                </a:rPr>
                                <m:t>−</m:t>
                              </m:r>
                              <m:r>
                                <a:rPr lang="en-US" i="1" dirty="0">
                                  <a:solidFill>
                                    <a:prstClr val="black"/>
                                  </a:solidFill>
                                  <a:latin typeface="Cambria Math"/>
                                </a:rPr>
                                <m:t>1</m:t>
                              </m:r>
                            </m:e>
                            <m:e>
                              <m:r>
                                <a:rPr lang="en-US" i="1" dirty="0" smtClean="0">
                                  <a:solidFill>
                                    <a:prstClr val="black"/>
                                  </a:solidFill>
                                  <a:latin typeface="Cambria Math"/>
                                </a:rPr>
                                <m:t>3</m:t>
                              </m:r>
                            </m:e>
                          </m:mr>
                        </m:m>
                      </m:e>
                    </m:d>
                  </m:oMath>
                </a14:m>
                <a:endParaRPr lang="en-US"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951562" y="4071888"/>
                <a:ext cx="3333157" cy="554254"/>
              </a:xfrm>
              <a:prstGeom prst="rect">
                <a:avLst/>
              </a:prstGeom>
              <a:blipFill rotWithShape="1">
                <a:blip r:embed="rId10"/>
                <a:stretch>
                  <a:fillRect b="-1099"/>
                </a:stretch>
              </a:blipFill>
            </p:spPr>
            <p:txBody>
              <a:bodyPr/>
              <a:lstStyle/>
              <a:p>
                <a:r>
                  <a:rPr lang="en-US">
                    <a:noFill/>
                  </a:rPr>
                  <a:t> </a:t>
                </a:r>
              </a:p>
            </p:txBody>
          </p:sp>
        </mc:Fallback>
      </mc:AlternateContent>
      <p:sp>
        <p:nvSpPr>
          <p:cNvPr id="18" name="Content Placeholder 2"/>
          <p:cNvSpPr txBox="1">
            <a:spLocks/>
          </p:cNvSpPr>
          <p:nvPr/>
        </p:nvSpPr>
        <p:spPr>
          <a:xfrm>
            <a:off x="457200" y="1066800"/>
            <a:ext cx="90678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prstClr val="black"/>
                </a:solidFill>
              </a:rPr>
              <a:t>What </a:t>
            </a:r>
            <a:r>
              <a:rPr lang="ro-RO" b="1" dirty="0">
                <a:solidFill>
                  <a:prstClr val="black"/>
                </a:solidFill>
              </a:rPr>
              <a:t>kind</a:t>
            </a:r>
            <a:r>
              <a:rPr lang="en-US" b="1" dirty="0">
                <a:solidFill>
                  <a:prstClr val="black"/>
                </a:solidFill>
              </a:rPr>
              <a:t> of objects can we add and multiply?</a:t>
            </a:r>
          </a:p>
        </p:txBody>
      </p:sp>
    </p:spTree>
    <p:extLst>
      <p:ext uri="{BB962C8B-B14F-4D97-AF65-F5344CB8AC3E}">
        <p14:creationId xmlns:p14="http://schemas.microsoft.com/office/powerpoint/2010/main" val="513076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2"/>
          <p:cNvSpPr txBox="1">
            <a:spLocks/>
          </p:cNvSpPr>
          <p:nvPr/>
        </p:nvSpPr>
        <p:spPr>
          <a:xfrm>
            <a:off x="457200" y="762000"/>
            <a:ext cx="80010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o-RO" b="1" dirty="0">
                <a:solidFill>
                  <a:prstClr val="black"/>
                </a:solidFill>
              </a:rPr>
              <a:t>Nowadays, in use</a:t>
            </a:r>
            <a:r>
              <a:rPr lang="en-US" b="1" dirty="0">
                <a:solidFill>
                  <a:prstClr val="black"/>
                </a:solidFill>
              </a:rPr>
              <a:t>: Symmetric Encryption</a:t>
            </a:r>
          </a:p>
        </p:txBody>
      </p:sp>
    </p:spTree>
    <p:extLst>
      <p:ext uri="{BB962C8B-B14F-4D97-AF65-F5344CB8AC3E}">
        <p14:creationId xmlns:p14="http://schemas.microsoft.com/office/powerpoint/2010/main" val="2230591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9906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Secret key</a:t>
            </a:r>
            <a:r>
              <a:rPr lang="en-US" sz="3200" i="1" dirty="0">
                <a:solidFill>
                  <a:prstClr val="black"/>
                </a:solidFill>
                <a:cs typeface="Arial" charset="0"/>
              </a:rPr>
              <a:t>:</a:t>
            </a:r>
            <a:r>
              <a:rPr lang="en-US" sz="3200" dirty="0">
                <a:solidFill>
                  <a:prstClr val="black"/>
                </a:solidFill>
                <a:cs typeface="Arial" charset="0"/>
              </a:rPr>
              <a:t> large </a:t>
            </a:r>
            <a:r>
              <a:rPr lang="en-US" sz="3200" i="1" dirty="0">
                <a:solidFill>
                  <a:srgbClr val="00B050"/>
                </a:solidFill>
                <a:cs typeface="Arial" charset="0"/>
              </a:rPr>
              <a:t>odd </a:t>
            </a:r>
            <a:r>
              <a:rPr lang="en-US" sz="3200" dirty="0">
                <a:solidFill>
                  <a:prstClr val="black"/>
                </a:solidFill>
                <a:cs typeface="Arial" charset="0"/>
              </a:rPr>
              <a:t>number </a:t>
            </a:r>
            <a:r>
              <a:rPr lang="en-US" sz="3200" b="1" dirty="0">
                <a:solidFill>
                  <a:srgbClr val="0000CC"/>
                </a:solidFill>
                <a:cs typeface="Arial" charset="0"/>
              </a:rPr>
              <a:t>p</a:t>
            </a: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Tree>
    <p:extLst>
      <p:ext uri="{BB962C8B-B14F-4D97-AF65-F5344CB8AC3E}">
        <p14:creationId xmlns:p14="http://schemas.microsoft.com/office/powerpoint/2010/main" val="1014162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o-RO" b="1" dirty="0" err="1">
                <a:solidFill>
                  <a:srgbClr val="FF0000"/>
                </a:solidFill>
              </a:rPr>
              <a:t>About</a:t>
            </a:r>
            <a:r>
              <a:rPr lang="ro-RO" b="1" dirty="0">
                <a:solidFill>
                  <a:srgbClr val="FF0000"/>
                </a:solidFill>
              </a:rPr>
              <a:t>…</a:t>
            </a:r>
            <a:endParaRPr lang="en-CA" b="1" dirty="0">
              <a:solidFill>
                <a:srgbClr val="FF0000"/>
              </a:solidFill>
            </a:endParaRPr>
          </a:p>
        </p:txBody>
      </p:sp>
      <p:sp>
        <p:nvSpPr>
          <p:cNvPr id="3" name="Rectangle 2"/>
          <p:cNvSpPr/>
          <p:nvPr/>
        </p:nvSpPr>
        <p:spPr>
          <a:xfrm>
            <a:off x="304800" y="1295400"/>
            <a:ext cx="8763000" cy="3625608"/>
          </a:xfrm>
          <a:prstGeom prst="rect">
            <a:avLst/>
          </a:prstGeom>
        </p:spPr>
        <p:txBody>
          <a:bodyPr wrap="square">
            <a:spAutoFit/>
          </a:bodyPr>
          <a:lstStyle/>
          <a:p>
            <a:pPr marL="457200" lvl="0" indent="-457200">
              <a:spcBef>
                <a:spcPct val="20000"/>
              </a:spcBef>
              <a:buFont typeface="Arial" panose="020B0604020202020204" pitchFamily="34" charset="0"/>
              <a:buChar char="•"/>
            </a:pPr>
            <a:r>
              <a:rPr lang="en-US" sz="2800" b="1" dirty="0">
                <a:solidFill>
                  <a:prstClr val="black"/>
                </a:solidFill>
                <a:latin typeface="+mj-lt"/>
              </a:rPr>
              <a:t>Associate Professor (</a:t>
            </a:r>
            <a:r>
              <a:rPr lang="en-US" sz="2800" b="1" dirty="0" err="1">
                <a:solidFill>
                  <a:prstClr val="black"/>
                </a:solidFill>
                <a:latin typeface="+mj-lt"/>
              </a:rPr>
              <a:t>Conferenţiar</a:t>
            </a:r>
            <a:r>
              <a:rPr lang="en-US" sz="2800" b="1" dirty="0">
                <a:solidFill>
                  <a:prstClr val="black"/>
                </a:solidFill>
                <a:latin typeface="+mj-lt"/>
              </a:rPr>
              <a:t>) in the</a:t>
            </a:r>
            <a:r>
              <a:rPr lang="ro-RO" sz="2800" b="1" dirty="0">
                <a:solidFill>
                  <a:prstClr val="black"/>
                </a:solidFill>
                <a:latin typeface="+mj-lt"/>
              </a:rPr>
              <a:t> </a:t>
            </a:r>
            <a:r>
              <a:rPr lang="en-US" sz="2800" b="1" dirty="0">
                <a:solidFill>
                  <a:prstClr val="black"/>
                </a:solidFill>
                <a:latin typeface="+mj-lt"/>
              </a:rPr>
              <a:t>Department of Mathematics and Computer</a:t>
            </a:r>
            <a:r>
              <a:rPr lang="ro-RO" sz="2800" b="1" dirty="0">
                <a:solidFill>
                  <a:prstClr val="black"/>
                </a:solidFill>
                <a:latin typeface="+mj-lt"/>
              </a:rPr>
              <a:t> </a:t>
            </a:r>
            <a:r>
              <a:rPr lang="en-US" sz="2800" b="1" dirty="0">
                <a:solidFill>
                  <a:prstClr val="black"/>
                </a:solidFill>
                <a:latin typeface="+mj-lt"/>
              </a:rPr>
              <a:t>Science, </a:t>
            </a:r>
            <a:r>
              <a:rPr lang="en-US" sz="2800" b="1" dirty="0" err="1">
                <a:solidFill>
                  <a:prstClr val="black"/>
                </a:solidFill>
                <a:latin typeface="+mj-lt"/>
              </a:rPr>
              <a:t>Transilvania</a:t>
            </a:r>
            <a:r>
              <a:rPr lang="en-US" sz="2800" b="1" dirty="0">
                <a:solidFill>
                  <a:prstClr val="black"/>
                </a:solidFill>
                <a:latin typeface="+mj-lt"/>
              </a:rPr>
              <a:t> University of Brasov,</a:t>
            </a:r>
            <a:r>
              <a:rPr lang="ro-RO" sz="2800" b="1" dirty="0">
                <a:solidFill>
                  <a:prstClr val="black"/>
                </a:solidFill>
                <a:latin typeface="+mj-lt"/>
              </a:rPr>
              <a:t> </a:t>
            </a:r>
            <a:r>
              <a:rPr lang="en-US" sz="2800" b="1" dirty="0">
                <a:solidFill>
                  <a:prstClr val="black"/>
                </a:solidFill>
                <a:latin typeface="+mj-lt"/>
              </a:rPr>
              <a:t>Romania</a:t>
            </a:r>
          </a:p>
          <a:p>
            <a:pPr marL="457200" lvl="0" indent="-457200">
              <a:spcBef>
                <a:spcPct val="20000"/>
              </a:spcBef>
              <a:buFont typeface="Arial" panose="020B0604020202020204" pitchFamily="34" charset="0"/>
              <a:buChar char="•"/>
            </a:pPr>
            <a:r>
              <a:rPr lang="en-US" sz="2800" b="1" dirty="0">
                <a:solidFill>
                  <a:prstClr val="black"/>
                </a:solidFill>
                <a:latin typeface="+mj-lt"/>
              </a:rPr>
              <a:t>Didactic (both BSc and MSc levels) and</a:t>
            </a:r>
            <a:r>
              <a:rPr lang="ro-RO" sz="2800" b="1" dirty="0">
                <a:solidFill>
                  <a:prstClr val="black"/>
                </a:solidFill>
                <a:latin typeface="+mj-lt"/>
              </a:rPr>
              <a:t> </a:t>
            </a:r>
            <a:r>
              <a:rPr lang="en-US" sz="2800" b="1" dirty="0">
                <a:solidFill>
                  <a:prstClr val="black"/>
                </a:solidFill>
                <a:latin typeface="+mj-lt"/>
              </a:rPr>
              <a:t>research duties, which pertain to machine</a:t>
            </a:r>
            <a:r>
              <a:rPr lang="ro-RO" sz="2800" b="1" dirty="0">
                <a:solidFill>
                  <a:prstClr val="black"/>
                </a:solidFill>
                <a:latin typeface="+mj-lt"/>
              </a:rPr>
              <a:t> </a:t>
            </a:r>
            <a:r>
              <a:rPr lang="en-US" sz="2800" b="1" dirty="0">
                <a:solidFill>
                  <a:prstClr val="black"/>
                </a:solidFill>
                <a:latin typeface="+mj-lt"/>
              </a:rPr>
              <a:t>learning and artificial intelligence, complex</a:t>
            </a:r>
            <a:r>
              <a:rPr lang="ro-RO" sz="2800" b="1" dirty="0">
                <a:solidFill>
                  <a:prstClr val="black"/>
                </a:solidFill>
                <a:latin typeface="+mj-lt"/>
              </a:rPr>
              <a:t> </a:t>
            </a:r>
            <a:r>
              <a:rPr lang="en-US" sz="2800" b="1" dirty="0">
                <a:solidFill>
                  <a:prstClr val="black"/>
                </a:solidFill>
                <a:latin typeface="+mj-lt"/>
              </a:rPr>
              <a:t>networks, cloud and distributed</a:t>
            </a:r>
            <a:r>
              <a:rPr lang="ro-RO" sz="2800" b="1" dirty="0">
                <a:solidFill>
                  <a:prstClr val="black"/>
                </a:solidFill>
                <a:latin typeface="+mj-lt"/>
              </a:rPr>
              <a:t> </a:t>
            </a:r>
            <a:r>
              <a:rPr lang="en-US" sz="2800" b="1" dirty="0">
                <a:solidFill>
                  <a:prstClr val="black"/>
                </a:solidFill>
                <a:latin typeface="+mj-lt"/>
              </a:rPr>
              <a:t>infrastructures, software systems</a:t>
            </a:r>
            <a:r>
              <a:rPr lang="ro-RO" sz="2800" b="1" dirty="0">
                <a:solidFill>
                  <a:prstClr val="black"/>
                </a:solidFill>
                <a:latin typeface="+mj-lt"/>
              </a:rPr>
              <a:t> </a:t>
            </a:r>
            <a:r>
              <a:rPr lang="en-US" sz="2800" b="1" dirty="0">
                <a:solidFill>
                  <a:prstClr val="black"/>
                </a:solidFill>
                <a:latin typeface="+mj-lt"/>
              </a:rPr>
              <a:t>engineering, bioinformatics.</a:t>
            </a:r>
          </a:p>
        </p:txBody>
      </p:sp>
    </p:spTree>
    <p:extLst>
      <p:ext uri="{BB962C8B-B14F-4D97-AF65-F5344CB8AC3E}">
        <p14:creationId xmlns:p14="http://schemas.microsoft.com/office/powerpoint/2010/main" val="1746256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9906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Secret key</a:t>
            </a:r>
            <a:r>
              <a:rPr lang="en-US" sz="3200" i="1" dirty="0">
                <a:solidFill>
                  <a:prstClr val="black"/>
                </a:solidFill>
                <a:cs typeface="Arial" charset="0"/>
              </a:rPr>
              <a:t>:</a:t>
            </a:r>
            <a:r>
              <a:rPr lang="en-US" sz="3200" dirty="0">
                <a:solidFill>
                  <a:prstClr val="black"/>
                </a:solidFill>
                <a:cs typeface="Arial" charset="0"/>
              </a:rPr>
              <a:t> large </a:t>
            </a:r>
            <a:r>
              <a:rPr lang="en-US" sz="3200" i="1" dirty="0">
                <a:solidFill>
                  <a:srgbClr val="00B050"/>
                </a:solidFill>
                <a:cs typeface="Arial" charset="0"/>
              </a:rPr>
              <a:t>odd </a:t>
            </a:r>
            <a:r>
              <a:rPr lang="en-US" sz="3200" dirty="0">
                <a:solidFill>
                  <a:prstClr val="black"/>
                </a:solidFill>
                <a:cs typeface="Arial" charset="0"/>
              </a:rPr>
              <a:t>number </a:t>
            </a:r>
            <a:r>
              <a:rPr lang="en-US" sz="3200" b="1" dirty="0">
                <a:solidFill>
                  <a:srgbClr val="0000CC"/>
                </a:solidFill>
                <a:cs typeface="Arial" charset="0"/>
              </a:rPr>
              <a:t>p</a:t>
            </a:r>
          </a:p>
        </p:txBody>
      </p:sp>
      <p:sp>
        <p:nvSpPr>
          <p:cNvPr id="3" name="Rectangle 32"/>
          <p:cNvSpPr>
            <a:spLocks noChangeArrowheads="1"/>
          </p:cNvSpPr>
          <p:nvPr/>
        </p:nvSpPr>
        <p:spPr bwMode="auto">
          <a:xfrm>
            <a:off x="685800" y="1828800"/>
            <a:ext cx="72390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To Encrypt a bit </a:t>
            </a:r>
            <a:r>
              <a:rPr lang="en-US" sz="3200" b="1" i="1" dirty="0">
                <a:solidFill>
                  <a:srgbClr val="0000CC"/>
                </a:solidFill>
                <a:cs typeface="Arial" charset="0"/>
              </a:rPr>
              <a:t>b</a:t>
            </a:r>
            <a:r>
              <a:rPr lang="en-US" sz="3200" i="1" dirty="0">
                <a:solidFill>
                  <a:srgbClr val="0000CC"/>
                </a:solidFill>
                <a:cs typeface="Arial" charset="0"/>
              </a:rPr>
              <a:t>:</a:t>
            </a:r>
            <a:endParaRPr lang="en-US" sz="3200" b="1" i="1" dirty="0">
              <a:solidFill>
                <a:srgbClr val="0000CC"/>
              </a:solidFill>
              <a:cs typeface="Arial" charset="0"/>
            </a:endParaRPr>
          </a:p>
        </p:txBody>
      </p:sp>
      <p:sp>
        <p:nvSpPr>
          <p:cNvPr id="4" name="Rectangle 33"/>
          <p:cNvSpPr>
            <a:spLocks noChangeArrowheads="1"/>
          </p:cNvSpPr>
          <p:nvPr/>
        </p:nvSpPr>
        <p:spPr bwMode="auto">
          <a:xfrm>
            <a:off x="1142999" y="2286000"/>
            <a:ext cx="7772399"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ro-RO" sz="2400" dirty="0">
                <a:solidFill>
                  <a:prstClr val="black"/>
                </a:solidFill>
                <a:cs typeface="Arial" charset="0"/>
              </a:rPr>
              <a:t>choose</a:t>
            </a:r>
            <a:r>
              <a:rPr lang="en-US" sz="2400" dirty="0">
                <a:solidFill>
                  <a:prstClr val="black"/>
                </a:solidFill>
                <a:cs typeface="Arial" charset="0"/>
              </a:rPr>
              <a:t> a (</a:t>
            </a:r>
            <a:r>
              <a:rPr lang="ro-RO" sz="2400" dirty="0">
                <a:solidFill>
                  <a:prstClr val="black"/>
                </a:solidFill>
                <a:cs typeface="Arial" charset="0"/>
              </a:rPr>
              <a:t>preferably </a:t>
            </a:r>
            <a:r>
              <a:rPr lang="en-US" sz="2400" dirty="0">
                <a:solidFill>
                  <a:prstClr val="black"/>
                </a:solidFill>
                <a:cs typeface="Arial" charset="0"/>
              </a:rPr>
              <a:t>random) “large” multiple of p, say </a:t>
            </a:r>
            <a:r>
              <a:rPr lang="en-US" sz="2400" b="1" dirty="0" err="1">
                <a:solidFill>
                  <a:srgbClr val="0000CC"/>
                </a:solidFill>
                <a:cs typeface="Arial" charset="0"/>
              </a:rPr>
              <a:t>q·p</a:t>
            </a:r>
            <a:endParaRPr lang="en-US" sz="2400" dirty="0">
              <a:solidFill>
                <a:prstClr val="black"/>
              </a:solidFill>
              <a:cs typeface="Arial" charset="0"/>
            </a:endParaRP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42" name="Oval 41"/>
          <p:cNvSpPr/>
          <p:nvPr/>
        </p:nvSpPr>
        <p:spPr>
          <a:xfrm>
            <a:off x="74676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4048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9906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Secret key</a:t>
            </a:r>
            <a:r>
              <a:rPr lang="en-US" sz="3200" i="1" dirty="0">
                <a:solidFill>
                  <a:prstClr val="black"/>
                </a:solidFill>
                <a:cs typeface="Arial" charset="0"/>
              </a:rPr>
              <a:t>:</a:t>
            </a:r>
            <a:r>
              <a:rPr lang="en-US" sz="3200" dirty="0">
                <a:solidFill>
                  <a:prstClr val="black"/>
                </a:solidFill>
                <a:cs typeface="Arial" charset="0"/>
              </a:rPr>
              <a:t> large </a:t>
            </a:r>
            <a:r>
              <a:rPr lang="en-US" sz="3200" i="1" dirty="0">
                <a:solidFill>
                  <a:srgbClr val="00B050"/>
                </a:solidFill>
                <a:cs typeface="Arial" charset="0"/>
              </a:rPr>
              <a:t>odd </a:t>
            </a:r>
            <a:r>
              <a:rPr lang="en-US" sz="3200" dirty="0">
                <a:solidFill>
                  <a:prstClr val="black"/>
                </a:solidFill>
                <a:cs typeface="Arial" charset="0"/>
              </a:rPr>
              <a:t>number </a:t>
            </a:r>
            <a:r>
              <a:rPr lang="en-US" sz="3200" b="1" dirty="0">
                <a:solidFill>
                  <a:srgbClr val="0000CC"/>
                </a:solidFill>
                <a:cs typeface="Arial" charset="0"/>
              </a:rPr>
              <a:t>p</a:t>
            </a:r>
          </a:p>
        </p:txBody>
      </p:sp>
      <p:sp>
        <p:nvSpPr>
          <p:cNvPr id="3" name="Rectangle 32"/>
          <p:cNvSpPr>
            <a:spLocks noChangeArrowheads="1"/>
          </p:cNvSpPr>
          <p:nvPr/>
        </p:nvSpPr>
        <p:spPr bwMode="auto">
          <a:xfrm>
            <a:off x="685800" y="1828800"/>
            <a:ext cx="72390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To Encrypt a bit </a:t>
            </a:r>
            <a:r>
              <a:rPr lang="en-US" sz="3200" b="1" i="1" dirty="0">
                <a:solidFill>
                  <a:srgbClr val="0000CC"/>
                </a:solidFill>
                <a:cs typeface="Arial" charset="0"/>
              </a:rPr>
              <a:t>b</a:t>
            </a:r>
            <a:r>
              <a:rPr lang="en-US" sz="3200" i="1" dirty="0">
                <a:solidFill>
                  <a:srgbClr val="0000CC"/>
                </a:solidFill>
                <a:cs typeface="Arial" charset="0"/>
              </a:rPr>
              <a:t>:</a:t>
            </a:r>
            <a:endParaRPr lang="en-US" sz="3200" b="1" i="1" dirty="0">
              <a:solidFill>
                <a:srgbClr val="0000CC"/>
              </a:solidFill>
              <a:cs typeface="Arial" charset="0"/>
            </a:endParaRPr>
          </a:p>
        </p:txBody>
      </p:sp>
      <p:sp>
        <p:nvSpPr>
          <p:cNvPr id="4" name="Rectangle 33"/>
          <p:cNvSpPr>
            <a:spLocks noChangeArrowheads="1"/>
          </p:cNvSpPr>
          <p:nvPr/>
        </p:nvSpPr>
        <p:spPr bwMode="auto">
          <a:xfrm>
            <a:off x="1143000" y="22860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ro-RO" sz="2400" dirty="0">
                <a:solidFill>
                  <a:prstClr val="black"/>
                </a:solidFill>
                <a:cs typeface="Arial" charset="0"/>
              </a:rPr>
              <a:t>choose</a:t>
            </a:r>
            <a:r>
              <a:rPr lang="en-US" sz="2400" dirty="0">
                <a:solidFill>
                  <a:prstClr val="black"/>
                </a:solidFill>
                <a:cs typeface="Arial" charset="0"/>
              </a:rPr>
              <a:t> a (</a:t>
            </a:r>
            <a:r>
              <a:rPr lang="ro-RO" sz="2400" dirty="0">
                <a:solidFill>
                  <a:prstClr val="black"/>
                </a:solidFill>
                <a:cs typeface="Arial" charset="0"/>
              </a:rPr>
              <a:t>preferably </a:t>
            </a:r>
            <a:r>
              <a:rPr lang="en-US" sz="2400" dirty="0">
                <a:solidFill>
                  <a:prstClr val="black"/>
                </a:solidFill>
                <a:cs typeface="Arial" charset="0"/>
              </a:rPr>
              <a:t>random) “large” multiple of p, say </a:t>
            </a:r>
            <a:r>
              <a:rPr lang="en-US" sz="2400" b="1" dirty="0" err="1">
                <a:solidFill>
                  <a:srgbClr val="0000CC"/>
                </a:solidFill>
                <a:cs typeface="Arial" charset="0"/>
              </a:rPr>
              <a:t>q·p</a:t>
            </a:r>
            <a:endParaRPr lang="en-US" sz="2400" dirty="0">
              <a:solidFill>
                <a:prstClr val="black"/>
              </a:solidFill>
              <a:cs typeface="Arial" charset="0"/>
            </a:endParaRPr>
          </a:p>
        </p:txBody>
      </p:sp>
      <p:sp>
        <p:nvSpPr>
          <p:cNvPr id="5" name="Rectangle 34"/>
          <p:cNvSpPr>
            <a:spLocks noChangeArrowheads="1"/>
          </p:cNvSpPr>
          <p:nvPr/>
        </p:nvSpPr>
        <p:spPr bwMode="auto">
          <a:xfrm>
            <a:off x="1143000" y="28194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ro-RO" sz="2400" dirty="0">
                <a:solidFill>
                  <a:prstClr val="black"/>
                </a:solidFill>
                <a:cs typeface="Arial" charset="0"/>
              </a:rPr>
              <a:t>choose</a:t>
            </a:r>
            <a:r>
              <a:rPr lang="en-US" sz="2400" dirty="0">
                <a:solidFill>
                  <a:prstClr val="black"/>
                </a:solidFill>
                <a:cs typeface="Arial" charset="0"/>
              </a:rPr>
              <a:t> a (</a:t>
            </a:r>
            <a:r>
              <a:rPr lang="ro-RO" sz="2400" dirty="0">
                <a:solidFill>
                  <a:prstClr val="black"/>
                </a:solidFill>
                <a:cs typeface="Arial" charset="0"/>
              </a:rPr>
              <a:t>preferably </a:t>
            </a:r>
            <a:r>
              <a:rPr lang="en-US" sz="2400" dirty="0">
                <a:solidFill>
                  <a:prstClr val="black"/>
                </a:solidFill>
                <a:cs typeface="Arial" charset="0"/>
              </a:rPr>
              <a:t>random) “small” number </a:t>
            </a:r>
            <a:r>
              <a:rPr lang="en-US" sz="2400" b="1" dirty="0">
                <a:solidFill>
                  <a:srgbClr val="0000CC"/>
                </a:solidFill>
                <a:cs typeface="Arial" charset="0"/>
              </a:rPr>
              <a:t>2·r+b</a:t>
            </a:r>
            <a:endParaRPr lang="en-US" sz="2400" dirty="0">
              <a:solidFill>
                <a:prstClr val="black"/>
              </a:solidFill>
              <a:cs typeface="Arial" charset="0"/>
            </a:endParaRP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42" name="Oval 41"/>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34"/>
          <p:cNvSpPr>
            <a:spLocks noChangeArrowheads="1"/>
          </p:cNvSpPr>
          <p:nvPr/>
        </p:nvSpPr>
        <p:spPr bwMode="auto">
          <a:xfrm>
            <a:off x="1295400" y="32766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 (this is even if b=0, and odd if b=1)</a:t>
            </a:r>
          </a:p>
        </p:txBody>
      </p:sp>
      <p:sp>
        <p:nvSpPr>
          <p:cNvPr id="48" name="Left Brace 47"/>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spTree>
    <p:extLst>
      <p:ext uri="{BB962C8B-B14F-4D97-AF65-F5344CB8AC3E}">
        <p14:creationId xmlns:p14="http://schemas.microsoft.com/office/powerpoint/2010/main" val="1372185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9906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Secret key</a:t>
            </a:r>
            <a:r>
              <a:rPr lang="en-US" sz="3200" i="1" dirty="0">
                <a:solidFill>
                  <a:prstClr val="black"/>
                </a:solidFill>
                <a:cs typeface="Arial" charset="0"/>
              </a:rPr>
              <a:t>:</a:t>
            </a:r>
            <a:r>
              <a:rPr lang="en-US" sz="3200" dirty="0">
                <a:solidFill>
                  <a:prstClr val="black"/>
                </a:solidFill>
                <a:cs typeface="Arial" charset="0"/>
              </a:rPr>
              <a:t> large </a:t>
            </a:r>
            <a:r>
              <a:rPr lang="en-US" sz="3200" i="1" dirty="0">
                <a:solidFill>
                  <a:srgbClr val="00B050"/>
                </a:solidFill>
                <a:cs typeface="Arial" charset="0"/>
              </a:rPr>
              <a:t>odd </a:t>
            </a:r>
            <a:r>
              <a:rPr lang="en-US" sz="3200" dirty="0">
                <a:solidFill>
                  <a:prstClr val="black"/>
                </a:solidFill>
                <a:cs typeface="Arial" charset="0"/>
              </a:rPr>
              <a:t>number </a:t>
            </a:r>
            <a:r>
              <a:rPr lang="en-US" sz="3200" b="1" dirty="0">
                <a:solidFill>
                  <a:srgbClr val="0000CC"/>
                </a:solidFill>
                <a:cs typeface="Arial" charset="0"/>
              </a:rPr>
              <a:t>p</a:t>
            </a:r>
          </a:p>
        </p:txBody>
      </p:sp>
      <p:sp>
        <p:nvSpPr>
          <p:cNvPr id="3" name="Rectangle 32"/>
          <p:cNvSpPr>
            <a:spLocks noChangeArrowheads="1"/>
          </p:cNvSpPr>
          <p:nvPr/>
        </p:nvSpPr>
        <p:spPr bwMode="auto">
          <a:xfrm>
            <a:off x="685800" y="1828800"/>
            <a:ext cx="72390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To Encrypt a bit </a:t>
            </a:r>
            <a:r>
              <a:rPr lang="en-US" sz="3200" b="1" i="1" dirty="0">
                <a:solidFill>
                  <a:srgbClr val="0000CC"/>
                </a:solidFill>
                <a:cs typeface="Arial" charset="0"/>
              </a:rPr>
              <a:t>b</a:t>
            </a:r>
            <a:r>
              <a:rPr lang="en-US" sz="3200" i="1" dirty="0">
                <a:solidFill>
                  <a:srgbClr val="0000CC"/>
                </a:solidFill>
                <a:cs typeface="Arial" charset="0"/>
              </a:rPr>
              <a:t>:</a:t>
            </a:r>
            <a:endParaRPr lang="en-US" sz="3200" b="1" i="1" dirty="0">
              <a:solidFill>
                <a:srgbClr val="0000CC"/>
              </a:solidFill>
              <a:cs typeface="Arial" charset="0"/>
            </a:endParaRPr>
          </a:p>
        </p:txBody>
      </p:sp>
      <p:sp>
        <p:nvSpPr>
          <p:cNvPr id="4" name="Rectangle 33"/>
          <p:cNvSpPr>
            <a:spLocks noChangeArrowheads="1"/>
          </p:cNvSpPr>
          <p:nvPr/>
        </p:nvSpPr>
        <p:spPr bwMode="auto">
          <a:xfrm>
            <a:off x="1143000" y="22860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ro-RO" sz="2400" dirty="0">
                <a:solidFill>
                  <a:prstClr val="black"/>
                </a:solidFill>
                <a:cs typeface="Arial" charset="0"/>
              </a:rPr>
              <a:t>choose</a:t>
            </a:r>
            <a:r>
              <a:rPr lang="en-US" sz="2400" dirty="0">
                <a:solidFill>
                  <a:prstClr val="black"/>
                </a:solidFill>
                <a:cs typeface="Arial" charset="0"/>
              </a:rPr>
              <a:t> a (</a:t>
            </a:r>
            <a:r>
              <a:rPr lang="ro-RO" sz="2400" dirty="0">
                <a:solidFill>
                  <a:prstClr val="black"/>
                </a:solidFill>
                <a:cs typeface="Arial" charset="0"/>
              </a:rPr>
              <a:t>preferably </a:t>
            </a:r>
            <a:r>
              <a:rPr lang="en-US" sz="2400" dirty="0">
                <a:solidFill>
                  <a:prstClr val="black"/>
                </a:solidFill>
                <a:cs typeface="Arial" charset="0"/>
              </a:rPr>
              <a:t>random) “large” multiple of p, say </a:t>
            </a:r>
            <a:r>
              <a:rPr lang="en-US" sz="2400" b="1" dirty="0" err="1">
                <a:solidFill>
                  <a:srgbClr val="0000CC"/>
                </a:solidFill>
                <a:cs typeface="Arial" charset="0"/>
              </a:rPr>
              <a:t>q·p</a:t>
            </a:r>
            <a:endParaRPr lang="en-US" sz="2400" dirty="0">
              <a:solidFill>
                <a:prstClr val="black"/>
              </a:solidFill>
              <a:cs typeface="Arial" charset="0"/>
            </a:endParaRPr>
          </a:p>
        </p:txBody>
      </p:sp>
      <p:sp>
        <p:nvSpPr>
          <p:cNvPr id="5" name="Rectangle 34"/>
          <p:cNvSpPr>
            <a:spLocks noChangeArrowheads="1"/>
          </p:cNvSpPr>
          <p:nvPr/>
        </p:nvSpPr>
        <p:spPr bwMode="auto">
          <a:xfrm>
            <a:off x="1143000" y="28194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ro-RO" sz="2400" dirty="0">
                <a:solidFill>
                  <a:prstClr val="black"/>
                </a:solidFill>
                <a:cs typeface="Arial" charset="0"/>
              </a:rPr>
              <a:t>choose</a:t>
            </a:r>
            <a:r>
              <a:rPr lang="en-US" sz="2400" dirty="0">
                <a:solidFill>
                  <a:prstClr val="black"/>
                </a:solidFill>
                <a:cs typeface="Arial" charset="0"/>
              </a:rPr>
              <a:t> a (</a:t>
            </a:r>
            <a:r>
              <a:rPr lang="ro-RO" sz="2400" dirty="0">
                <a:solidFill>
                  <a:prstClr val="black"/>
                </a:solidFill>
                <a:cs typeface="Arial" charset="0"/>
              </a:rPr>
              <a:t>preferably </a:t>
            </a:r>
            <a:r>
              <a:rPr lang="en-US" sz="2400" dirty="0">
                <a:solidFill>
                  <a:prstClr val="black"/>
                </a:solidFill>
                <a:cs typeface="Arial" charset="0"/>
              </a:rPr>
              <a:t>random) “small” number </a:t>
            </a:r>
            <a:r>
              <a:rPr lang="en-US" sz="2400" b="1" dirty="0">
                <a:solidFill>
                  <a:srgbClr val="0000CC"/>
                </a:solidFill>
                <a:cs typeface="Arial" charset="0"/>
              </a:rPr>
              <a:t>2·r+b</a:t>
            </a:r>
            <a:endParaRPr lang="en-US" sz="2400" dirty="0">
              <a:solidFill>
                <a:prstClr val="black"/>
              </a:solidFill>
              <a:cs typeface="Arial" charset="0"/>
            </a:endParaRPr>
          </a:p>
        </p:txBody>
      </p:sp>
      <p:sp>
        <p:nvSpPr>
          <p:cNvPr id="6" name="Rectangle 38"/>
          <p:cNvSpPr>
            <a:spLocks noChangeArrowheads="1"/>
          </p:cNvSpPr>
          <p:nvPr/>
        </p:nvSpPr>
        <p:spPr bwMode="auto">
          <a:xfrm>
            <a:off x="1143000" y="37338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ro-RO" sz="2400" dirty="0">
                <a:solidFill>
                  <a:prstClr val="black"/>
                </a:solidFill>
                <a:cs typeface="Arial" charset="0"/>
              </a:rPr>
              <a:t>Resulting c</a:t>
            </a:r>
            <a:r>
              <a:rPr lang="en-US" sz="2400" dirty="0" err="1">
                <a:solidFill>
                  <a:prstClr val="black"/>
                </a:solidFill>
                <a:cs typeface="Arial" charset="0"/>
              </a:rPr>
              <a:t>iphertext</a:t>
            </a:r>
            <a:r>
              <a:rPr lang="ro-RO" sz="2400" dirty="0">
                <a:solidFill>
                  <a:prstClr val="black"/>
                </a:solidFill>
                <a:cs typeface="Arial" charset="0"/>
              </a:rPr>
              <a:t>:</a:t>
            </a:r>
            <a:r>
              <a:rPr lang="en-US" sz="2400" dirty="0">
                <a:solidFill>
                  <a:prstClr val="black"/>
                </a:solidFill>
                <a:cs typeface="Arial" charset="0"/>
              </a:rPr>
              <a:t> </a:t>
            </a:r>
            <a:r>
              <a:rPr lang="en-US" sz="2400" b="1" dirty="0">
                <a:solidFill>
                  <a:srgbClr val="0000CC"/>
                </a:solidFill>
                <a:cs typeface="Arial" charset="0"/>
              </a:rPr>
              <a:t>c =</a:t>
            </a:r>
            <a:r>
              <a:rPr lang="en-US" sz="2400" dirty="0">
                <a:solidFill>
                  <a:prstClr val="black"/>
                </a:solidFill>
                <a:cs typeface="Arial" charset="0"/>
              </a:rPr>
              <a:t> </a:t>
            </a:r>
            <a:r>
              <a:rPr lang="en-US" sz="2400" b="1" dirty="0">
                <a:solidFill>
                  <a:srgbClr val="0000CC"/>
                </a:solidFill>
                <a:cs typeface="Arial" charset="0"/>
              </a:rPr>
              <a:t>q·p+2·r+b</a:t>
            </a: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46" name="Rectangle 34"/>
          <p:cNvSpPr>
            <a:spLocks noChangeArrowheads="1"/>
          </p:cNvSpPr>
          <p:nvPr/>
        </p:nvSpPr>
        <p:spPr bwMode="auto">
          <a:xfrm>
            <a:off x="1295400" y="32766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 (this is even if b=0, and odd if b=1)</a:t>
            </a:r>
          </a:p>
        </p:txBody>
      </p:sp>
      <p:sp>
        <p:nvSpPr>
          <p:cNvPr id="48" name="Left Brace 47"/>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sp>
        <p:nvSpPr>
          <p:cNvPr id="34" name="Oval 33"/>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86979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9906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Secret key</a:t>
            </a:r>
            <a:r>
              <a:rPr lang="en-US" sz="3200" i="1" dirty="0">
                <a:solidFill>
                  <a:prstClr val="black"/>
                </a:solidFill>
                <a:cs typeface="Arial" charset="0"/>
              </a:rPr>
              <a:t>:</a:t>
            </a:r>
            <a:r>
              <a:rPr lang="en-US" sz="3200" dirty="0">
                <a:solidFill>
                  <a:prstClr val="black"/>
                </a:solidFill>
                <a:cs typeface="Arial" charset="0"/>
              </a:rPr>
              <a:t> large </a:t>
            </a:r>
            <a:r>
              <a:rPr lang="en-US" sz="3200" i="1" dirty="0">
                <a:solidFill>
                  <a:srgbClr val="00B050"/>
                </a:solidFill>
                <a:cs typeface="Arial" charset="0"/>
              </a:rPr>
              <a:t>odd </a:t>
            </a:r>
            <a:r>
              <a:rPr lang="en-US" sz="3200" dirty="0">
                <a:solidFill>
                  <a:prstClr val="black"/>
                </a:solidFill>
                <a:cs typeface="Arial" charset="0"/>
              </a:rPr>
              <a:t>number </a:t>
            </a:r>
            <a:r>
              <a:rPr lang="en-US" sz="3200" b="1" dirty="0">
                <a:solidFill>
                  <a:srgbClr val="0000CC"/>
                </a:solidFill>
                <a:cs typeface="Arial" charset="0"/>
              </a:rPr>
              <a:t>p</a:t>
            </a:r>
          </a:p>
        </p:txBody>
      </p:sp>
      <p:sp>
        <p:nvSpPr>
          <p:cNvPr id="3" name="Rectangle 32"/>
          <p:cNvSpPr>
            <a:spLocks noChangeArrowheads="1"/>
          </p:cNvSpPr>
          <p:nvPr/>
        </p:nvSpPr>
        <p:spPr bwMode="auto">
          <a:xfrm>
            <a:off x="685800" y="1828800"/>
            <a:ext cx="72390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To Encrypt a bit </a:t>
            </a:r>
            <a:r>
              <a:rPr lang="en-US" sz="3200" b="1" i="1" dirty="0">
                <a:solidFill>
                  <a:srgbClr val="0000CC"/>
                </a:solidFill>
                <a:cs typeface="Arial" charset="0"/>
              </a:rPr>
              <a:t>b</a:t>
            </a:r>
            <a:r>
              <a:rPr lang="en-US" sz="3200" i="1" dirty="0">
                <a:solidFill>
                  <a:srgbClr val="0000CC"/>
                </a:solidFill>
                <a:cs typeface="Arial" charset="0"/>
              </a:rPr>
              <a:t>:</a:t>
            </a:r>
            <a:endParaRPr lang="en-US" sz="3200" b="1" i="1" dirty="0">
              <a:solidFill>
                <a:srgbClr val="0000CC"/>
              </a:solidFill>
              <a:cs typeface="Arial" charset="0"/>
            </a:endParaRPr>
          </a:p>
        </p:txBody>
      </p:sp>
      <p:sp>
        <p:nvSpPr>
          <p:cNvPr id="4" name="Rectangle 33"/>
          <p:cNvSpPr>
            <a:spLocks noChangeArrowheads="1"/>
          </p:cNvSpPr>
          <p:nvPr/>
        </p:nvSpPr>
        <p:spPr bwMode="auto">
          <a:xfrm>
            <a:off x="1143000" y="22860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ro-RO" sz="2400" dirty="0">
                <a:solidFill>
                  <a:prstClr val="black"/>
                </a:solidFill>
                <a:cs typeface="Arial" charset="0"/>
              </a:rPr>
              <a:t>choose</a:t>
            </a:r>
            <a:r>
              <a:rPr lang="en-US" sz="2400" dirty="0">
                <a:solidFill>
                  <a:prstClr val="black"/>
                </a:solidFill>
                <a:cs typeface="Arial" charset="0"/>
              </a:rPr>
              <a:t> a (</a:t>
            </a:r>
            <a:r>
              <a:rPr lang="ro-RO" sz="2400" dirty="0">
                <a:solidFill>
                  <a:prstClr val="black"/>
                </a:solidFill>
                <a:cs typeface="Arial" charset="0"/>
              </a:rPr>
              <a:t>preferably </a:t>
            </a:r>
            <a:r>
              <a:rPr lang="en-US" sz="2400" dirty="0">
                <a:solidFill>
                  <a:prstClr val="black"/>
                </a:solidFill>
                <a:cs typeface="Arial" charset="0"/>
              </a:rPr>
              <a:t>random) “large” multiple of p, say </a:t>
            </a:r>
            <a:r>
              <a:rPr lang="en-US" sz="2400" b="1" dirty="0" err="1">
                <a:solidFill>
                  <a:srgbClr val="0000CC"/>
                </a:solidFill>
                <a:cs typeface="Arial" charset="0"/>
              </a:rPr>
              <a:t>q·p</a:t>
            </a:r>
            <a:endParaRPr lang="en-US" sz="2400" dirty="0">
              <a:solidFill>
                <a:prstClr val="black"/>
              </a:solidFill>
              <a:cs typeface="Arial" charset="0"/>
            </a:endParaRPr>
          </a:p>
        </p:txBody>
      </p:sp>
      <p:sp>
        <p:nvSpPr>
          <p:cNvPr id="5" name="Rectangle 34"/>
          <p:cNvSpPr>
            <a:spLocks noChangeArrowheads="1"/>
          </p:cNvSpPr>
          <p:nvPr/>
        </p:nvSpPr>
        <p:spPr bwMode="auto">
          <a:xfrm>
            <a:off x="1143000" y="28194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ro-RO" sz="2400" dirty="0">
                <a:solidFill>
                  <a:prstClr val="black"/>
                </a:solidFill>
                <a:cs typeface="Arial" charset="0"/>
              </a:rPr>
              <a:t>choose</a:t>
            </a:r>
            <a:r>
              <a:rPr lang="en-US" sz="2400" dirty="0">
                <a:solidFill>
                  <a:prstClr val="black"/>
                </a:solidFill>
                <a:cs typeface="Arial" charset="0"/>
              </a:rPr>
              <a:t> a (</a:t>
            </a:r>
            <a:r>
              <a:rPr lang="ro-RO" sz="2400" dirty="0">
                <a:solidFill>
                  <a:prstClr val="black"/>
                </a:solidFill>
                <a:cs typeface="Arial" charset="0"/>
              </a:rPr>
              <a:t>preferably </a:t>
            </a:r>
            <a:r>
              <a:rPr lang="en-US" sz="2400" dirty="0">
                <a:solidFill>
                  <a:prstClr val="black"/>
                </a:solidFill>
                <a:cs typeface="Arial" charset="0"/>
              </a:rPr>
              <a:t>random) “small” number </a:t>
            </a:r>
            <a:r>
              <a:rPr lang="en-US" sz="2400" b="1" dirty="0">
                <a:solidFill>
                  <a:srgbClr val="0000CC"/>
                </a:solidFill>
                <a:cs typeface="Arial" charset="0"/>
              </a:rPr>
              <a:t>2·r+b</a:t>
            </a:r>
            <a:endParaRPr lang="en-US" sz="2400" dirty="0">
              <a:solidFill>
                <a:prstClr val="black"/>
              </a:solidFill>
              <a:cs typeface="Arial" charset="0"/>
            </a:endParaRPr>
          </a:p>
        </p:txBody>
      </p:sp>
      <p:sp>
        <p:nvSpPr>
          <p:cNvPr id="6" name="Rectangle 38"/>
          <p:cNvSpPr>
            <a:spLocks noChangeArrowheads="1"/>
          </p:cNvSpPr>
          <p:nvPr/>
        </p:nvSpPr>
        <p:spPr bwMode="auto">
          <a:xfrm>
            <a:off x="1143000" y="37338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ro-RO" sz="2400" dirty="0">
                <a:solidFill>
                  <a:prstClr val="black"/>
                </a:solidFill>
                <a:cs typeface="Arial" charset="0"/>
              </a:rPr>
              <a:t>Resulting c</a:t>
            </a:r>
            <a:r>
              <a:rPr lang="en-US" sz="2400" dirty="0" err="1">
                <a:solidFill>
                  <a:prstClr val="black"/>
                </a:solidFill>
                <a:cs typeface="Arial" charset="0"/>
              </a:rPr>
              <a:t>iphertext</a:t>
            </a:r>
            <a:r>
              <a:rPr lang="ro-RO" sz="2400" dirty="0">
                <a:solidFill>
                  <a:prstClr val="black"/>
                </a:solidFill>
                <a:cs typeface="Arial" charset="0"/>
              </a:rPr>
              <a:t>:</a:t>
            </a:r>
            <a:r>
              <a:rPr lang="en-US" sz="2400" dirty="0">
                <a:solidFill>
                  <a:prstClr val="black"/>
                </a:solidFill>
                <a:cs typeface="Arial" charset="0"/>
              </a:rPr>
              <a:t> </a:t>
            </a:r>
            <a:r>
              <a:rPr lang="en-US" sz="2400" b="1" dirty="0">
                <a:solidFill>
                  <a:srgbClr val="0000CC"/>
                </a:solidFill>
                <a:cs typeface="Arial" charset="0"/>
              </a:rPr>
              <a:t>c =</a:t>
            </a:r>
            <a:r>
              <a:rPr lang="en-US" sz="2400" dirty="0">
                <a:solidFill>
                  <a:prstClr val="black"/>
                </a:solidFill>
                <a:cs typeface="Arial" charset="0"/>
              </a:rPr>
              <a:t> </a:t>
            </a:r>
            <a:r>
              <a:rPr lang="en-US" sz="2400" b="1" dirty="0">
                <a:solidFill>
                  <a:srgbClr val="0000CC"/>
                </a:solidFill>
                <a:cs typeface="Arial" charset="0"/>
              </a:rPr>
              <a:t>q·p+2·r+b</a:t>
            </a: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46" name="Rectangle 34"/>
          <p:cNvSpPr>
            <a:spLocks noChangeArrowheads="1"/>
          </p:cNvSpPr>
          <p:nvPr/>
        </p:nvSpPr>
        <p:spPr bwMode="auto">
          <a:xfrm>
            <a:off x="1295400" y="32766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 (this is even if b=0, and odd if b=1)</a:t>
            </a:r>
          </a:p>
        </p:txBody>
      </p:sp>
      <p:sp>
        <p:nvSpPr>
          <p:cNvPr id="48" name="Left Brace 47"/>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sp>
        <p:nvSpPr>
          <p:cNvPr id="34" name="Oval 33"/>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32"/>
          <p:cNvSpPr>
            <a:spLocks noChangeArrowheads="1"/>
          </p:cNvSpPr>
          <p:nvPr/>
        </p:nvSpPr>
        <p:spPr bwMode="auto">
          <a:xfrm>
            <a:off x="685800" y="4419600"/>
            <a:ext cx="72390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To Decrypt a </a:t>
            </a:r>
            <a:r>
              <a:rPr lang="en-US" sz="3200" i="1" dirty="0" err="1">
                <a:solidFill>
                  <a:srgbClr val="00B050"/>
                </a:solidFill>
                <a:cs typeface="Arial" charset="0"/>
              </a:rPr>
              <a:t>ciphertext</a:t>
            </a:r>
            <a:r>
              <a:rPr lang="en-US" sz="3200" i="1" dirty="0">
                <a:solidFill>
                  <a:srgbClr val="00B050"/>
                </a:solidFill>
                <a:cs typeface="Arial" charset="0"/>
              </a:rPr>
              <a:t> </a:t>
            </a:r>
            <a:r>
              <a:rPr lang="en-US" sz="3200" b="1" i="1" dirty="0">
                <a:solidFill>
                  <a:srgbClr val="0000CC"/>
                </a:solidFill>
                <a:cs typeface="Arial" charset="0"/>
              </a:rPr>
              <a:t>c</a:t>
            </a:r>
            <a:r>
              <a:rPr lang="en-US" sz="3200" i="1" dirty="0">
                <a:solidFill>
                  <a:srgbClr val="0000CC"/>
                </a:solidFill>
                <a:cs typeface="Arial" charset="0"/>
              </a:rPr>
              <a:t>:</a:t>
            </a:r>
            <a:endParaRPr lang="en-US" sz="3200" b="1" i="1" dirty="0">
              <a:solidFill>
                <a:srgbClr val="0000CC"/>
              </a:solidFill>
              <a:cs typeface="Arial" charset="0"/>
            </a:endParaRPr>
          </a:p>
        </p:txBody>
      </p:sp>
      <p:sp>
        <p:nvSpPr>
          <p:cNvPr id="35" name="Rectangle 33"/>
          <p:cNvSpPr>
            <a:spLocks noChangeArrowheads="1"/>
          </p:cNvSpPr>
          <p:nvPr/>
        </p:nvSpPr>
        <p:spPr bwMode="auto">
          <a:xfrm>
            <a:off x="1524000" y="4876800"/>
            <a:ext cx="6705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2400" dirty="0">
                <a:solidFill>
                  <a:prstClr val="black"/>
                </a:solidFill>
                <a:cs typeface="Arial" charset="0"/>
              </a:rPr>
              <a:t>Applying the operation</a:t>
            </a:r>
            <a:r>
              <a:rPr lang="en-US" sz="2400" dirty="0">
                <a:solidFill>
                  <a:prstClr val="black"/>
                </a:solidFill>
                <a:cs typeface="Arial" charset="0"/>
              </a:rPr>
              <a:t> </a:t>
            </a:r>
            <a:r>
              <a:rPr lang="en-US" sz="2400" b="1" i="1" dirty="0">
                <a:solidFill>
                  <a:srgbClr val="0000CC"/>
                </a:solidFill>
                <a:cs typeface="Arial" charset="0"/>
              </a:rPr>
              <a:t>c</a:t>
            </a:r>
            <a:r>
              <a:rPr lang="en-US" sz="2400" i="1" dirty="0">
                <a:solidFill>
                  <a:srgbClr val="0000CC"/>
                </a:solidFill>
                <a:cs typeface="Arial" charset="0"/>
              </a:rPr>
              <a:t> mod p </a:t>
            </a:r>
            <a:r>
              <a:rPr lang="en-US" sz="2400" dirty="0">
                <a:solidFill>
                  <a:prstClr val="black"/>
                </a:solidFill>
                <a:cs typeface="Arial" charset="0"/>
              </a:rPr>
              <a:t>recovers the noise </a:t>
            </a:r>
          </a:p>
        </p:txBody>
      </p:sp>
    </p:spTree>
    <p:extLst>
      <p:ext uri="{BB962C8B-B14F-4D97-AF65-F5344CB8AC3E}">
        <p14:creationId xmlns:p14="http://schemas.microsoft.com/office/powerpoint/2010/main" val="3986127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9906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How </a:t>
            </a:r>
            <a:r>
              <a:rPr lang="ro-RO" sz="3200" i="1" dirty="0">
                <a:solidFill>
                  <a:srgbClr val="00B050"/>
                </a:solidFill>
                <a:cs typeface="Arial" charset="0"/>
              </a:rPr>
              <a:t>safe</a:t>
            </a:r>
            <a:r>
              <a:rPr lang="en-US" sz="3200" i="1" dirty="0">
                <a:solidFill>
                  <a:srgbClr val="00B050"/>
                </a:solidFill>
                <a:cs typeface="Arial" charset="0"/>
              </a:rPr>
              <a:t> is </a:t>
            </a:r>
            <a:r>
              <a:rPr lang="en-US" sz="3200" i="1" dirty="0" err="1">
                <a:solidFill>
                  <a:srgbClr val="00B050"/>
                </a:solidFill>
                <a:cs typeface="Arial" charset="0"/>
              </a:rPr>
              <a:t>th</a:t>
            </a:r>
            <a:r>
              <a:rPr lang="ro-RO" sz="3200" i="1" dirty="0">
                <a:solidFill>
                  <a:srgbClr val="00B050"/>
                </a:solidFill>
                <a:cs typeface="Arial" charset="0"/>
              </a:rPr>
              <a:t>is model</a:t>
            </a:r>
            <a:r>
              <a:rPr lang="en-US" sz="3200" i="1" dirty="0">
                <a:solidFill>
                  <a:srgbClr val="00B050"/>
                </a:solidFill>
                <a:cs typeface="Arial" charset="0"/>
              </a:rPr>
              <a:t>?</a:t>
            </a:r>
            <a:endParaRPr lang="en-US" sz="3200" b="1" dirty="0">
              <a:solidFill>
                <a:srgbClr val="0000CC"/>
              </a:solidFill>
              <a:cs typeface="Arial" charset="0"/>
            </a:endParaRPr>
          </a:p>
        </p:txBody>
      </p:sp>
      <p:sp>
        <p:nvSpPr>
          <p:cNvPr id="3" name="Rectangle 32"/>
          <p:cNvSpPr>
            <a:spLocks noChangeArrowheads="1"/>
          </p:cNvSpPr>
          <p:nvPr/>
        </p:nvSpPr>
        <p:spPr bwMode="auto">
          <a:xfrm>
            <a:off x="155945" y="1752600"/>
            <a:ext cx="72390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dirty="0">
                <a:solidFill>
                  <a:prstClr val="black"/>
                </a:solidFill>
                <a:cs typeface="Arial" charset="0"/>
              </a:rPr>
              <a:t>I</a:t>
            </a:r>
            <a:r>
              <a:rPr lang="en-US" sz="3200" dirty="0">
                <a:solidFill>
                  <a:prstClr val="black"/>
                </a:solidFill>
                <a:cs typeface="Arial" charset="0"/>
              </a:rPr>
              <a:t>f there w</a:t>
            </a:r>
            <a:r>
              <a:rPr lang="ro-RO" sz="3200" dirty="0">
                <a:solidFill>
                  <a:prstClr val="black"/>
                </a:solidFill>
                <a:cs typeface="Arial" charset="0"/>
              </a:rPr>
              <a:t>as</a:t>
            </a:r>
            <a:r>
              <a:rPr lang="en-US" sz="3200" dirty="0">
                <a:solidFill>
                  <a:prstClr val="black"/>
                </a:solidFill>
                <a:cs typeface="Arial" charset="0"/>
              </a:rPr>
              <a:t> no noise (r=0)</a:t>
            </a:r>
            <a:endParaRPr lang="en-US" sz="3200" b="1" dirty="0">
              <a:solidFill>
                <a:prstClr val="black"/>
              </a:solidFill>
              <a:cs typeface="Arial" charset="0"/>
            </a:endParaRP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48" name="Left Brace 47"/>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sp>
        <p:nvSpPr>
          <p:cNvPr id="34" name="Oval 33"/>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2"/>
          <p:cNvSpPr>
            <a:spLocks noChangeArrowheads="1"/>
          </p:cNvSpPr>
          <p:nvPr/>
        </p:nvSpPr>
        <p:spPr bwMode="auto">
          <a:xfrm>
            <a:off x="45719" y="2438400"/>
            <a:ext cx="9098281"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dirty="0">
                <a:solidFill>
                  <a:prstClr val="black"/>
                </a:solidFill>
                <a:cs typeface="Arial" charset="0"/>
              </a:rPr>
              <a:t> </a:t>
            </a:r>
            <a:r>
              <a:rPr lang="en-US" sz="3200" dirty="0">
                <a:solidFill>
                  <a:prstClr val="black"/>
                </a:solidFill>
                <a:cs typeface="Arial" charset="0"/>
              </a:rPr>
              <a:t>… and </a:t>
            </a:r>
            <a:r>
              <a:rPr lang="ro-RO" sz="3200" dirty="0">
                <a:solidFill>
                  <a:prstClr val="black"/>
                </a:solidFill>
                <a:cs typeface="Arial" charset="0"/>
              </a:rPr>
              <a:t>one</a:t>
            </a:r>
            <a:r>
              <a:rPr lang="en-US" sz="3200" dirty="0">
                <a:solidFill>
                  <a:prstClr val="black"/>
                </a:solidFill>
                <a:cs typeface="Arial" charset="0"/>
              </a:rPr>
              <a:t> </a:t>
            </a:r>
            <a:r>
              <a:rPr lang="ro-RO" sz="3200" dirty="0">
                <a:solidFill>
                  <a:prstClr val="black"/>
                </a:solidFill>
                <a:cs typeface="Arial" charset="0"/>
              </a:rPr>
              <a:t>provides</a:t>
            </a:r>
            <a:r>
              <a:rPr lang="en-US" sz="3200" dirty="0">
                <a:solidFill>
                  <a:prstClr val="black"/>
                </a:solidFill>
                <a:cs typeface="Arial" charset="0"/>
              </a:rPr>
              <a:t> two encryptions of 0 (q</a:t>
            </a:r>
            <a:r>
              <a:rPr lang="en-US" sz="3200" baseline="-25000" dirty="0">
                <a:solidFill>
                  <a:prstClr val="black"/>
                </a:solidFill>
                <a:cs typeface="Arial" charset="0"/>
              </a:rPr>
              <a:t>1</a:t>
            </a:r>
            <a:r>
              <a:rPr lang="en-US" sz="3200" dirty="0">
                <a:solidFill>
                  <a:prstClr val="black"/>
                </a:solidFill>
                <a:cs typeface="Arial" charset="0"/>
              </a:rPr>
              <a:t>p &amp; q</a:t>
            </a:r>
            <a:r>
              <a:rPr lang="en-US" sz="3200" baseline="-25000" dirty="0">
                <a:solidFill>
                  <a:prstClr val="black"/>
                </a:solidFill>
                <a:cs typeface="Arial" charset="0"/>
              </a:rPr>
              <a:t>2</a:t>
            </a:r>
            <a:r>
              <a:rPr lang="en-US" sz="3200" dirty="0">
                <a:solidFill>
                  <a:prstClr val="black"/>
                </a:solidFill>
                <a:cs typeface="Arial" charset="0"/>
              </a:rPr>
              <a:t>p)</a:t>
            </a:r>
            <a:endParaRPr lang="en-US" sz="3200" b="1" dirty="0">
              <a:solidFill>
                <a:prstClr val="black"/>
              </a:solidFill>
              <a:cs typeface="Arial" charset="0"/>
            </a:endParaRPr>
          </a:p>
        </p:txBody>
      </p:sp>
      <p:sp>
        <p:nvSpPr>
          <p:cNvPr id="40" name="Rectangle 32"/>
          <p:cNvSpPr>
            <a:spLocks noChangeArrowheads="1"/>
          </p:cNvSpPr>
          <p:nvPr/>
        </p:nvSpPr>
        <p:spPr bwMode="auto">
          <a:xfrm>
            <a:off x="155945" y="3238500"/>
            <a:ext cx="8458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dirty="0">
                <a:solidFill>
                  <a:prstClr val="black"/>
                </a:solidFill>
                <a:cs typeface="Arial" charset="0"/>
              </a:rPr>
              <a:t>… then the secret key p</a:t>
            </a:r>
            <a:r>
              <a:rPr lang="ro-RO" sz="3200" dirty="0">
                <a:solidFill>
                  <a:prstClr val="black"/>
                </a:solidFill>
                <a:cs typeface="Arial" charset="0"/>
              </a:rPr>
              <a:t> can be recovered</a:t>
            </a:r>
            <a:endParaRPr lang="en-US" sz="3200" b="1" dirty="0">
              <a:solidFill>
                <a:prstClr val="black"/>
              </a:solidFill>
              <a:cs typeface="Arial" charset="0"/>
            </a:endParaRPr>
          </a:p>
        </p:txBody>
      </p:sp>
      <p:sp>
        <p:nvSpPr>
          <p:cNvPr id="41" name="Rectangle 32"/>
          <p:cNvSpPr>
            <a:spLocks noChangeArrowheads="1"/>
          </p:cNvSpPr>
          <p:nvPr/>
        </p:nvSpPr>
        <p:spPr bwMode="auto">
          <a:xfrm>
            <a:off x="2108437" y="4244606"/>
            <a:ext cx="5359164"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buFont typeface="Wingdings" panose="05000000000000000000" pitchFamily="2" charset="2"/>
              <a:buChar char="è"/>
            </a:pPr>
            <a:r>
              <a:rPr lang="en-US" sz="3200" dirty="0">
                <a:solidFill>
                  <a:prstClr val="black"/>
                </a:solidFill>
                <a:cs typeface="Arial" charset="0"/>
              </a:rPr>
              <a:t>GCD</a:t>
            </a:r>
            <a:r>
              <a:rPr lang="ro-RO" sz="3200" dirty="0">
                <a:solidFill>
                  <a:prstClr val="black"/>
                </a:solidFill>
                <a:cs typeface="Arial" charset="0"/>
              </a:rPr>
              <a:t>_attack</a:t>
            </a:r>
            <a:r>
              <a:rPr lang="en-US" sz="3200" dirty="0">
                <a:solidFill>
                  <a:prstClr val="black"/>
                </a:solidFill>
                <a:cs typeface="Arial" charset="0"/>
              </a:rPr>
              <a:t>(q</a:t>
            </a:r>
            <a:r>
              <a:rPr lang="en-US" sz="3200" baseline="-25000" dirty="0">
                <a:solidFill>
                  <a:prstClr val="black"/>
                </a:solidFill>
                <a:cs typeface="Arial" charset="0"/>
              </a:rPr>
              <a:t>1</a:t>
            </a:r>
            <a:r>
              <a:rPr lang="en-US" sz="3200" dirty="0">
                <a:solidFill>
                  <a:prstClr val="black"/>
                </a:solidFill>
                <a:cs typeface="Arial" charset="0"/>
              </a:rPr>
              <a:t>p, q</a:t>
            </a:r>
            <a:r>
              <a:rPr lang="en-US" sz="3200" baseline="-25000" dirty="0">
                <a:solidFill>
                  <a:prstClr val="black"/>
                </a:solidFill>
                <a:cs typeface="Arial" charset="0"/>
              </a:rPr>
              <a:t>2</a:t>
            </a:r>
            <a:r>
              <a:rPr lang="en-US" sz="3200" dirty="0">
                <a:solidFill>
                  <a:prstClr val="black"/>
                </a:solidFill>
                <a:cs typeface="Arial" charset="0"/>
              </a:rPr>
              <a:t>p)</a:t>
            </a:r>
            <a:endParaRPr lang="ro-RO" sz="3200" dirty="0">
              <a:solidFill>
                <a:prstClr val="black"/>
              </a:solidFill>
              <a:cs typeface="Arial" charset="0"/>
            </a:endParaRPr>
          </a:p>
          <a:p>
            <a:pPr marL="457200" indent="-457200">
              <a:buFont typeface="Wingdings" panose="05000000000000000000" pitchFamily="2" charset="2"/>
              <a:buChar char="è"/>
            </a:pPr>
            <a:r>
              <a:rPr lang="ro-RO" sz="3200" b="1" dirty="0">
                <a:solidFill>
                  <a:prstClr val="black"/>
                </a:solidFill>
                <a:cs typeface="Arial" charset="0"/>
              </a:rPr>
              <a:t>Greatest common divisor</a:t>
            </a:r>
          </a:p>
          <a:p>
            <a:pPr marL="457200" indent="-457200">
              <a:buFont typeface="Wingdings" panose="05000000000000000000" pitchFamily="2" charset="2"/>
              <a:buChar char="è"/>
            </a:pPr>
            <a:r>
              <a:rPr lang="ro-RO" sz="3200" b="1" dirty="0">
                <a:solidFill>
                  <a:prstClr val="black"/>
                </a:solidFill>
                <a:cs typeface="Arial" charset="0"/>
              </a:rPr>
              <a:t>Coppersmith’s attack</a:t>
            </a:r>
            <a:endParaRPr lang="en-US" sz="3200" b="1" dirty="0">
              <a:solidFill>
                <a:prstClr val="black"/>
              </a:solidFill>
              <a:cs typeface="Arial" charset="0"/>
            </a:endParaRPr>
          </a:p>
        </p:txBody>
      </p:sp>
    </p:spTree>
    <p:extLst>
      <p:ext uri="{BB962C8B-B14F-4D97-AF65-F5344CB8AC3E}">
        <p14:creationId xmlns:p14="http://schemas.microsoft.com/office/powerpoint/2010/main" val="1825470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9906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How s</a:t>
            </a:r>
            <a:r>
              <a:rPr lang="ro-RO" sz="3200" i="1" dirty="0">
                <a:solidFill>
                  <a:srgbClr val="00B050"/>
                </a:solidFill>
                <a:cs typeface="Arial" charset="0"/>
              </a:rPr>
              <a:t>afe</a:t>
            </a:r>
            <a:r>
              <a:rPr lang="en-US" sz="3200" i="1" dirty="0">
                <a:solidFill>
                  <a:srgbClr val="00B050"/>
                </a:solidFill>
                <a:cs typeface="Arial" charset="0"/>
              </a:rPr>
              <a:t> is this</a:t>
            </a:r>
            <a:r>
              <a:rPr lang="ro-RO" sz="3200" i="1" dirty="0">
                <a:solidFill>
                  <a:srgbClr val="00B050"/>
                </a:solidFill>
                <a:cs typeface="Arial" charset="0"/>
              </a:rPr>
              <a:t> model</a:t>
            </a:r>
            <a:r>
              <a:rPr lang="en-US" sz="3200" i="1" dirty="0">
                <a:solidFill>
                  <a:srgbClr val="00B050"/>
                </a:solidFill>
                <a:cs typeface="Arial" charset="0"/>
              </a:rPr>
              <a:t>?</a:t>
            </a:r>
            <a:endParaRPr lang="en-US" sz="3200" b="1" dirty="0">
              <a:solidFill>
                <a:srgbClr val="0000CC"/>
              </a:solidFill>
              <a:cs typeface="Arial" charset="0"/>
            </a:endParaRPr>
          </a:p>
        </p:txBody>
      </p:sp>
      <p:sp>
        <p:nvSpPr>
          <p:cNvPr id="3" name="Rectangle 32"/>
          <p:cNvSpPr>
            <a:spLocks noChangeArrowheads="1"/>
          </p:cNvSpPr>
          <p:nvPr/>
        </p:nvSpPr>
        <p:spPr bwMode="auto">
          <a:xfrm>
            <a:off x="685800" y="1828800"/>
            <a:ext cx="72390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4400" dirty="0">
                <a:solidFill>
                  <a:prstClr val="black"/>
                </a:solidFill>
                <a:cs typeface="Arial" charset="0"/>
              </a:rPr>
              <a:t>I</a:t>
            </a:r>
            <a:r>
              <a:rPr lang="en-US" sz="4400" dirty="0">
                <a:solidFill>
                  <a:prstClr val="black"/>
                </a:solidFill>
                <a:cs typeface="Arial" charset="0"/>
              </a:rPr>
              <a:t>f there is noise</a:t>
            </a:r>
            <a:endParaRPr lang="en-US" sz="4400" b="1" dirty="0">
              <a:solidFill>
                <a:prstClr val="black"/>
              </a:solidFill>
              <a:cs typeface="Arial" charset="0"/>
            </a:endParaRP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48" name="Left Brace 47"/>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sp>
        <p:nvSpPr>
          <p:cNvPr id="34" name="Oval 33"/>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2"/>
          <p:cNvSpPr>
            <a:spLocks noChangeArrowheads="1"/>
          </p:cNvSpPr>
          <p:nvPr/>
        </p:nvSpPr>
        <p:spPr bwMode="auto">
          <a:xfrm>
            <a:off x="685800" y="2667000"/>
            <a:ext cx="8458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dirty="0">
                <a:solidFill>
                  <a:prstClr val="black"/>
                </a:solidFill>
                <a:cs typeface="Arial" charset="0"/>
              </a:rPr>
              <a:t>… the GCD attack doesn’t work</a:t>
            </a:r>
            <a:endParaRPr lang="en-US" sz="3200" b="1" dirty="0">
              <a:solidFill>
                <a:prstClr val="black"/>
              </a:solidFill>
              <a:cs typeface="Arial" charset="0"/>
            </a:endParaRPr>
          </a:p>
        </p:txBody>
      </p:sp>
      <p:sp>
        <p:nvSpPr>
          <p:cNvPr id="40" name="Rectangle 32"/>
          <p:cNvSpPr>
            <a:spLocks noChangeArrowheads="1"/>
          </p:cNvSpPr>
          <p:nvPr/>
        </p:nvSpPr>
        <p:spPr bwMode="auto">
          <a:xfrm>
            <a:off x="685800" y="3429000"/>
            <a:ext cx="8458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dirty="0">
                <a:solidFill>
                  <a:prstClr val="black"/>
                </a:solidFill>
                <a:cs typeface="Arial" charset="0"/>
              </a:rPr>
              <a:t>… and neither does any </a:t>
            </a:r>
            <a:r>
              <a:rPr lang="ro-RO" sz="3200" dirty="0">
                <a:solidFill>
                  <a:prstClr val="black"/>
                </a:solidFill>
                <a:cs typeface="Arial" charset="0"/>
              </a:rPr>
              <a:t>conventional </a:t>
            </a:r>
            <a:r>
              <a:rPr lang="en-US" sz="3200" dirty="0">
                <a:solidFill>
                  <a:prstClr val="black"/>
                </a:solidFill>
                <a:cs typeface="Arial" charset="0"/>
              </a:rPr>
              <a:t>attack</a:t>
            </a:r>
            <a:endParaRPr lang="en-US" b="1" dirty="0">
              <a:solidFill>
                <a:prstClr val="black"/>
              </a:solidFill>
              <a:cs typeface="Arial" charset="0"/>
            </a:endParaRPr>
          </a:p>
        </p:txBody>
      </p:sp>
      <p:sp>
        <p:nvSpPr>
          <p:cNvPr id="26" name="Rectangle 32"/>
          <p:cNvSpPr>
            <a:spLocks noChangeArrowheads="1"/>
          </p:cNvSpPr>
          <p:nvPr/>
        </p:nvSpPr>
        <p:spPr bwMode="auto">
          <a:xfrm>
            <a:off x="1219200" y="4191000"/>
            <a:ext cx="8458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dirty="0">
                <a:solidFill>
                  <a:prstClr val="black"/>
                </a:solidFill>
                <a:cs typeface="Arial" charset="0"/>
                <a:sym typeface="Wingdings" panose="05000000000000000000" pitchFamily="2" charset="2"/>
              </a:rPr>
              <a:t> </a:t>
            </a:r>
            <a:r>
              <a:rPr lang="en-US" sz="3200" dirty="0">
                <a:solidFill>
                  <a:prstClr val="black"/>
                </a:solidFill>
                <a:cs typeface="Arial" charset="0"/>
              </a:rPr>
              <a:t>the </a:t>
            </a:r>
            <a:r>
              <a:rPr lang="en-US" sz="3200" i="1" dirty="0">
                <a:solidFill>
                  <a:prstClr val="black"/>
                </a:solidFill>
                <a:cs typeface="Arial" charset="0"/>
              </a:rPr>
              <a:t>approximate GCD assumption</a:t>
            </a:r>
            <a:endParaRPr lang="en-US" b="1" i="1" dirty="0">
              <a:solidFill>
                <a:prstClr val="black"/>
              </a:solidFill>
              <a:cs typeface="Arial" charset="0"/>
            </a:endParaRPr>
          </a:p>
        </p:txBody>
      </p:sp>
    </p:spTree>
    <p:extLst>
      <p:ext uri="{BB962C8B-B14F-4D97-AF65-F5344CB8AC3E}">
        <p14:creationId xmlns:p14="http://schemas.microsoft.com/office/powerpoint/2010/main" val="1904002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6858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XOR</a:t>
            </a:r>
            <a:r>
              <a:rPr lang="ro-RO" sz="3200" i="1" dirty="0">
                <a:solidFill>
                  <a:srgbClr val="00B050"/>
                </a:solidFill>
                <a:cs typeface="Arial" charset="0"/>
              </a:rPr>
              <a:t> operations on</a:t>
            </a:r>
            <a:r>
              <a:rPr lang="en-US" sz="3200" i="1" dirty="0">
                <a:solidFill>
                  <a:srgbClr val="00B050"/>
                </a:solidFill>
                <a:cs typeface="Arial" charset="0"/>
              </a:rPr>
              <a:t> two encrypted bits:</a:t>
            </a:r>
            <a:endParaRPr lang="en-US" sz="3200" b="1" dirty="0">
              <a:solidFill>
                <a:srgbClr val="0000CC"/>
              </a:solidFill>
              <a:cs typeface="Arial" charset="0"/>
            </a:endParaRP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42" name="Oval 41"/>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Left Brace 47"/>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sp>
        <p:nvSpPr>
          <p:cNvPr id="35" name="Rectangle 6"/>
          <p:cNvSpPr>
            <a:spLocks noChangeArrowheads="1"/>
          </p:cNvSpPr>
          <p:nvPr/>
        </p:nvSpPr>
        <p:spPr bwMode="auto">
          <a:xfrm>
            <a:off x="1066800" y="12192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1</a:t>
            </a:r>
            <a:r>
              <a:rPr lang="en-US" sz="2400" dirty="0">
                <a:solidFill>
                  <a:prstClr val="black"/>
                </a:solidFill>
                <a:cs typeface="Arial" charset="0"/>
              </a:rPr>
              <a:t> = q</a:t>
            </a:r>
            <a:r>
              <a:rPr lang="en-US" sz="2400" baseline="-25000" dirty="0">
                <a:solidFill>
                  <a:prstClr val="black"/>
                </a:solidFill>
                <a:cs typeface="Arial" charset="0"/>
              </a:rPr>
              <a:t>1</a:t>
            </a:r>
            <a:r>
              <a:rPr lang="en-US" sz="2400" dirty="0">
                <a:solidFill>
                  <a:prstClr val="black"/>
                </a:solidFill>
                <a:cs typeface="Arial" charset="0"/>
              </a:rPr>
              <a:t>·p + (2·r</a:t>
            </a:r>
            <a:r>
              <a:rPr lang="en-US" sz="2400" baseline="-25000" dirty="0">
                <a:solidFill>
                  <a:prstClr val="black"/>
                </a:solidFill>
                <a:cs typeface="Arial" charset="0"/>
              </a:rPr>
              <a:t>1</a:t>
            </a:r>
            <a:r>
              <a:rPr lang="en-US" sz="2400" dirty="0">
                <a:solidFill>
                  <a:prstClr val="black"/>
                </a:solidFill>
                <a:cs typeface="Arial" charset="0"/>
              </a:rPr>
              <a:t> + b</a:t>
            </a:r>
            <a:r>
              <a:rPr lang="en-US" sz="2400" baseline="-25000" dirty="0">
                <a:solidFill>
                  <a:prstClr val="black"/>
                </a:solidFill>
                <a:cs typeface="Arial" charset="0"/>
              </a:rPr>
              <a:t>1</a:t>
            </a:r>
            <a:r>
              <a:rPr lang="en-US" sz="2400" dirty="0">
                <a:solidFill>
                  <a:prstClr val="black"/>
                </a:solidFill>
                <a:cs typeface="Arial" charset="0"/>
              </a:rPr>
              <a:t>)</a:t>
            </a:r>
          </a:p>
        </p:txBody>
      </p:sp>
      <p:sp>
        <p:nvSpPr>
          <p:cNvPr id="59" name="Rectangle 6"/>
          <p:cNvSpPr>
            <a:spLocks noChangeArrowheads="1"/>
          </p:cNvSpPr>
          <p:nvPr/>
        </p:nvSpPr>
        <p:spPr bwMode="auto">
          <a:xfrm>
            <a:off x="1066800" y="19050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2</a:t>
            </a:r>
            <a:r>
              <a:rPr lang="en-US" sz="2400" b="1" dirty="0">
                <a:solidFill>
                  <a:prstClr val="black"/>
                </a:solidFill>
                <a:cs typeface="Arial" charset="0"/>
              </a:rPr>
              <a:t> </a:t>
            </a:r>
            <a:r>
              <a:rPr lang="en-US" sz="2400" dirty="0">
                <a:solidFill>
                  <a:prstClr val="black"/>
                </a:solidFill>
                <a:cs typeface="Arial" charset="0"/>
              </a:rPr>
              <a:t>= q</a:t>
            </a:r>
            <a:r>
              <a:rPr lang="en-US" sz="2400" baseline="-25000" dirty="0">
                <a:solidFill>
                  <a:prstClr val="black"/>
                </a:solidFill>
                <a:cs typeface="Arial" charset="0"/>
              </a:rPr>
              <a:t>2</a:t>
            </a:r>
            <a:r>
              <a:rPr lang="en-US" sz="2400" dirty="0">
                <a:solidFill>
                  <a:prstClr val="black"/>
                </a:solidFill>
                <a:cs typeface="Arial" charset="0"/>
              </a:rPr>
              <a:t>·p + (2·r</a:t>
            </a:r>
            <a:r>
              <a:rPr lang="en-US" sz="2400" baseline="-25000" dirty="0">
                <a:solidFill>
                  <a:prstClr val="black"/>
                </a:solidFill>
                <a:cs typeface="Arial" charset="0"/>
              </a:rPr>
              <a:t>2</a:t>
            </a:r>
            <a:r>
              <a:rPr lang="en-US" sz="2400" dirty="0">
                <a:solidFill>
                  <a:prstClr val="black"/>
                </a:solidFill>
                <a:cs typeface="Arial" charset="0"/>
              </a:rPr>
              <a:t> + b</a:t>
            </a:r>
            <a:r>
              <a:rPr lang="en-US" sz="2400" baseline="-25000" dirty="0">
                <a:solidFill>
                  <a:prstClr val="black"/>
                </a:solidFill>
                <a:cs typeface="Arial" charset="0"/>
              </a:rPr>
              <a:t>2</a:t>
            </a:r>
            <a:r>
              <a:rPr lang="en-US" sz="2400" dirty="0">
                <a:solidFill>
                  <a:prstClr val="black"/>
                </a:solidFill>
                <a:cs typeface="Arial" charset="0"/>
              </a:rPr>
              <a:t>)</a:t>
            </a:r>
          </a:p>
        </p:txBody>
      </p:sp>
    </p:spTree>
    <p:extLst>
      <p:ext uri="{BB962C8B-B14F-4D97-AF65-F5344CB8AC3E}">
        <p14:creationId xmlns:p14="http://schemas.microsoft.com/office/powerpoint/2010/main" val="1226491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6858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XOR</a:t>
            </a:r>
            <a:r>
              <a:rPr lang="ro-RO" sz="3200" i="1" dirty="0">
                <a:solidFill>
                  <a:srgbClr val="00B050"/>
                </a:solidFill>
                <a:cs typeface="Arial" charset="0"/>
              </a:rPr>
              <a:t> operations on</a:t>
            </a:r>
            <a:r>
              <a:rPr lang="en-US" sz="3200" i="1" dirty="0">
                <a:solidFill>
                  <a:srgbClr val="00B050"/>
                </a:solidFill>
                <a:cs typeface="Arial" charset="0"/>
              </a:rPr>
              <a:t> two encrypted bits:</a:t>
            </a:r>
            <a:endParaRPr lang="en-US" sz="3200" b="1" dirty="0">
              <a:solidFill>
                <a:srgbClr val="0000CC"/>
              </a:solidFill>
              <a:cs typeface="Arial" charset="0"/>
            </a:endParaRP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42" name="Oval 41"/>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Left Brace 47"/>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sp>
        <p:nvSpPr>
          <p:cNvPr id="35" name="Rectangle 6"/>
          <p:cNvSpPr>
            <a:spLocks noChangeArrowheads="1"/>
          </p:cNvSpPr>
          <p:nvPr/>
        </p:nvSpPr>
        <p:spPr bwMode="auto">
          <a:xfrm>
            <a:off x="1066800" y="12192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1</a:t>
            </a:r>
            <a:r>
              <a:rPr lang="en-US" sz="2400" dirty="0">
                <a:solidFill>
                  <a:prstClr val="black"/>
                </a:solidFill>
                <a:cs typeface="Arial" charset="0"/>
              </a:rPr>
              <a:t> = q</a:t>
            </a:r>
            <a:r>
              <a:rPr lang="en-US" sz="2400" baseline="-25000" dirty="0">
                <a:solidFill>
                  <a:prstClr val="black"/>
                </a:solidFill>
                <a:cs typeface="Arial" charset="0"/>
              </a:rPr>
              <a:t>1</a:t>
            </a:r>
            <a:r>
              <a:rPr lang="en-US" sz="2400" dirty="0">
                <a:solidFill>
                  <a:prstClr val="black"/>
                </a:solidFill>
                <a:cs typeface="Arial" charset="0"/>
              </a:rPr>
              <a:t>·p + (2·r</a:t>
            </a:r>
            <a:r>
              <a:rPr lang="en-US" sz="2400" baseline="-25000" dirty="0">
                <a:solidFill>
                  <a:prstClr val="black"/>
                </a:solidFill>
                <a:cs typeface="Arial" charset="0"/>
              </a:rPr>
              <a:t>1</a:t>
            </a:r>
            <a:r>
              <a:rPr lang="en-US" sz="2400" dirty="0">
                <a:solidFill>
                  <a:prstClr val="black"/>
                </a:solidFill>
                <a:cs typeface="Arial" charset="0"/>
              </a:rPr>
              <a:t> + b</a:t>
            </a:r>
            <a:r>
              <a:rPr lang="en-US" sz="2400" baseline="-25000" dirty="0">
                <a:solidFill>
                  <a:prstClr val="black"/>
                </a:solidFill>
                <a:cs typeface="Arial" charset="0"/>
              </a:rPr>
              <a:t>1</a:t>
            </a:r>
            <a:r>
              <a:rPr lang="en-US" sz="2400" dirty="0">
                <a:solidFill>
                  <a:prstClr val="black"/>
                </a:solidFill>
                <a:cs typeface="Arial" charset="0"/>
              </a:rPr>
              <a:t>)</a:t>
            </a:r>
          </a:p>
        </p:txBody>
      </p:sp>
      <p:sp>
        <p:nvSpPr>
          <p:cNvPr id="39" name="Rectangle 7"/>
          <p:cNvSpPr>
            <a:spLocks noChangeArrowheads="1"/>
          </p:cNvSpPr>
          <p:nvPr/>
        </p:nvSpPr>
        <p:spPr bwMode="auto">
          <a:xfrm>
            <a:off x="1066800" y="28194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1</a:t>
            </a:r>
            <a:r>
              <a:rPr lang="en-US" sz="2400" b="1" dirty="0">
                <a:solidFill>
                  <a:prstClr val="black"/>
                </a:solidFill>
                <a:cs typeface="Arial" charset="0"/>
              </a:rPr>
              <a:t>+c</a:t>
            </a:r>
            <a:r>
              <a:rPr lang="en-US" sz="2400" b="1" baseline="-25000" dirty="0">
                <a:solidFill>
                  <a:prstClr val="black"/>
                </a:solidFill>
                <a:cs typeface="Arial" charset="0"/>
              </a:rPr>
              <a:t>2</a:t>
            </a:r>
            <a:r>
              <a:rPr lang="en-US" sz="2400" dirty="0">
                <a:solidFill>
                  <a:prstClr val="black"/>
                </a:solidFill>
                <a:cs typeface="Arial" charset="0"/>
              </a:rPr>
              <a:t> = </a:t>
            </a:r>
            <a:r>
              <a:rPr lang="en-US" sz="2400" b="1" dirty="0">
                <a:solidFill>
                  <a:srgbClr val="0000CC"/>
                </a:solidFill>
                <a:cs typeface="Arial" charset="0"/>
              </a:rPr>
              <a:t>p·</a:t>
            </a:r>
            <a:r>
              <a:rPr lang="en-US" sz="2400" dirty="0">
                <a:solidFill>
                  <a:prstClr val="black"/>
                </a:solidFill>
                <a:cs typeface="Arial" charset="0"/>
              </a:rPr>
              <a:t>(q</a:t>
            </a:r>
            <a:r>
              <a:rPr lang="en-US" sz="2400" baseline="-25000" dirty="0">
                <a:solidFill>
                  <a:prstClr val="black"/>
                </a:solidFill>
                <a:cs typeface="Arial" charset="0"/>
              </a:rPr>
              <a:t>1</a:t>
            </a:r>
            <a:r>
              <a:rPr lang="en-US" sz="2400" dirty="0">
                <a:solidFill>
                  <a:prstClr val="black"/>
                </a:solidFill>
                <a:cs typeface="Arial" charset="0"/>
              </a:rPr>
              <a:t> + q</a:t>
            </a:r>
            <a:r>
              <a:rPr lang="en-US" sz="2400" baseline="-25000" dirty="0">
                <a:solidFill>
                  <a:prstClr val="black"/>
                </a:solidFill>
                <a:cs typeface="Arial" charset="0"/>
              </a:rPr>
              <a:t>2</a:t>
            </a:r>
            <a:r>
              <a:rPr lang="en-US" sz="2400" dirty="0">
                <a:solidFill>
                  <a:prstClr val="black"/>
                </a:solidFill>
                <a:cs typeface="Arial" charset="0"/>
              </a:rPr>
              <a:t>) + </a:t>
            </a:r>
            <a:r>
              <a:rPr lang="en-US" sz="2400" b="1" dirty="0">
                <a:solidFill>
                  <a:srgbClr val="0000CC"/>
                </a:solidFill>
                <a:cs typeface="Arial" charset="0"/>
              </a:rPr>
              <a:t>2·</a:t>
            </a:r>
            <a:r>
              <a:rPr lang="en-US" sz="2400" dirty="0">
                <a:solidFill>
                  <a:prstClr val="black"/>
                </a:solidFill>
                <a:cs typeface="Arial" charset="0"/>
              </a:rPr>
              <a:t>(r</a:t>
            </a:r>
            <a:r>
              <a:rPr lang="en-US" sz="2400" baseline="-25000" dirty="0">
                <a:solidFill>
                  <a:prstClr val="black"/>
                </a:solidFill>
                <a:cs typeface="Arial" charset="0"/>
              </a:rPr>
              <a:t>1</a:t>
            </a:r>
            <a:r>
              <a:rPr lang="en-US" sz="2400" dirty="0">
                <a:solidFill>
                  <a:prstClr val="black"/>
                </a:solidFill>
                <a:cs typeface="Arial" charset="0"/>
              </a:rPr>
              <a:t>+r</a:t>
            </a:r>
            <a:r>
              <a:rPr lang="en-US" sz="2400" baseline="-25000" dirty="0">
                <a:solidFill>
                  <a:prstClr val="black"/>
                </a:solidFill>
                <a:cs typeface="Arial" charset="0"/>
              </a:rPr>
              <a:t>2</a:t>
            </a:r>
            <a:r>
              <a:rPr lang="en-US" sz="2400" dirty="0">
                <a:solidFill>
                  <a:prstClr val="black"/>
                </a:solidFill>
                <a:cs typeface="Arial" charset="0"/>
              </a:rPr>
              <a:t>) + (b</a:t>
            </a:r>
            <a:r>
              <a:rPr lang="en-US" sz="2400" baseline="-25000" dirty="0">
                <a:solidFill>
                  <a:prstClr val="black"/>
                </a:solidFill>
                <a:cs typeface="Arial" charset="0"/>
              </a:rPr>
              <a:t>1</a:t>
            </a:r>
            <a:r>
              <a:rPr lang="en-US" sz="2400" dirty="0">
                <a:solidFill>
                  <a:prstClr val="black"/>
                </a:solidFill>
                <a:cs typeface="Arial" charset="0"/>
              </a:rPr>
              <a:t>+b</a:t>
            </a:r>
            <a:r>
              <a:rPr lang="en-US" sz="2400" baseline="-25000" dirty="0">
                <a:solidFill>
                  <a:prstClr val="black"/>
                </a:solidFill>
                <a:cs typeface="Arial" charset="0"/>
              </a:rPr>
              <a:t>2</a:t>
            </a:r>
            <a:r>
              <a:rPr lang="en-US" sz="2400" dirty="0">
                <a:solidFill>
                  <a:prstClr val="black"/>
                </a:solidFill>
                <a:cs typeface="Arial" charset="0"/>
              </a:rPr>
              <a:t>)</a:t>
            </a:r>
          </a:p>
        </p:txBody>
      </p:sp>
      <p:sp>
        <p:nvSpPr>
          <p:cNvPr id="59" name="Rectangle 6"/>
          <p:cNvSpPr>
            <a:spLocks noChangeArrowheads="1"/>
          </p:cNvSpPr>
          <p:nvPr/>
        </p:nvSpPr>
        <p:spPr bwMode="auto">
          <a:xfrm>
            <a:off x="1066800" y="19050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2</a:t>
            </a:r>
            <a:r>
              <a:rPr lang="en-US" sz="2400" b="1" dirty="0">
                <a:solidFill>
                  <a:prstClr val="black"/>
                </a:solidFill>
                <a:cs typeface="Arial" charset="0"/>
              </a:rPr>
              <a:t> </a:t>
            </a:r>
            <a:r>
              <a:rPr lang="en-US" sz="2400" dirty="0">
                <a:solidFill>
                  <a:prstClr val="black"/>
                </a:solidFill>
                <a:cs typeface="Arial" charset="0"/>
              </a:rPr>
              <a:t>= q</a:t>
            </a:r>
            <a:r>
              <a:rPr lang="en-US" sz="2400" baseline="-25000" dirty="0">
                <a:solidFill>
                  <a:prstClr val="black"/>
                </a:solidFill>
                <a:cs typeface="Arial" charset="0"/>
              </a:rPr>
              <a:t>2</a:t>
            </a:r>
            <a:r>
              <a:rPr lang="en-US" sz="2400" dirty="0">
                <a:solidFill>
                  <a:prstClr val="black"/>
                </a:solidFill>
                <a:cs typeface="Arial" charset="0"/>
              </a:rPr>
              <a:t>·p + (2·r</a:t>
            </a:r>
            <a:r>
              <a:rPr lang="en-US" sz="2400" baseline="-25000" dirty="0">
                <a:solidFill>
                  <a:prstClr val="black"/>
                </a:solidFill>
                <a:cs typeface="Arial" charset="0"/>
              </a:rPr>
              <a:t>2</a:t>
            </a:r>
            <a:r>
              <a:rPr lang="en-US" sz="2400" dirty="0">
                <a:solidFill>
                  <a:prstClr val="black"/>
                </a:solidFill>
                <a:cs typeface="Arial" charset="0"/>
              </a:rPr>
              <a:t> + b</a:t>
            </a:r>
            <a:r>
              <a:rPr lang="en-US" sz="2400" baseline="-25000" dirty="0">
                <a:solidFill>
                  <a:prstClr val="black"/>
                </a:solidFill>
                <a:cs typeface="Arial" charset="0"/>
              </a:rPr>
              <a:t>2</a:t>
            </a:r>
            <a:r>
              <a:rPr lang="en-US" sz="2400" dirty="0">
                <a:solidFill>
                  <a:prstClr val="black"/>
                </a:solidFill>
                <a:cs typeface="Arial" charset="0"/>
              </a:rPr>
              <a:t>)</a:t>
            </a:r>
          </a:p>
        </p:txBody>
      </p:sp>
    </p:spTree>
    <p:extLst>
      <p:ext uri="{BB962C8B-B14F-4D97-AF65-F5344CB8AC3E}">
        <p14:creationId xmlns:p14="http://schemas.microsoft.com/office/powerpoint/2010/main" val="1570098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6858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XOR</a:t>
            </a:r>
            <a:r>
              <a:rPr lang="ro-RO" sz="3200" i="1" dirty="0">
                <a:solidFill>
                  <a:srgbClr val="00B050"/>
                </a:solidFill>
                <a:cs typeface="Arial" charset="0"/>
              </a:rPr>
              <a:t> operations on</a:t>
            </a:r>
            <a:r>
              <a:rPr lang="en-US" sz="3200" i="1" dirty="0">
                <a:solidFill>
                  <a:srgbClr val="00B050"/>
                </a:solidFill>
                <a:cs typeface="Arial" charset="0"/>
              </a:rPr>
              <a:t> two encrypted bits:</a:t>
            </a:r>
            <a:endParaRPr lang="en-US" sz="3200" b="1" dirty="0">
              <a:solidFill>
                <a:srgbClr val="0000CC"/>
              </a:solidFill>
              <a:cs typeface="Arial" charset="0"/>
            </a:endParaRP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42" name="Oval 41"/>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Left Brace 47"/>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sp>
        <p:nvSpPr>
          <p:cNvPr id="34" name="Rectangle 2"/>
          <p:cNvSpPr>
            <a:spLocks noChangeArrowheads="1"/>
          </p:cNvSpPr>
          <p:nvPr/>
        </p:nvSpPr>
        <p:spPr bwMode="auto">
          <a:xfrm>
            <a:off x="3810000" y="2895600"/>
            <a:ext cx="22860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5" name="Rectangle 6"/>
          <p:cNvSpPr>
            <a:spLocks noChangeArrowheads="1"/>
          </p:cNvSpPr>
          <p:nvPr/>
        </p:nvSpPr>
        <p:spPr bwMode="auto">
          <a:xfrm>
            <a:off x="1066800" y="12192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1</a:t>
            </a:r>
            <a:r>
              <a:rPr lang="en-US" sz="2400" dirty="0">
                <a:solidFill>
                  <a:prstClr val="black"/>
                </a:solidFill>
                <a:cs typeface="Arial" charset="0"/>
              </a:rPr>
              <a:t> = q</a:t>
            </a:r>
            <a:r>
              <a:rPr lang="en-US" sz="2400" baseline="-25000" dirty="0">
                <a:solidFill>
                  <a:prstClr val="black"/>
                </a:solidFill>
                <a:cs typeface="Arial" charset="0"/>
              </a:rPr>
              <a:t>1</a:t>
            </a:r>
            <a:r>
              <a:rPr lang="en-US" sz="2400" dirty="0">
                <a:solidFill>
                  <a:prstClr val="black"/>
                </a:solidFill>
                <a:cs typeface="Arial" charset="0"/>
              </a:rPr>
              <a:t>·p + (2·r</a:t>
            </a:r>
            <a:r>
              <a:rPr lang="en-US" sz="2400" baseline="-25000" dirty="0">
                <a:solidFill>
                  <a:prstClr val="black"/>
                </a:solidFill>
                <a:cs typeface="Arial" charset="0"/>
              </a:rPr>
              <a:t>1</a:t>
            </a:r>
            <a:r>
              <a:rPr lang="en-US" sz="2400" dirty="0">
                <a:solidFill>
                  <a:prstClr val="black"/>
                </a:solidFill>
                <a:cs typeface="Arial" charset="0"/>
              </a:rPr>
              <a:t> + b</a:t>
            </a:r>
            <a:r>
              <a:rPr lang="en-US" sz="2400" baseline="-25000" dirty="0">
                <a:solidFill>
                  <a:prstClr val="black"/>
                </a:solidFill>
                <a:cs typeface="Arial" charset="0"/>
              </a:rPr>
              <a:t>1</a:t>
            </a:r>
            <a:r>
              <a:rPr lang="en-US" sz="2400" dirty="0">
                <a:solidFill>
                  <a:prstClr val="black"/>
                </a:solidFill>
                <a:cs typeface="Arial" charset="0"/>
              </a:rPr>
              <a:t>)</a:t>
            </a:r>
          </a:p>
        </p:txBody>
      </p:sp>
      <p:sp>
        <p:nvSpPr>
          <p:cNvPr id="39" name="Rectangle 7"/>
          <p:cNvSpPr>
            <a:spLocks noChangeArrowheads="1"/>
          </p:cNvSpPr>
          <p:nvPr/>
        </p:nvSpPr>
        <p:spPr bwMode="auto">
          <a:xfrm>
            <a:off x="1066800" y="28194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1</a:t>
            </a:r>
            <a:r>
              <a:rPr lang="en-US" sz="2400" b="1" dirty="0">
                <a:solidFill>
                  <a:prstClr val="black"/>
                </a:solidFill>
                <a:cs typeface="Arial" charset="0"/>
              </a:rPr>
              <a:t>+c</a:t>
            </a:r>
            <a:r>
              <a:rPr lang="en-US" sz="2400" b="1" baseline="-25000" dirty="0">
                <a:solidFill>
                  <a:prstClr val="black"/>
                </a:solidFill>
                <a:cs typeface="Arial" charset="0"/>
              </a:rPr>
              <a:t>2</a:t>
            </a:r>
            <a:r>
              <a:rPr lang="en-US" sz="2400" dirty="0">
                <a:solidFill>
                  <a:prstClr val="black"/>
                </a:solidFill>
                <a:cs typeface="Arial" charset="0"/>
              </a:rPr>
              <a:t> = </a:t>
            </a:r>
            <a:r>
              <a:rPr lang="en-US" sz="2400" b="1" dirty="0">
                <a:solidFill>
                  <a:srgbClr val="0000CC"/>
                </a:solidFill>
                <a:cs typeface="Arial" charset="0"/>
              </a:rPr>
              <a:t>p·</a:t>
            </a:r>
            <a:r>
              <a:rPr lang="en-US" sz="2400" dirty="0">
                <a:solidFill>
                  <a:prstClr val="black"/>
                </a:solidFill>
                <a:cs typeface="Arial" charset="0"/>
              </a:rPr>
              <a:t>(q</a:t>
            </a:r>
            <a:r>
              <a:rPr lang="en-US" sz="2400" baseline="-25000" dirty="0">
                <a:solidFill>
                  <a:prstClr val="black"/>
                </a:solidFill>
                <a:cs typeface="Arial" charset="0"/>
              </a:rPr>
              <a:t>1</a:t>
            </a:r>
            <a:r>
              <a:rPr lang="en-US" sz="2400" dirty="0">
                <a:solidFill>
                  <a:prstClr val="black"/>
                </a:solidFill>
                <a:cs typeface="Arial" charset="0"/>
              </a:rPr>
              <a:t> + q</a:t>
            </a:r>
            <a:r>
              <a:rPr lang="en-US" sz="2400" baseline="-25000" dirty="0">
                <a:solidFill>
                  <a:prstClr val="black"/>
                </a:solidFill>
                <a:cs typeface="Arial" charset="0"/>
              </a:rPr>
              <a:t>2</a:t>
            </a:r>
            <a:r>
              <a:rPr lang="en-US" sz="2400" dirty="0">
                <a:solidFill>
                  <a:prstClr val="black"/>
                </a:solidFill>
                <a:cs typeface="Arial" charset="0"/>
              </a:rPr>
              <a:t>) + </a:t>
            </a:r>
            <a:r>
              <a:rPr lang="en-US" sz="2400" b="1" dirty="0">
                <a:solidFill>
                  <a:srgbClr val="0000CC"/>
                </a:solidFill>
                <a:cs typeface="Arial" charset="0"/>
              </a:rPr>
              <a:t>2·</a:t>
            </a:r>
            <a:r>
              <a:rPr lang="en-US" sz="2400" dirty="0">
                <a:solidFill>
                  <a:prstClr val="black"/>
                </a:solidFill>
                <a:cs typeface="Arial" charset="0"/>
              </a:rPr>
              <a:t>(r</a:t>
            </a:r>
            <a:r>
              <a:rPr lang="en-US" sz="2400" baseline="-25000" dirty="0">
                <a:solidFill>
                  <a:prstClr val="black"/>
                </a:solidFill>
                <a:cs typeface="Arial" charset="0"/>
              </a:rPr>
              <a:t>1</a:t>
            </a:r>
            <a:r>
              <a:rPr lang="en-US" sz="2400" dirty="0">
                <a:solidFill>
                  <a:prstClr val="black"/>
                </a:solidFill>
                <a:cs typeface="Arial" charset="0"/>
              </a:rPr>
              <a:t>+r</a:t>
            </a:r>
            <a:r>
              <a:rPr lang="en-US" sz="2400" baseline="-25000" dirty="0">
                <a:solidFill>
                  <a:prstClr val="black"/>
                </a:solidFill>
                <a:cs typeface="Arial" charset="0"/>
              </a:rPr>
              <a:t>2</a:t>
            </a:r>
            <a:r>
              <a:rPr lang="en-US" sz="2400" dirty="0">
                <a:solidFill>
                  <a:prstClr val="black"/>
                </a:solidFill>
                <a:cs typeface="Arial" charset="0"/>
              </a:rPr>
              <a:t>) + (b</a:t>
            </a:r>
            <a:r>
              <a:rPr lang="en-US" sz="2400" baseline="-25000" dirty="0">
                <a:solidFill>
                  <a:prstClr val="black"/>
                </a:solidFill>
                <a:cs typeface="Arial" charset="0"/>
              </a:rPr>
              <a:t>1</a:t>
            </a:r>
            <a:r>
              <a:rPr lang="en-US" sz="2400" dirty="0">
                <a:solidFill>
                  <a:prstClr val="black"/>
                </a:solidFill>
                <a:cs typeface="Arial" charset="0"/>
              </a:rPr>
              <a:t>+b</a:t>
            </a:r>
            <a:r>
              <a:rPr lang="en-US" sz="2400" baseline="-25000" dirty="0">
                <a:solidFill>
                  <a:prstClr val="black"/>
                </a:solidFill>
                <a:cs typeface="Arial" charset="0"/>
              </a:rPr>
              <a:t>2</a:t>
            </a:r>
            <a:r>
              <a:rPr lang="en-US" sz="2400" dirty="0">
                <a:solidFill>
                  <a:prstClr val="black"/>
                </a:solidFill>
                <a:cs typeface="Arial" charset="0"/>
              </a:rPr>
              <a:t>)</a:t>
            </a:r>
          </a:p>
        </p:txBody>
      </p:sp>
      <p:sp>
        <p:nvSpPr>
          <p:cNvPr id="54" name="Rectangle 13"/>
          <p:cNvSpPr>
            <a:spLocks noChangeArrowheads="1"/>
          </p:cNvSpPr>
          <p:nvPr/>
        </p:nvSpPr>
        <p:spPr bwMode="auto">
          <a:xfrm>
            <a:off x="3855197" y="3810000"/>
            <a:ext cx="3307603" cy="1371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None/>
            </a:pPr>
            <a:r>
              <a:rPr lang="en-US" sz="2400" i="1" dirty="0">
                <a:solidFill>
                  <a:srgbClr val="0000CC"/>
                </a:solidFill>
                <a:cs typeface="Arial" charset="0"/>
              </a:rPr>
              <a:t>Odd</a:t>
            </a:r>
            <a:r>
              <a:rPr lang="en-US" sz="2400" dirty="0">
                <a:solidFill>
                  <a:prstClr val="black"/>
                </a:solidFill>
                <a:cs typeface="Arial" charset="0"/>
              </a:rPr>
              <a:t> if b</a:t>
            </a:r>
            <a:r>
              <a:rPr lang="en-US" sz="2400" baseline="-25000" dirty="0">
                <a:solidFill>
                  <a:prstClr val="black"/>
                </a:solidFill>
                <a:cs typeface="Arial" charset="0"/>
              </a:rPr>
              <a:t>1</a:t>
            </a:r>
            <a:r>
              <a:rPr lang="en-US" sz="2400" dirty="0">
                <a:solidFill>
                  <a:prstClr val="black"/>
                </a:solidFill>
                <a:cs typeface="Arial" charset="0"/>
              </a:rPr>
              <a:t>=0, b</a:t>
            </a:r>
            <a:r>
              <a:rPr lang="en-US" sz="2400" baseline="-25000" dirty="0">
                <a:solidFill>
                  <a:prstClr val="black"/>
                </a:solidFill>
                <a:cs typeface="Arial" charset="0"/>
              </a:rPr>
              <a:t>2</a:t>
            </a:r>
            <a:r>
              <a:rPr lang="en-US" sz="2400" dirty="0">
                <a:solidFill>
                  <a:prstClr val="black"/>
                </a:solidFill>
                <a:cs typeface="Arial" charset="0"/>
              </a:rPr>
              <a:t>=1 (or)</a:t>
            </a:r>
          </a:p>
          <a:p>
            <a:pPr>
              <a:buFont typeface="Arial" charset="0"/>
              <a:buNone/>
            </a:pPr>
            <a:r>
              <a:rPr lang="en-US" sz="2400" b="1" dirty="0">
                <a:solidFill>
                  <a:prstClr val="black"/>
                </a:solidFill>
                <a:cs typeface="Arial" charset="0"/>
              </a:rPr>
              <a:t>            </a:t>
            </a:r>
            <a:r>
              <a:rPr lang="en-US" sz="2400" dirty="0">
                <a:solidFill>
                  <a:prstClr val="black"/>
                </a:solidFill>
                <a:cs typeface="Arial" charset="0"/>
              </a:rPr>
              <a:t>b</a:t>
            </a:r>
            <a:r>
              <a:rPr lang="en-US" sz="2400" baseline="-25000" dirty="0">
                <a:solidFill>
                  <a:prstClr val="black"/>
                </a:solidFill>
                <a:cs typeface="Arial" charset="0"/>
              </a:rPr>
              <a:t>1</a:t>
            </a:r>
            <a:r>
              <a:rPr lang="en-US" sz="2400" dirty="0">
                <a:solidFill>
                  <a:prstClr val="black"/>
                </a:solidFill>
                <a:cs typeface="Arial" charset="0"/>
              </a:rPr>
              <a:t>=1, b</a:t>
            </a:r>
            <a:r>
              <a:rPr lang="en-US" sz="2400" baseline="-25000" dirty="0">
                <a:solidFill>
                  <a:prstClr val="black"/>
                </a:solidFill>
                <a:cs typeface="Arial" charset="0"/>
              </a:rPr>
              <a:t>2</a:t>
            </a:r>
            <a:r>
              <a:rPr lang="en-US" sz="2400" dirty="0">
                <a:solidFill>
                  <a:prstClr val="black"/>
                </a:solidFill>
                <a:cs typeface="Arial" charset="0"/>
              </a:rPr>
              <a:t>=0</a:t>
            </a:r>
          </a:p>
          <a:p>
            <a:pPr>
              <a:buFont typeface="Arial" charset="0"/>
              <a:buNone/>
            </a:pPr>
            <a:r>
              <a:rPr lang="en-US" sz="2400" i="1" dirty="0">
                <a:solidFill>
                  <a:srgbClr val="FF0000"/>
                </a:solidFill>
                <a:cs typeface="Arial" charset="0"/>
              </a:rPr>
              <a:t>Even</a:t>
            </a:r>
            <a:r>
              <a:rPr lang="en-US" sz="2400" dirty="0">
                <a:solidFill>
                  <a:prstClr val="black"/>
                </a:solidFill>
                <a:cs typeface="Arial" charset="0"/>
              </a:rPr>
              <a:t> if b</a:t>
            </a:r>
            <a:r>
              <a:rPr lang="en-US" sz="2400" baseline="-25000" dirty="0">
                <a:solidFill>
                  <a:prstClr val="black"/>
                </a:solidFill>
                <a:cs typeface="Arial" charset="0"/>
              </a:rPr>
              <a:t>1</a:t>
            </a:r>
            <a:r>
              <a:rPr lang="en-US" sz="2400" dirty="0">
                <a:solidFill>
                  <a:prstClr val="black"/>
                </a:solidFill>
                <a:cs typeface="Arial" charset="0"/>
              </a:rPr>
              <a:t>=0, b</a:t>
            </a:r>
            <a:r>
              <a:rPr lang="en-US" sz="2400" baseline="-25000" dirty="0">
                <a:solidFill>
                  <a:prstClr val="black"/>
                </a:solidFill>
                <a:cs typeface="Arial" charset="0"/>
              </a:rPr>
              <a:t>2</a:t>
            </a:r>
            <a:r>
              <a:rPr lang="en-US" sz="2400" dirty="0">
                <a:solidFill>
                  <a:prstClr val="black"/>
                </a:solidFill>
                <a:cs typeface="Arial" charset="0"/>
              </a:rPr>
              <a:t>=0 (or)</a:t>
            </a:r>
          </a:p>
          <a:p>
            <a:pPr>
              <a:buFont typeface="Arial" charset="0"/>
              <a:buNone/>
            </a:pPr>
            <a:r>
              <a:rPr lang="en-US" sz="2400" dirty="0">
                <a:solidFill>
                  <a:prstClr val="black"/>
                </a:solidFill>
                <a:cs typeface="Arial" charset="0"/>
              </a:rPr>
              <a:t>            b</a:t>
            </a:r>
            <a:r>
              <a:rPr lang="en-US" sz="2400" baseline="-25000" dirty="0">
                <a:solidFill>
                  <a:prstClr val="black"/>
                </a:solidFill>
                <a:cs typeface="Arial" charset="0"/>
              </a:rPr>
              <a:t>1</a:t>
            </a:r>
            <a:r>
              <a:rPr lang="en-US" sz="2400" dirty="0">
                <a:solidFill>
                  <a:prstClr val="black"/>
                </a:solidFill>
                <a:cs typeface="Arial" charset="0"/>
              </a:rPr>
              <a:t>=1, b</a:t>
            </a:r>
            <a:r>
              <a:rPr lang="en-US" sz="2400" baseline="-25000" dirty="0">
                <a:solidFill>
                  <a:prstClr val="black"/>
                </a:solidFill>
                <a:cs typeface="Arial" charset="0"/>
              </a:rPr>
              <a:t>2</a:t>
            </a:r>
            <a:r>
              <a:rPr lang="en-US" sz="2400" dirty="0">
                <a:solidFill>
                  <a:prstClr val="black"/>
                </a:solidFill>
                <a:cs typeface="Arial" charset="0"/>
              </a:rPr>
              <a:t>=1</a:t>
            </a:r>
          </a:p>
        </p:txBody>
      </p:sp>
      <p:sp>
        <p:nvSpPr>
          <p:cNvPr id="55" name="AutoShape 14"/>
          <p:cNvSpPr>
            <a:spLocks/>
          </p:cNvSpPr>
          <p:nvPr/>
        </p:nvSpPr>
        <p:spPr bwMode="auto">
          <a:xfrm rot="5400000">
            <a:off x="4853941" y="2461260"/>
            <a:ext cx="152399" cy="2240280"/>
          </a:xfrm>
          <a:prstGeom prst="rightBrace">
            <a:avLst>
              <a:gd name="adj1" fmla="val 1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9" name="Rectangle 6"/>
          <p:cNvSpPr>
            <a:spLocks noChangeArrowheads="1"/>
          </p:cNvSpPr>
          <p:nvPr/>
        </p:nvSpPr>
        <p:spPr bwMode="auto">
          <a:xfrm>
            <a:off x="1066800" y="19050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2</a:t>
            </a:r>
            <a:r>
              <a:rPr lang="en-US" sz="2400" b="1" dirty="0">
                <a:solidFill>
                  <a:prstClr val="black"/>
                </a:solidFill>
                <a:cs typeface="Arial" charset="0"/>
              </a:rPr>
              <a:t> </a:t>
            </a:r>
            <a:r>
              <a:rPr lang="en-US" sz="2400" dirty="0">
                <a:solidFill>
                  <a:prstClr val="black"/>
                </a:solidFill>
                <a:cs typeface="Arial" charset="0"/>
              </a:rPr>
              <a:t>= q</a:t>
            </a:r>
            <a:r>
              <a:rPr lang="en-US" sz="2400" baseline="-25000" dirty="0">
                <a:solidFill>
                  <a:prstClr val="black"/>
                </a:solidFill>
                <a:cs typeface="Arial" charset="0"/>
              </a:rPr>
              <a:t>2</a:t>
            </a:r>
            <a:r>
              <a:rPr lang="en-US" sz="2400" dirty="0">
                <a:solidFill>
                  <a:prstClr val="black"/>
                </a:solidFill>
                <a:cs typeface="Arial" charset="0"/>
              </a:rPr>
              <a:t>·p + (2·r</a:t>
            </a:r>
            <a:r>
              <a:rPr lang="en-US" sz="2400" baseline="-25000" dirty="0">
                <a:solidFill>
                  <a:prstClr val="black"/>
                </a:solidFill>
                <a:cs typeface="Arial" charset="0"/>
              </a:rPr>
              <a:t>2</a:t>
            </a:r>
            <a:r>
              <a:rPr lang="en-US" sz="2400" dirty="0">
                <a:solidFill>
                  <a:prstClr val="black"/>
                </a:solidFill>
                <a:cs typeface="Arial" charset="0"/>
              </a:rPr>
              <a:t> + b</a:t>
            </a:r>
            <a:r>
              <a:rPr lang="en-US" sz="2400" baseline="-25000" dirty="0">
                <a:solidFill>
                  <a:prstClr val="black"/>
                </a:solidFill>
                <a:cs typeface="Arial" charset="0"/>
              </a:rPr>
              <a:t>2</a:t>
            </a:r>
            <a:r>
              <a:rPr lang="en-US" sz="2400" dirty="0">
                <a:solidFill>
                  <a:prstClr val="black"/>
                </a:solidFill>
                <a:cs typeface="Arial" charset="0"/>
              </a:rPr>
              <a:t>)</a:t>
            </a:r>
          </a:p>
        </p:txBody>
      </p:sp>
    </p:spTree>
    <p:extLst>
      <p:ext uri="{BB962C8B-B14F-4D97-AF65-F5344CB8AC3E}">
        <p14:creationId xmlns:p14="http://schemas.microsoft.com/office/powerpoint/2010/main" val="1656473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a:spLocks noChangeArrowheads="1"/>
          </p:cNvSpPr>
          <p:nvPr/>
        </p:nvSpPr>
        <p:spPr bwMode="auto">
          <a:xfrm>
            <a:off x="3810000" y="2895600"/>
            <a:ext cx="22860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 name="Rectangle 3"/>
          <p:cNvSpPr>
            <a:spLocks noChangeArrowheads="1"/>
          </p:cNvSpPr>
          <p:nvPr/>
        </p:nvSpPr>
        <p:spPr bwMode="auto">
          <a:xfrm>
            <a:off x="685800" y="6858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XOR</a:t>
            </a:r>
            <a:r>
              <a:rPr lang="ro-RO" sz="3200" i="1" dirty="0">
                <a:solidFill>
                  <a:srgbClr val="00B050"/>
                </a:solidFill>
                <a:cs typeface="Arial" charset="0"/>
              </a:rPr>
              <a:t> operations on</a:t>
            </a:r>
            <a:r>
              <a:rPr lang="en-US" sz="3200" i="1" dirty="0">
                <a:solidFill>
                  <a:srgbClr val="00B050"/>
                </a:solidFill>
                <a:cs typeface="Arial" charset="0"/>
              </a:rPr>
              <a:t> two encrypted bits:</a:t>
            </a:r>
            <a:endParaRPr lang="en-US" sz="3200" b="1" dirty="0">
              <a:solidFill>
                <a:srgbClr val="0000CC"/>
              </a:solidFill>
              <a:cs typeface="Arial" charset="0"/>
            </a:endParaRP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42" name="Oval 41"/>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Left Brace 47"/>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sp>
        <p:nvSpPr>
          <p:cNvPr id="35" name="Rectangle 6"/>
          <p:cNvSpPr>
            <a:spLocks noChangeArrowheads="1"/>
          </p:cNvSpPr>
          <p:nvPr/>
        </p:nvSpPr>
        <p:spPr bwMode="auto">
          <a:xfrm>
            <a:off x="1066800" y="12192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1</a:t>
            </a:r>
            <a:r>
              <a:rPr lang="en-US" sz="2400" dirty="0">
                <a:solidFill>
                  <a:prstClr val="black"/>
                </a:solidFill>
                <a:cs typeface="Arial" charset="0"/>
              </a:rPr>
              <a:t> = q</a:t>
            </a:r>
            <a:r>
              <a:rPr lang="en-US" sz="2400" baseline="-25000" dirty="0">
                <a:solidFill>
                  <a:prstClr val="black"/>
                </a:solidFill>
                <a:cs typeface="Arial" charset="0"/>
              </a:rPr>
              <a:t>1</a:t>
            </a:r>
            <a:r>
              <a:rPr lang="en-US" sz="2400" dirty="0">
                <a:solidFill>
                  <a:prstClr val="black"/>
                </a:solidFill>
                <a:cs typeface="Arial" charset="0"/>
              </a:rPr>
              <a:t>·p + (2·r</a:t>
            </a:r>
            <a:r>
              <a:rPr lang="en-US" sz="2400" baseline="-25000" dirty="0">
                <a:solidFill>
                  <a:prstClr val="black"/>
                </a:solidFill>
                <a:cs typeface="Arial" charset="0"/>
              </a:rPr>
              <a:t>1</a:t>
            </a:r>
            <a:r>
              <a:rPr lang="en-US" sz="2400" dirty="0">
                <a:solidFill>
                  <a:prstClr val="black"/>
                </a:solidFill>
                <a:cs typeface="Arial" charset="0"/>
              </a:rPr>
              <a:t> + b</a:t>
            </a:r>
            <a:r>
              <a:rPr lang="en-US" sz="2400" baseline="-25000" dirty="0">
                <a:solidFill>
                  <a:prstClr val="black"/>
                </a:solidFill>
                <a:cs typeface="Arial" charset="0"/>
              </a:rPr>
              <a:t>1</a:t>
            </a:r>
            <a:r>
              <a:rPr lang="en-US" sz="2400" dirty="0">
                <a:solidFill>
                  <a:prstClr val="black"/>
                </a:solidFill>
                <a:cs typeface="Arial" charset="0"/>
              </a:rPr>
              <a:t>)</a:t>
            </a:r>
          </a:p>
        </p:txBody>
      </p:sp>
      <p:sp>
        <p:nvSpPr>
          <p:cNvPr id="39" name="Rectangle 7"/>
          <p:cNvSpPr>
            <a:spLocks noChangeArrowheads="1"/>
          </p:cNvSpPr>
          <p:nvPr/>
        </p:nvSpPr>
        <p:spPr bwMode="auto">
          <a:xfrm>
            <a:off x="1066800" y="28194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1</a:t>
            </a:r>
            <a:r>
              <a:rPr lang="en-US" sz="2400" b="1" dirty="0">
                <a:solidFill>
                  <a:prstClr val="black"/>
                </a:solidFill>
                <a:cs typeface="Arial" charset="0"/>
              </a:rPr>
              <a:t>+c</a:t>
            </a:r>
            <a:r>
              <a:rPr lang="en-US" sz="2400" b="1" baseline="-25000" dirty="0">
                <a:solidFill>
                  <a:prstClr val="black"/>
                </a:solidFill>
                <a:cs typeface="Arial" charset="0"/>
              </a:rPr>
              <a:t>2</a:t>
            </a:r>
            <a:r>
              <a:rPr lang="en-US" sz="2400" dirty="0">
                <a:solidFill>
                  <a:prstClr val="black"/>
                </a:solidFill>
                <a:cs typeface="Arial" charset="0"/>
              </a:rPr>
              <a:t> = </a:t>
            </a:r>
            <a:r>
              <a:rPr lang="en-US" sz="2400" b="1" dirty="0">
                <a:solidFill>
                  <a:srgbClr val="0000CC"/>
                </a:solidFill>
                <a:cs typeface="Arial" charset="0"/>
              </a:rPr>
              <a:t>p·</a:t>
            </a:r>
            <a:r>
              <a:rPr lang="en-US" sz="2400" dirty="0">
                <a:solidFill>
                  <a:prstClr val="black"/>
                </a:solidFill>
                <a:cs typeface="Arial" charset="0"/>
              </a:rPr>
              <a:t>(q</a:t>
            </a:r>
            <a:r>
              <a:rPr lang="en-US" sz="2400" baseline="-25000" dirty="0">
                <a:solidFill>
                  <a:prstClr val="black"/>
                </a:solidFill>
                <a:cs typeface="Arial" charset="0"/>
              </a:rPr>
              <a:t>1</a:t>
            </a:r>
            <a:r>
              <a:rPr lang="en-US" sz="2400" dirty="0">
                <a:solidFill>
                  <a:prstClr val="black"/>
                </a:solidFill>
                <a:cs typeface="Arial" charset="0"/>
              </a:rPr>
              <a:t> + q</a:t>
            </a:r>
            <a:r>
              <a:rPr lang="en-US" sz="2400" baseline="-25000" dirty="0">
                <a:solidFill>
                  <a:prstClr val="black"/>
                </a:solidFill>
                <a:cs typeface="Arial" charset="0"/>
              </a:rPr>
              <a:t>2</a:t>
            </a:r>
            <a:r>
              <a:rPr lang="en-US" sz="2400" dirty="0">
                <a:solidFill>
                  <a:prstClr val="black"/>
                </a:solidFill>
                <a:cs typeface="Arial" charset="0"/>
              </a:rPr>
              <a:t>) + </a:t>
            </a:r>
            <a:r>
              <a:rPr lang="en-US" sz="2400" b="1" dirty="0">
                <a:solidFill>
                  <a:srgbClr val="0000CC"/>
                </a:solidFill>
                <a:cs typeface="Arial" charset="0"/>
              </a:rPr>
              <a:t>2·</a:t>
            </a:r>
            <a:r>
              <a:rPr lang="en-US" sz="2400" dirty="0">
                <a:solidFill>
                  <a:prstClr val="black"/>
                </a:solidFill>
                <a:cs typeface="Arial" charset="0"/>
              </a:rPr>
              <a:t>(r</a:t>
            </a:r>
            <a:r>
              <a:rPr lang="en-US" sz="2400" baseline="-25000" dirty="0">
                <a:solidFill>
                  <a:prstClr val="black"/>
                </a:solidFill>
                <a:cs typeface="Arial" charset="0"/>
              </a:rPr>
              <a:t>1</a:t>
            </a:r>
            <a:r>
              <a:rPr lang="en-US" sz="2400" dirty="0">
                <a:solidFill>
                  <a:prstClr val="black"/>
                </a:solidFill>
                <a:cs typeface="Arial" charset="0"/>
              </a:rPr>
              <a:t>+r</a:t>
            </a:r>
            <a:r>
              <a:rPr lang="en-US" sz="2400" baseline="-25000" dirty="0">
                <a:solidFill>
                  <a:prstClr val="black"/>
                </a:solidFill>
                <a:cs typeface="Arial" charset="0"/>
              </a:rPr>
              <a:t>2</a:t>
            </a:r>
            <a:r>
              <a:rPr lang="en-US" sz="2400" dirty="0">
                <a:solidFill>
                  <a:prstClr val="black"/>
                </a:solidFill>
                <a:cs typeface="Arial" charset="0"/>
              </a:rPr>
              <a:t>) + (b</a:t>
            </a:r>
            <a:r>
              <a:rPr lang="en-US" sz="2400" baseline="-25000" dirty="0">
                <a:solidFill>
                  <a:prstClr val="black"/>
                </a:solidFill>
                <a:cs typeface="Arial" charset="0"/>
              </a:rPr>
              <a:t>1</a:t>
            </a:r>
            <a:r>
              <a:rPr lang="en-US" sz="2400" dirty="0">
                <a:solidFill>
                  <a:prstClr val="black"/>
                </a:solidFill>
                <a:cs typeface="Arial" charset="0"/>
              </a:rPr>
              <a:t>+b</a:t>
            </a:r>
            <a:r>
              <a:rPr lang="en-US" sz="2400" baseline="-25000" dirty="0">
                <a:solidFill>
                  <a:prstClr val="black"/>
                </a:solidFill>
                <a:cs typeface="Arial" charset="0"/>
              </a:rPr>
              <a:t>2</a:t>
            </a:r>
            <a:r>
              <a:rPr lang="en-US" sz="2400" dirty="0">
                <a:solidFill>
                  <a:prstClr val="black"/>
                </a:solidFill>
                <a:cs typeface="Arial" charset="0"/>
              </a:rPr>
              <a:t>)</a:t>
            </a:r>
          </a:p>
        </p:txBody>
      </p:sp>
      <p:sp>
        <p:nvSpPr>
          <p:cNvPr id="54" name="Rectangle 13"/>
          <p:cNvSpPr>
            <a:spLocks noChangeArrowheads="1"/>
          </p:cNvSpPr>
          <p:nvPr/>
        </p:nvSpPr>
        <p:spPr bwMode="auto">
          <a:xfrm>
            <a:off x="2057400" y="3714306"/>
            <a:ext cx="44958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None/>
            </a:pPr>
            <a:r>
              <a:rPr lang="en-US" sz="2400" b="1" i="1" dirty="0">
                <a:solidFill>
                  <a:srgbClr val="0000CC"/>
                </a:solidFill>
                <a:cs typeface="Arial" charset="0"/>
              </a:rPr>
              <a:t>l</a:t>
            </a:r>
            <a:r>
              <a:rPr lang="ro-RO" sz="2400" b="1" i="1" dirty="0">
                <a:solidFill>
                  <a:srgbClr val="0000CC"/>
                </a:solidFill>
                <a:cs typeface="Arial" charset="0"/>
              </a:rPr>
              <a:t>east_significant_bit</a:t>
            </a:r>
            <a:r>
              <a:rPr lang="en-US" sz="2400" b="1" i="1" dirty="0">
                <a:solidFill>
                  <a:srgbClr val="0000CC"/>
                </a:solidFill>
                <a:cs typeface="Arial" charset="0"/>
              </a:rPr>
              <a:t>= b</a:t>
            </a:r>
            <a:r>
              <a:rPr lang="en-US" sz="2400" b="1" i="1" baseline="-25000" dirty="0">
                <a:solidFill>
                  <a:srgbClr val="0000CC"/>
                </a:solidFill>
                <a:cs typeface="Arial" charset="0"/>
              </a:rPr>
              <a:t>1</a:t>
            </a:r>
            <a:r>
              <a:rPr lang="en-US" sz="2400" b="1" i="1" dirty="0">
                <a:solidFill>
                  <a:srgbClr val="0000CC"/>
                </a:solidFill>
                <a:cs typeface="Arial" charset="0"/>
              </a:rPr>
              <a:t> XOR b</a:t>
            </a:r>
            <a:r>
              <a:rPr lang="en-US" sz="2400" b="1" i="1" baseline="-25000" dirty="0">
                <a:solidFill>
                  <a:srgbClr val="0000CC"/>
                </a:solidFill>
                <a:cs typeface="Arial" charset="0"/>
              </a:rPr>
              <a:t>2</a:t>
            </a:r>
            <a:endParaRPr lang="en-US" sz="2400" b="1" dirty="0">
              <a:solidFill>
                <a:prstClr val="black"/>
              </a:solidFill>
              <a:cs typeface="Arial" charset="0"/>
            </a:endParaRPr>
          </a:p>
        </p:txBody>
      </p:sp>
      <p:sp>
        <p:nvSpPr>
          <p:cNvPr id="55" name="AutoShape 14"/>
          <p:cNvSpPr>
            <a:spLocks/>
          </p:cNvSpPr>
          <p:nvPr/>
        </p:nvSpPr>
        <p:spPr bwMode="auto">
          <a:xfrm rot="5400000">
            <a:off x="4853941" y="2461260"/>
            <a:ext cx="152399" cy="2240280"/>
          </a:xfrm>
          <a:prstGeom prst="rightBrace">
            <a:avLst>
              <a:gd name="adj1" fmla="val 1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9" name="Rectangle 6"/>
          <p:cNvSpPr>
            <a:spLocks noChangeArrowheads="1"/>
          </p:cNvSpPr>
          <p:nvPr/>
        </p:nvSpPr>
        <p:spPr bwMode="auto">
          <a:xfrm>
            <a:off x="1066800" y="19050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2</a:t>
            </a:r>
            <a:r>
              <a:rPr lang="en-US" sz="2400" b="1" dirty="0">
                <a:solidFill>
                  <a:prstClr val="black"/>
                </a:solidFill>
                <a:cs typeface="Arial" charset="0"/>
              </a:rPr>
              <a:t> </a:t>
            </a:r>
            <a:r>
              <a:rPr lang="en-US" sz="2400" dirty="0">
                <a:solidFill>
                  <a:prstClr val="black"/>
                </a:solidFill>
                <a:cs typeface="Arial" charset="0"/>
              </a:rPr>
              <a:t>= q</a:t>
            </a:r>
            <a:r>
              <a:rPr lang="en-US" sz="2400" baseline="-25000" dirty="0">
                <a:solidFill>
                  <a:prstClr val="black"/>
                </a:solidFill>
                <a:cs typeface="Arial" charset="0"/>
              </a:rPr>
              <a:t>2</a:t>
            </a:r>
            <a:r>
              <a:rPr lang="en-US" sz="2400" dirty="0">
                <a:solidFill>
                  <a:prstClr val="black"/>
                </a:solidFill>
                <a:cs typeface="Arial" charset="0"/>
              </a:rPr>
              <a:t>·p + (2·r</a:t>
            </a:r>
            <a:r>
              <a:rPr lang="en-US" sz="2400" baseline="-25000" dirty="0">
                <a:solidFill>
                  <a:prstClr val="black"/>
                </a:solidFill>
                <a:cs typeface="Arial" charset="0"/>
              </a:rPr>
              <a:t>2</a:t>
            </a:r>
            <a:r>
              <a:rPr lang="en-US" sz="2400" dirty="0">
                <a:solidFill>
                  <a:prstClr val="black"/>
                </a:solidFill>
                <a:cs typeface="Arial" charset="0"/>
              </a:rPr>
              <a:t> + b</a:t>
            </a:r>
            <a:r>
              <a:rPr lang="en-US" sz="2400" baseline="-25000" dirty="0">
                <a:solidFill>
                  <a:prstClr val="black"/>
                </a:solidFill>
                <a:cs typeface="Arial" charset="0"/>
              </a:rPr>
              <a:t>2</a:t>
            </a:r>
            <a:r>
              <a:rPr lang="en-US" sz="2400" dirty="0">
                <a:solidFill>
                  <a:prstClr val="black"/>
                </a:solidFill>
                <a:cs typeface="Arial" charset="0"/>
              </a:rPr>
              <a:t>)</a:t>
            </a:r>
          </a:p>
        </p:txBody>
      </p:sp>
    </p:spTree>
    <p:extLst>
      <p:ext uri="{BB962C8B-B14F-4D97-AF65-F5344CB8AC3E}">
        <p14:creationId xmlns:p14="http://schemas.microsoft.com/office/powerpoint/2010/main" val="3006154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o-RO" b="1" dirty="0" err="1">
                <a:solidFill>
                  <a:srgbClr val="FF0000"/>
                </a:solidFill>
              </a:rPr>
              <a:t>About</a:t>
            </a:r>
            <a:r>
              <a:rPr lang="ro-RO" b="1" dirty="0">
                <a:solidFill>
                  <a:srgbClr val="FF0000"/>
                </a:solidFill>
              </a:rPr>
              <a:t>… (</a:t>
            </a:r>
            <a:r>
              <a:rPr lang="ro-RO" b="1" dirty="0" err="1">
                <a:solidFill>
                  <a:srgbClr val="FF0000"/>
                </a:solidFill>
              </a:rPr>
              <a:t>cont’d</a:t>
            </a:r>
            <a:r>
              <a:rPr lang="ro-RO" b="1" dirty="0">
                <a:solidFill>
                  <a:srgbClr val="FF0000"/>
                </a:solidFill>
              </a:rPr>
              <a:t>)</a:t>
            </a:r>
            <a:endParaRPr lang="en-CA" b="1" dirty="0">
              <a:solidFill>
                <a:srgbClr val="FF0000"/>
              </a:solidFill>
            </a:endParaRPr>
          </a:p>
        </p:txBody>
      </p:sp>
      <p:sp>
        <p:nvSpPr>
          <p:cNvPr id="3" name="Rectangle 2"/>
          <p:cNvSpPr/>
          <p:nvPr/>
        </p:nvSpPr>
        <p:spPr>
          <a:xfrm>
            <a:off x="304800" y="1295400"/>
            <a:ext cx="8763000" cy="2763834"/>
          </a:xfrm>
          <a:prstGeom prst="rect">
            <a:avLst/>
          </a:prstGeom>
        </p:spPr>
        <p:txBody>
          <a:bodyPr wrap="square">
            <a:spAutoFit/>
          </a:bodyPr>
          <a:lstStyle/>
          <a:p>
            <a:pPr marL="457200" lvl="0" indent="-457200">
              <a:spcBef>
                <a:spcPct val="20000"/>
              </a:spcBef>
              <a:buFont typeface="Arial" panose="020B0604020202020204" pitchFamily="34" charset="0"/>
              <a:buChar char="•"/>
            </a:pPr>
            <a:r>
              <a:rPr lang="en-US" sz="2800" b="1" dirty="0">
                <a:solidFill>
                  <a:prstClr val="black"/>
                </a:solidFill>
                <a:latin typeface="+mj-lt"/>
              </a:rPr>
              <a:t>Scientific Researcher in the Department of</a:t>
            </a:r>
            <a:r>
              <a:rPr lang="ro-RO" sz="2800" b="1" dirty="0">
                <a:solidFill>
                  <a:prstClr val="black"/>
                </a:solidFill>
                <a:latin typeface="+mj-lt"/>
              </a:rPr>
              <a:t> </a:t>
            </a:r>
            <a:r>
              <a:rPr lang="en-US" sz="2800" b="1" dirty="0">
                <a:solidFill>
                  <a:prstClr val="black"/>
                </a:solidFill>
                <a:latin typeface="+mj-lt"/>
              </a:rPr>
              <a:t>Research and Technology, Siemens Industry</a:t>
            </a:r>
            <a:r>
              <a:rPr lang="ro-RO" sz="2800" b="1" dirty="0">
                <a:solidFill>
                  <a:prstClr val="black"/>
                </a:solidFill>
                <a:latin typeface="+mj-lt"/>
              </a:rPr>
              <a:t> </a:t>
            </a:r>
            <a:r>
              <a:rPr lang="en-US" sz="2800" b="1" dirty="0">
                <a:solidFill>
                  <a:prstClr val="black"/>
                </a:solidFill>
                <a:latin typeface="+mj-lt"/>
              </a:rPr>
              <a:t>Software, Brasov, Romania.</a:t>
            </a:r>
            <a:endParaRPr lang="ro-RO" sz="2800" b="1" dirty="0">
              <a:solidFill>
                <a:prstClr val="black"/>
              </a:solidFill>
              <a:latin typeface="+mj-lt"/>
            </a:endParaRPr>
          </a:p>
          <a:p>
            <a:pPr marL="457200" lvl="0" indent="-457200">
              <a:spcBef>
                <a:spcPct val="20000"/>
              </a:spcBef>
              <a:buFont typeface="Arial" panose="020B0604020202020204" pitchFamily="34" charset="0"/>
              <a:buChar char="•"/>
            </a:pPr>
            <a:r>
              <a:rPr lang="ro-RO" sz="2800" b="1" dirty="0">
                <a:solidFill>
                  <a:prstClr val="black"/>
                </a:solidFill>
                <a:latin typeface="+mj-lt"/>
              </a:rPr>
              <a:t>In </a:t>
            </a:r>
            <a:r>
              <a:rPr lang="ro-RO" sz="2800" b="1" dirty="0" err="1">
                <a:solidFill>
                  <a:prstClr val="black"/>
                </a:solidFill>
                <a:latin typeface="+mj-lt"/>
              </a:rPr>
              <a:t>this</a:t>
            </a:r>
            <a:r>
              <a:rPr lang="ro-RO" sz="2800" b="1" dirty="0">
                <a:solidFill>
                  <a:prstClr val="black"/>
                </a:solidFill>
                <a:latin typeface="+mj-lt"/>
              </a:rPr>
              <a:t> </a:t>
            </a:r>
            <a:r>
              <a:rPr lang="ro-RO" sz="2800" b="1" dirty="0" err="1">
                <a:solidFill>
                  <a:prstClr val="black"/>
                </a:solidFill>
                <a:latin typeface="+mj-lt"/>
              </a:rPr>
              <a:t>capacity</a:t>
            </a:r>
            <a:r>
              <a:rPr lang="ro-RO" sz="2800" b="1" dirty="0">
                <a:solidFill>
                  <a:prstClr val="black"/>
                </a:solidFill>
                <a:latin typeface="+mj-lt"/>
              </a:rPr>
              <a:t>, I o</a:t>
            </a:r>
            <a:r>
              <a:rPr lang="en-US" sz="2800" b="1" dirty="0" err="1">
                <a:solidFill>
                  <a:prstClr val="black"/>
                </a:solidFill>
                <a:latin typeface="+mj-lt"/>
              </a:rPr>
              <a:t>versee</a:t>
            </a:r>
            <a:r>
              <a:rPr lang="en-US" sz="2800" b="1" dirty="0">
                <a:solidFill>
                  <a:prstClr val="black"/>
                </a:solidFill>
                <a:latin typeface="+mj-lt"/>
              </a:rPr>
              <a:t> and </a:t>
            </a:r>
            <a:r>
              <a:rPr lang="ro-RO" sz="2800" b="1" dirty="0">
                <a:solidFill>
                  <a:prstClr val="black"/>
                </a:solidFill>
                <a:latin typeface="+mj-lt"/>
              </a:rPr>
              <a:t>I am</a:t>
            </a:r>
            <a:r>
              <a:rPr lang="en-US" sz="2800" b="1" dirty="0">
                <a:solidFill>
                  <a:prstClr val="black"/>
                </a:solidFill>
                <a:latin typeface="+mj-lt"/>
              </a:rPr>
              <a:t> involved in various</a:t>
            </a:r>
            <a:r>
              <a:rPr lang="ro-RO" sz="2800" b="1" dirty="0">
                <a:solidFill>
                  <a:prstClr val="black"/>
                </a:solidFill>
                <a:latin typeface="+mj-lt"/>
              </a:rPr>
              <a:t> </a:t>
            </a:r>
            <a:r>
              <a:rPr lang="en-US" sz="2800" b="1" dirty="0">
                <a:solidFill>
                  <a:prstClr val="black"/>
                </a:solidFill>
                <a:latin typeface="+mj-lt"/>
              </a:rPr>
              <a:t>research-related activities</a:t>
            </a:r>
            <a:r>
              <a:rPr lang="ro-RO" sz="2800" b="1" dirty="0">
                <a:solidFill>
                  <a:prstClr val="black"/>
                </a:solidFill>
                <a:latin typeface="+mj-lt"/>
              </a:rPr>
              <a:t> </a:t>
            </a:r>
            <a:r>
              <a:rPr lang="ro-RO" sz="2800" b="1" dirty="0" err="1">
                <a:solidFill>
                  <a:prstClr val="black"/>
                </a:solidFill>
                <a:latin typeface="+mj-lt"/>
              </a:rPr>
              <a:t>with</a:t>
            </a:r>
            <a:r>
              <a:rPr lang="ro-RO" sz="2800" b="1" dirty="0">
                <a:solidFill>
                  <a:prstClr val="black"/>
                </a:solidFill>
                <a:latin typeface="+mj-lt"/>
              </a:rPr>
              <a:t> strategic </a:t>
            </a:r>
            <a:r>
              <a:rPr lang="ro-RO" sz="2800" b="1" dirty="0" err="1">
                <a:solidFill>
                  <a:prstClr val="black"/>
                </a:solidFill>
                <a:latin typeface="+mj-lt"/>
              </a:rPr>
              <a:t>and</a:t>
            </a:r>
            <a:r>
              <a:rPr lang="ro-RO" sz="2800" b="1" dirty="0">
                <a:solidFill>
                  <a:prstClr val="black"/>
                </a:solidFill>
                <a:latin typeface="+mj-lt"/>
              </a:rPr>
              <a:t> business </a:t>
            </a:r>
            <a:r>
              <a:rPr lang="ro-RO" sz="2800" b="1" dirty="0" err="1">
                <a:solidFill>
                  <a:prstClr val="black"/>
                </a:solidFill>
                <a:latin typeface="+mj-lt"/>
              </a:rPr>
              <a:t>value</a:t>
            </a:r>
            <a:r>
              <a:rPr lang="en-US" sz="2800" b="1" dirty="0">
                <a:solidFill>
                  <a:prstClr val="black"/>
                </a:solidFill>
                <a:latin typeface="+mj-lt"/>
              </a:rPr>
              <a:t>. </a:t>
            </a:r>
          </a:p>
        </p:txBody>
      </p:sp>
    </p:spTree>
    <p:extLst>
      <p:ext uri="{BB962C8B-B14F-4D97-AF65-F5344CB8AC3E}">
        <p14:creationId xmlns:p14="http://schemas.microsoft.com/office/powerpoint/2010/main" val="2837660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6858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AND</a:t>
            </a:r>
            <a:r>
              <a:rPr lang="ro-RO" sz="3200" i="1" dirty="0">
                <a:solidFill>
                  <a:srgbClr val="00B050"/>
                </a:solidFill>
                <a:cs typeface="Arial" charset="0"/>
              </a:rPr>
              <a:t> operations on</a:t>
            </a:r>
            <a:r>
              <a:rPr lang="en-US" sz="3200" i="1" dirty="0">
                <a:solidFill>
                  <a:srgbClr val="00B050"/>
                </a:solidFill>
                <a:cs typeface="Arial" charset="0"/>
              </a:rPr>
              <a:t> two encrypted bits:</a:t>
            </a:r>
            <a:endParaRPr lang="en-US" sz="3200" b="1" dirty="0">
              <a:solidFill>
                <a:srgbClr val="0000CC"/>
              </a:solidFill>
              <a:cs typeface="Arial" charset="0"/>
            </a:endParaRP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42" name="Oval 41"/>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Left Brace 47"/>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sp>
        <p:nvSpPr>
          <p:cNvPr id="35" name="Rectangle 6"/>
          <p:cNvSpPr>
            <a:spLocks noChangeArrowheads="1"/>
          </p:cNvSpPr>
          <p:nvPr/>
        </p:nvSpPr>
        <p:spPr bwMode="auto">
          <a:xfrm>
            <a:off x="1066800" y="12192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1</a:t>
            </a:r>
            <a:r>
              <a:rPr lang="en-US" sz="2400" dirty="0">
                <a:solidFill>
                  <a:prstClr val="black"/>
                </a:solidFill>
                <a:cs typeface="Arial" charset="0"/>
              </a:rPr>
              <a:t> = q</a:t>
            </a:r>
            <a:r>
              <a:rPr lang="en-US" sz="2400" baseline="-25000" dirty="0">
                <a:solidFill>
                  <a:prstClr val="black"/>
                </a:solidFill>
                <a:cs typeface="Arial" charset="0"/>
              </a:rPr>
              <a:t>1</a:t>
            </a:r>
            <a:r>
              <a:rPr lang="en-US" sz="2400" dirty="0">
                <a:solidFill>
                  <a:prstClr val="black"/>
                </a:solidFill>
                <a:cs typeface="Arial" charset="0"/>
              </a:rPr>
              <a:t>·p + (2·r</a:t>
            </a:r>
            <a:r>
              <a:rPr lang="en-US" sz="2400" baseline="-25000" dirty="0">
                <a:solidFill>
                  <a:prstClr val="black"/>
                </a:solidFill>
                <a:cs typeface="Arial" charset="0"/>
              </a:rPr>
              <a:t>1</a:t>
            </a:r>
            <a:r>
              <a:rPr lang="en-US" sz="2400" dirty="0">
                <a:solidFill>
                  <a:prstClr val="black"/>
                </a:solidFill>
                <a:cs typeface="Arial" charset="0"/>
              </a:rPr>
              <a:t> + b</a:t>
            </a:r>
            <a:r>
              <a:rPr lang="en-US" sz="2400" baseline="-25000" dirty="0">
                <a:solidFill>
                  <a:prstClr val="black"/>
                </a:solidFill>
                <a:cs typeface="Arial" charset="0"/>
              </a:rPr>
              <a:t>1</a:t>
            </a:r>
            <a:r>
              <a:rPr lang="en-US" sz="2400" dirty="0">
                <a:solidFill>
                  <a:prstClr val="black"/>
                </a:solidFill>
                <a:cs typeface="Arial" charset="0"/>
              </a:rPr>
              <a:t>)</a:t>
            </a:r>
          </a:p>
        </p:txBody>
      </p:sp>
      <p:sp>
        <p:nvSpPr>
          <p:cNvPr id="59" name="Rectangle 6"/>
          <p:cNvSpPr>
            <a:spLocks noChangeArrowheads="1"/>
          </p:cNvSpPr>
          <p:nvPr/>
        </p:nvSpPr>
        <p:spPr bwMode="auto">
          <a:xfrm>
            <a:off x="1066800" y="19050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2</a:t>
            </a:r>
            <a:r>
              <a:rPr lang="en-US" sz="2400" b="1" dirty="0">
                <a:solidFill>
                  <a:prstClr val="black"/>
                </a:solidFill>
                <a:cs typeface="Arial" charset="0"/>
              </a:rPr>
              <a:t> </a:t>
            </a:r>
            <a:r>
              <a:rPr lang="en-US" sz="2400" dirty="0">
                <a:solidFill>
                  <a:prstClr val="black"/>
                </a:solidFill>
                <a:cs typeface="Arial" charset="0"/>
              </a:rPr>
              <a:t>= q</a:t>
            </a:r>
            <a:r>
              <a:rPr lang="en-US" sz="2400" baseline="-25000" dirty="0">
                <a:solidFill>
                  <a:prstClr val="black"/>
                </a:solidFill>
                <a:cs typeface="Arial" charset="0"/>
              </a:rPr>
              <a:t>2</a:t>
            </a:r>
            <a:r>
              <a:rPr lang="en-US" sz="2400" dirty="0">
                <a:solidFill>
                  <a:prstClr val="black"/>
                </a:solidFill>
                <a:cs typeface="Arial" charset="0"/>
              </a:rPr>
              <a:t>·p + (2·r</a:t>
            </a:r>
            <a:r>
              <a:rPr lang="en-US" sz="2400" baseline="-25000" dirty="0">
                <a:solidFill>
                  <a:prstClr val="black"/>
                </a:solidFill>
                <a:cs typeface="Arial" charset="0"/>
              </a:rPr>
              <a:t>2</a:t>
            </a:r>
            <a:r>
              <a:rPr lang="en-US" sz="2400" dirty="0">
                <a:solidFill>
                  <a:prstClr val="black"/>
                </a:solidFill>
                <a:cs typeface="Arial" charset="0"/>
              </a:rPr>
              <a:t> + b</a:t>
            </a:r>
            <a:r>
              <a:rPr lang="en-US" sz="2400" baseline="-25000" dirty="0">
                <a:solidFill>
                  <a:prstClr val="black"/>
                </a:solidFill>
                <a:cs typeface="Arial" charset="0"/>
              </a:rPr>
              <a:t>2</a:t>
            </a:r>
            <a:r>
              <a:rPr lang="en-US" sz="2400" dirty="0">
                <a:solidFill>
                  <a:prstClr val="black"/>
                </a:solidFill>
                <a:cs typeface="Arial" charset="0"/>
              </a:rPr>
              <a:t>)</a:t>
            </a:r>
          </a:p>
        </p:txBody>
      </p:sp>
      <p:sp>
        <p:nvSpPr>
          <p:cNvPr id="40" name="Rectangle 10"/>
          <p:cNvSpPr>
            <a:spLocks noChangeArrowheads="1"/>
          </p:cNvSpPr>
          <p:nvPr/>
        </p:nvSpPr>
        <p:spPr bwMode="auto">
          <a:xfrm>
            <a:off x="1066800" y="2667000"/>
            <a:ext cx="86868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a:solidFill>
                  <a:prstClr val="black"/>
                </a:solidFill>
                <a:cs typeface="Arial" charset="0"/>
              </a:rPr>
              <a:t> </a:t>
            </a:r>
            <a:r>
              <a:rPr lang="en-US" sz="2400" b="1">
                <a:solidFill>
                  <a:prstClr val="black"/>
                </a:solidFill>
                <a:cs typeface="Arial" charset="0"/>
              </a:rPr>
              <a:t>c</a:t>
            </a:r>
            <a:r>
              <a:rPr lang="en-US" sz="2400" b="1" baseline="-25000">
                <a:solidFill>
                  <a:prstClr val="black"/>
                </a:solidFill>
                <a:cs typeface="Arial" charset="0"/>
              </a:rPr>
              <a:t>1</a:t>
            </a:r>
            <a:r>
              <a:rPr lang="en-US" sz="2400" b="1">
                <a:solidFill>
                  <a:prstClr val="black"/>
                </a:solidFill>
                <a:cs typeface="Arial" charset="0"/>
              </a:rPr>
              <a:t>c</a:t>
            </a:r>
            <a:r>
              <a:rPr lang="en-US" sz="2400" b="1" baseline="-25000">
                <a:solidFill>
                  <a:prstClr val="black"/>
                </a:solidFill>
                <a:cs typeface="Arial" charset="0"/>
              </a:rPr>
              <a:t>2</a:t>
            </a:r>
            <a:r>
              <a:rPr lang="en-US" sz="2400">
                <a:solidFill>
                  <a:prstClr val="black"/>
                </a:solidFill>
                <a:cs typeface="Arial" charset="0"/>
              </a:rPr>
              <a:t> = </a:t>
            </a:r>
            <a:r>
              <a:rPr lang="en-US" sz="2400" b="1">
                <a:solidFill>
                  <a:srgbClr val="0000CC"/>
                </a:solidFill>
                <a:cs typeface="Arial" charset="0"/>
              </a:rPr>
              <a:t>p·</a:t>
            </a:r>
            <a:r>
              <a:rPr lang="en-US" sz="2400">
                <a:solidFill>
                  <a:prstClr val="black"/>
                </a:solidFill>
                <a:cs typeface="Arial" charset="0"/>
              </a:rPr>
              <a:t>(c</a:t>
            </a:r>
            <a:r>
              <a:rPr lang="en-US" sz="2400" baseline="-25000">
                <a:solidFill>
                  <a:prstClr val="black"/>
                </a:solidFill>
                <a:cs typeface="Arial" charset="0"/>
              </a:rPr>
              <a:t>2</a:t>
            </a:r>
            <a:r>
              <a:rPr lang="en-US" sz="2400">
                <a:solidFill>
                  <a:prstClr val="black"/>
                </a:solidFill>
                <a:cs typeface="Arial" charset="0"/>
              </a:rPr>
              <a:t>·q</a:t>
            </a:r>
            <a:r>
              <a:rPr lang="en-US" sz="2400" baseline="-25000">
                <a:solidFill>
                  <a:prstClr val="black"/>
                </a:solidFill>
                <a:cs typeface="Arial" charset="0"/>
              </a:rPr>
              <a:t>1</a:t>
            </a:r>
            <a:r>
              <a:rPr lang="en-US" sz="2400">
                <a:solidFill>
                  <a:prstClr val="black"/>
                </a:solidFill>
                <a:cs typeface="Arial" charset="0"/>
              </a:rPr>
              <a:t>+c</a:t>
            </a:r>
            <a:r>
              <a:rPr lang="en-US" sz="2400" baseline="-25000">
                <a:solidFill>
                  <a:prstClr val="black"/>
                </a:solidFill>
                <a:cs typeface="Arial" charset="0"/>
              </a:rPr>
              <a:t>1</a:t>
            </a:r>
            <a:r>
              <a:rPr lang="en-US" sz="2400">
                <a:solidFill>
                  <a:prstClr val="black"/>
                </a:solidFill>
                <a:cs typeface="Arial" charset="0"/>
              </a:rPr>
              <a:t>·q</a:t>
            </a:r>
            <a:r>
              <a:rPr lang="en-US" sz="2400" baseline="-25000">
                <a:solidFill>
                  <a:prstClr val="black"/>
                </a:solidFill>
                <a:cs typeface="Arial" charset="0"/>
              </a:rPr>
              <a:t>2</a:t>
            </a:r>
            <a:r>
              <a:rPr lang="en-US" sz="2400">
                <a:solidFill>
                  <a:prstClr val="black"/>
                </a:solidFill>
                <a:cs typeface="Arial" charset="0"/>
              </a:rPr>
              <a:t>-q</a:t>
            </a:r>
            <a:r>
              <a:rPr lang="en-US" sz="2400" baseline="-25000">
                <a:solidFill>
                  <a:prstClr val="black"/>
                </a:solidFill>
                <a:cs typeface="Arial" charset="0"/>
              </a:rPr>
              <a:t>1</a:t>
            </a:r>
            <a:r>
              <a:rPr lang="en-US" sz="2400">
                <a:solidFill>
                  <a:prstClr val="black"/>
                </a:solidFill>
                <a:cs typeface="Arial" charset="0"/>
              </a:rPr>
              <a:t>·q</a:t>
            </a:r>
            <a:r>
              <a:rPr lang="en-US" sz="2400" baseline="-25000">
                <a:solidFill>
                  <a:prstClr val="black"/>
                </a:solidFill>
                <a:cs typeface="Arial" charset="0"/>
              </a:rPr>
              <a:t>2</a:t>
            </a:r>
            <a:r>
              <a:rPr lang="en-US" sz="2400">
                <a:solidFill>
                  <a:prstClr val="black"/>
                </a:solidFill>
                <a:cs typeface="Arial" charset="0"/>
              </a:rPr>
              <a:t>) + </a:t>
            </a:r>
            <a:r>
              <a:rPr lang="en-US" sz="2400" b="1">
                <a:solidFill>
                  <a:srgbClr val="0000CC"/>
                </a:solidFill>
                <a:cs typeface="Arial" charset="0"/>
              </a:rPr>
              <a:t>2·</a:t>
            </a:r>
            <a:r>
              <a:rPr lang="en-US" sz="2400">
                <a:solidFill>
                  <a:prstClr val="black"/>
                </a:solidFill>
                <a:cs typeface="Arial" charset="0"/>
              </a:rPr>
              <a:t>(r</a:t>
            </a:r>
            <a:r>
              <a:rPr lang="en-US" sz="2400" baseline="-25000">
                <a:solidFill>
                  <a:prstClr val="black"/>
                </a:solidFill>
                <a:cs typeface="Arial" charset="0"/>
              </a:rPr>
              <a:t>1</a:t>
            </a:r>
            <a:r>
              <a:rPr lang="en-US" sz="2400">
                <a:solidFill>
                  <a:prstClr val="black"/>
                </a:solidFill>
                <a:cs typeface="Arial" charset="0"/>
              </a:rPr>
              <a:t>r</a:t>
            </a:r>
            <a:r>
              <a:rPr lang="en-US" sz="2400" baseline="-25000">
                <a:solidFill>
                  <a:prstClr val="black"/>
                </a:solidFill>
                <a:cs typeface="Arial" charset="0"/>
              </a:rPr>
              <a:t>2</a:t>
            </a:r>
            <a:r>
              <a:rPr lang="en-US" sz="2400">
                <a:solidFill>
                  <a:prstClr val="black"/>
                </a:solidFill>
                <a:cs typeface="Arial" charset="0"/>
              </a:rPr>
              <a:t>+r</a:t>
            </a:r>
            <a:r>
              <a:rPr lang="en-US" sz="2400" baseline="-25000">
                <a:solidFill>
                  <a:prstClr val="black"/>
                </a:solidFill>
                <a:cs typeface="Arial" charset="0"/>
              </a:rPr>
              <a:t>1</a:t>
            </a:r>
            <a:r>
              <a:rPr lang="en-US" sz="2400">
                <a:solidFill>
                  <a:prstClr val="black"/>
                </a:solidFill>
                <a:cs typeface="Arial" charset="0"/>
              </a:rPr>
              <a:t>b</a:t>
            </a:r>
            <a:r>
              <a:rPr lang="en-US" sz="2400" baseline="-25000">
                <a:solidFill>
                  <a:prstClr val="black"/>
                </a:solidFill>
                <a:cs typeface="Arial" charset="0"/>
              </a:rPr>
              <a:t>2</a:t>
            </a:r>
            <a:r>
              <a:rPr lang="en-US" sz="2400">
                <a:solidFill>
                  <a:prstClr val="black"/>
                </a:solidFill>
                <a:cs typeface="Arial" charset="0"/>
              </a:rPr>
              <a:t>+r</a:t>
            </a:r>
            <a:r>
              <a:rPr lang="en-US" sz="2400" baseline="-25000">
                <a:solidFill>
                  <a:prstClr val="black"/>
                </a:solidFill>
                <a:cs typeface="Arial" charset="0"/>
              </a:rPr>
              <a:t>2</a:t>
            </a:r>
            <a:r>
              <a:rPr lang="en-US" sz="2400">
                <a:solidFill>
                  <a:prstClr val="black"/>
                </a:solidFill>
                <a:cs typeface="Arial" charset="0"/>
              </a:rPr>
              <a:t>b</a:t>
            </a:r>
            <a:r>
              <a:rPr lang="en-US" sz="2400" baseline="-25000">
                <a:solidFill>
                  <a:prstClr val="black"/>
                </a:solidFill>
                <a:cs typeface="Arial" charset="0"/>
              </a:rPr>
              <a:t>1</a:t>
            </a:r>
            <a:r>
              <a:rPr lang="en-US" sz="2400">
                <a:solidFill>
                  <a:prstClr val="black"/>
                </a:solidFill>
                <a:cs typeface="Arial" charset="0"/>
              </a:rPr>
              <a:t>) + b</a:t>
            </a:r>
            <a:r>
              <a:rPr lang="en-US" sz="2400" baseline="-25000">
                <a:solidFill>
                  <a:prstClr val="black"/>
                </a:solidFill>
                <a:cs typeface="Arial" charset="0"/>
              </a:rPr>
              <a:t>1</a:t>
            </a:r>
            <a:r>
              <a:rPr lang="en-US" sz="2400">
                <a:solidFill>
                  <a:prstClr val="black"/>
                </a:solidFill>
                <a:cs typeface="Arial" charset="0"/>
              </a:rPr>
              <a:t>b</a:t>
            </a:r>
            <a:r>
              <a:rPr lang="en-US" sz="2400" baseline="-25000">
                <a:solidFill>
                  <a:prstClr val="black"/>
                </a:solidFill>
                <a:cs typeface="Arial" charset="0"/>
              </a:rPr>
              <a:t>2</a:t>
            </a:r>
            <a:endParaRPr lang="en-US" sz="2400">
              <a:solidFill>
                <a:prstClr val="black"/>
              </a:solidFill>
              <a:cs typeface="Arial" charset="0"/>
            </a:endParaRPr>
          </a:p>
        </p:txBody>
      </p:sp>
    </p:spTree>
    <p:extLst>
      <p:ext uri="{BB962C8B-B14F-4D97-AF65-F5344CB8AC3E}">
        <p14:creationId xmlns:p14="http://schemas.microsoft.com/office/powerpoint/2010/main" val="314577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6858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B050"/>
                </a:solidFill>
                <a:cs typeface="Arial" charset="0"/>
              </a:rPr>
              <a:t>AND</a:t>
            </a:r>
            <a:r>
              <a:rPr lang="ro-RO" sz="3200" i="1" dirty="0">
                <a:solidFill>
                  <a:srgbClr val="00B050"/>
                </a:solidFill>
                <a:cs typeface="Arial" charset="0"/>
              </a:rPr>
              <a:t> operations on</a:t>
            </a:r>
            <a:r>
              <a:rPr lang="en-US" sz="3200" i="1" dirty="0">
                <a:solidFill>
                  <a:srgbClr val="00B050"/>
                </a:solidFill>
                <a:cs typeface="Arial" charset="0"/>
              </a:rPr>
              <a:t> two encrypted bits:</a:t>
            </a:r>
            <a:endParaRPr lang="en-US" sz="3200" b="1" dirty="0">
              <a:solidFill>
                <a:srgbClr val="0000CC"/>
              </a:solidFill>
              <a:cs typeface="Arial" charset="0"/>
            </a:endParaRPr>
          </a:p>
        </p:txBody>
      </p:sp>
      <p:grpSp>
        <p:nvGrpSpPr>
          <p:cNvPr id="47" name="Group 46"/>
          <p:cNvGrpSpPr/>
          <p:nvPr/>
        </p:nvGrpSpPr>
        <p:grpSpPr>
          <a:xfrm>
            <a:off x="-76200" y="5943600"/>
            <a:ext cx="9601200" cy="762000"/>
            <a:chOff x="-76200" y="5943600"/>
            <a:chExt cx="9601200" cy="762000"/>
          </a:xfrm>
        </p:grpSpPr>
        <p:sp>
          <p:nvSpPr>
            <p:cNvPr id="17" name="Rectangle 16"/>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19" name="Rectangle 18"/>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32"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3"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6"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37"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38" name="Rectangle 37"/>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42" name="Oval 41"/>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Left Brace 47"/>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sp>
        <p:nvSpPr>
          <p:cNvPr id="35" name="Rectangle 6"/>
          <p:cNvSpPr>
            <a:spLocks noChangeArrowheads="1"/>
          </p:cNvSpPr>
          <p:nvPr/>
        </p:nvSpPr>
        <p:spPr bwMode="auto">
          <a:xfrm>
            <a:off x="1066800" y="12192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1</a:t>
            </a:r>
            <a:r>
              <a:rPr lang="en-US" sz="2400" dirty="0">
                <a:solidFill>
                  <a:prstClr val="black"/>
                </a:solidFill>
                <a:cs typeface="Arial" charset="0"/>
              </a:rPr>
              <a:t> = q</a:t>
            </a:r>
            <a:r>
              <a:rPr lang="en-US" sz="2400" baseline="-25000" dirty="0">
                <a:solidFill>
                  <a:prstClr val="black"/>
                </a:solidFill>
                <a:cs typeface="Arial" charset="0"/>
              </a:rPr>
              <a:t>1</a:t>
            </a:r>
            <a:r>
              <a:rPr lang="en-US" sz="2400" dirty="0">
                <a:solidFill>
                  <a:prstClr val="black"/>
                </a:solidFill>
                <a:cs typeface="Arial" charset="0"/>
              </a:rPr>
              <a:t>·p + (2·r</a:t>
            </a:r>
            <a:r>
              <a:rPr lang="en-US" sz="2400" baseline="-25000" dirty="0">
                <a:solidFill>
                  <a:prstClr val="black"/>
                </a:solidFill>
                <a:cs typeface="Arial" charset="0"/>
              </a:rPr>
              <a:t>1</a:t>
            </a:r>
            <a:r>
              <a:rPr lang="en-US" sz="2400" dirty="0">
                <a:solidFill>
                  <a:prstClr val="black"/>
                </a:solidFill>
                <a:cs typeface="Arial" charset="0"/>
              </a:rPr>
              <a:t> + b</a:t>
            </a:r>
            <a:r>
              <a:rPr lang="en-US" sz="2400" baseline="-25000" dirty="0">
                <a:solidFill>
                  <a:prstClr val="black"/>
                </a:solidFill>
                <a:cs typeface="Arial" charset="0"/>
              </a:rPr>
              <a:t>1</a:t>
            </a:r>
            <a:r>
              <a:rPr lang="en-US" sz="2400" dirty="0">
                <a:solidFill>
                  <a:prstClr val="black"/>
                </a:solidFill>
                <a:cs typeface="Arial" charset="0"/>
              </a:rPr>
              <a:t>)</a:t>
            </a:r>
          </a:p>
        </p:txBody>
      </p:sp>
      <p:sp>
        <p:nvSpPr>
          <p:cNvPr id="54" name="Rectangle 13"/>
          <p:cNvSpPr>
            <a:spLocks noChangeArrowheads="1"/>
          </p:cNvSpPr>
          <p:nvPr/>
        </p:nvSpPr>
        <p:spPr bwMode="auto">
          <a:xfrm>
            <a:off x="2473486" y="3828607"/>
            <a:ext cx="5745481"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None/>
            </a:pPr>
            <a:r>
              <a:rPr lang="ro-RO" sz="2400" b="1" i="1" dirty="0">
                <a:solidFill>
                  <a:srgbClr val="0000CC"/>
                </a:solidFill>
                <a:cs typeface="Arial" charset="0"/>
              </a:rPr>
              <a:t>least_significant_bit</a:t>
            </a:r>
            <a:r>
              <a:rPr lang="en-US" sz="2400" b="1" i="1" dirty="0">
                <a:solidFill>
                  <a:srgbClr val="0000CC"/>
                </a:solidFill>
                <a:cs typeface="Arial" charset="0"/>
              </a:rPr>
              <a:t>= b</a:t>
            </a:r>
            <a:r>
              <a:rPr lang="en-US" sz="2400" b="1" i="1" baseline="-25000" dirty="0">
                <a:solidFill>
                  <a:srgbClr val="0000CC"/>
                </a:solidFill>
                <a:cs typeface="Arial" charset="0"/>
              </a:rPr>
              <a:t>1</a:t>
            </a:r>
            <a:r>
              <a:rPr lang="en-US" sz="2400" b="1" i="1" dirty="0">
                <a:solidFill>
                  <a:srgbClr val="0000CC"/>
                </a:solidFill>
                <a:cs typeface="Arial" charset="0"/>
              </a:rPr>
              <a:t> AND b</a:t>
            </a:r>
            <a:r>
              <a:rPr lang="en-US" sz="2400" b="1" i="1" baseline="-25000" dirty="0">
                <a:solidFill>
                  <a:srgbClr val="0000CC"/>
                </a:solidFill>
                <a:cs typeface="Arial" charset="0"/>
              </a:rPr>
              <a:t>2</a:t>
            </a:r>
            <a:endParaRPr lang="en-US" sz="2400" b="1" dirty="0">
              <a:solidFill>
                <a:prstClr val="black"/>
              </a:solidFill>
              <a:cs typeface="Arial" charset="0"/>
            </a:endParaRPr>
          </a:p>
        </p:txBody>
      </p:sp>
      <p:sp>
        <p:nvSpPr>
          <p:cNvPr id="55" name="AutoShape 14"/>
          <p:cNvSpPr>
            <a:spLocks/>
          </p:cNvSpPr>
          <p:nvPr/>
        </p:nvSpPr>
        <p:spPr bwMode="auto">
          <a:xfrm rot="5400000">
            <a:off x="6286499" y="1943101"/>
            <a:ext cx="152399" cy="3124199"/>
          </a:xfrm>
          <a:prstGeom prst="rightBrace">
            <a:avLst>
              <a:gd name="adj1" fmla="val 1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9" name="Rectangle 6"/>
          <p:cNvSpPr>
            <a:spLocks noChangeArrowheads="1"/>
          </p:cNvSpPr>
          <p:nvPr/>
        </p:nvSpPr>
        <p:spPr bwMode="auto">
          <a:xfrm>
            <a:off x="1066800" y="19050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2</a:t>
            </a:r>
            <a:r>
              <a:rPr lang="en-US" sz="2400" b="1" dirty="0">
                <a:solidFill>
                  <a:prstClr val="black"/>
                </a:solidFill>
                <a:cs typeface="Arial" charset="0"/>
              </a:rPr>
              <a:t> </a:t>
            </a:r>
            <a:r>
              <a:rPr lang="en-US" sz="2400" dirty="0">
                <a:solidFill>
                  <a:prstClr val="black"/>
                </a:solidFill>
                <a:cs typeface="Arial" charset="0"/>
              </a:rPr>
              <a:t>= q</a:t>
            </a:r>
            <a:r>
              <a:rPr lang="en-US" sz="2400" baseline="-25000" dirty="0">
                <a:solidFill>
                  <a:prstClr val="black"/>
                </a:solidFill>
                <a:cs typeface="Arial" charset="0"/>
              </a:rPr>
              <a:t>2</a:t>
            </a:r>
            <a:r>
              <a:rPr lang="en-US" sz="2400" dirty="0">
                <a:solidFill>
                  <a:prstClr val="black"/>
                </a:solidFill>
                <a:cs typeface="Arial" charset="0"/>
              </a:rPr>
              <a:t>·p + (2·r</a:t>
            </a:r>
            <a:r>
              <a:rPr lang="en-US" sz="2400" baseline="-25000" dirty="0">
                <a:solidFill>
                  <a:prstClr val="black"/>
                </a:solidFill>
                <a:cs typeface="Arial" charset="0"/>
              </a:rPr>
              <a:t>2</a:t>
            </a:r>
            <a:r>
              <a:rPr lang="en-US" sz="2400" dirty="0">
                <a:solidFill>
                  <a:prstClr val="black"/>
                </a:solidFill>
                <a:cs typeface="Arial" charset="0"/>
              </a:rPr>
              <a:t> + b</a:t>
            </a:r>
            <a:r>
              <a:rPr lang="en-US" sz="2400" baseline="-25000" dirty="0">
                <a:solidFill>
                  <a:prstClr val="black"/>
                </a:solidFill>
                <a:cs typeface="Arial" charset="0"/>
              </a:rPr>
              <a:t>2</a:t>
            </a:r>
            <a:r>
              <a:rPr lang="en-US" sz="2400" dirty="0">
                <a:solidFill>
                  <a:prstClr val="black"/>
                </a:solidFill>
                <a:cs typeface="Arial" charset="0"/>
              </a:rPr>
              <a:t>)</a:t>
            </a:r>
          </a:p>
        </p:txBody>
      </p:sp>
      <p:sp>
        <p:nvSpPr>
          <p:cNvPr id="30" name="Rectangle 9"/>
          <p:cNvSpPr>
            <a:spLocks noChangeArrowheads="1"/>
          </p:cNvSpPr>
          <p:nvPr/>
        </p:nvSpPr>
        <p:spPr bwMode="auto">
          <a:xfrm>
            <a:off x="4800600" y="2895600"/>
            <a:ext cx="3124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0" name="Rectangle 10"/>
          <p:cNvSpPr>
            <a:spLocks noChangeArrowheads="1"/>
          </p:cNvSpPr>
          <p:nvPr/>
        </p:nvSpPr>
        <p:spPr bwMode="auto">
          <a:xfrm>
            <a:off x="1066800" y="2667000"/>
            <a:ext cx="86868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a:solidFill>
                  <a:prstClr val="black"/>
                </a:solidFill>
                <a:cs typeface="Arial" charset="0"/>
              </a:rPr>
              <a:t> </a:t>
            </a:r>
            <a:r>
              <a:rPr lang="en-US" sz="2400" b="1">
                <a:solidFill>
                  <a:prstClr val="black"/>
                </a:solidFill>
                <a:cs typeface="Arial" charset="0"/>
              </a:rPr>
              <a:t>c</a:t>
            </a:r>
            <a:r>
              <a:rPr lang="en-US" sz="2400" b="1" baseline="-25000">
                <a:solidFill>
                  <a:prstClr val="black"/>
                </a:solidFill>
                <a:cs typeface="Arial" charset="0"/>
              </a:rPr>
              <a:t>1</a:t>
            </a:r>
            <a:r>
              <a:rPr lang="en-US" sz="2400" b="1">
                <a:solidFill>
                  <a:prstClr val="black"/>
                </a:solidFill>
                <a:cs typeface="Arial" charset="0"/>
              </a:rPr>
              <a:t>c</a:t>
            </a:r>
            <a:r>
              <a:rPr lang="en-US" sz="2400" b="1" baseline="-25000">
                <a:solidFill>
                  <a:prstClr val="black"/>
                </a:solidFill>
                <a:cs typeface="Arial" charset="0"/>
              </a:rPr>
              <a:t>2</a:t>
            </a:r>
            <a:r>
              <a:rPr lang="en-US" sz="2400">
                <a:solidFill>
                  <a:prstClr val="black"/>
                </a:solidFill>
                <a:cs typeface="Arial" charset="0"/>
              </a:rPr>
              <a:t> = </a:t>
            </a:r>
            <a:r>
              <a:rPr lang="en-US" sz="2400" b="1">
                <a:solidFill>
                  <a:srgbClr val="0000CC"/>
                </a:solidFill>
                <a:cs typeface="Arial" charset="0"/>
              </a:rPr>
              <a:t>p·</a:t>
            </a:r>
            <a:r>
              <a:rPr lang="en-US" sz="2400">
                <a:solidFill>
                  <a:prstClr val="black"/>
                </a:solidFill>
                <a:cs typeface="Arial" charset="0"/>
              </a:rPr>
              <a:t>(c</a:t>
            </a:r>
            <a:r>
              <a:rPr lang="en-US" sz="2400" baseline="-25000">
                <a:solidFill>
                  <a:prstClr val="black"/>
                </a:solidFill>
                <a:cs typeface="Arial" charset="0"/>
              </a:rPr>
              <a:t>2</a:t>
            </a:r>
            <a:r>
              <a:rPr lang="en-US" sz="2400">
                <a:solidFill>
                  <a:prstClr val="black"/>
                </a:solidFill>
                <a:cs typeface="Arial" charset="0"/>
              </a:rPr>
              <a:t>·q</a:t>
            </a:r>
            <a:r>
              <a:rPr lang="en-US" sz="2400" baseline="-25000">
                <a:solidFill>
                  <a:prstClr val="black"/>
                </a:solidFill>
                <a:cs typeface="Arial" charset="0"/>
              </a:rPr>
              <a:t>1</a:t>
            </a:r>
            <a:r>
              <a:rPr lang="en-US" sz="2400">
                <a:solidFill>
                  <a:prstClr val="black"/>
                </a:solidFill>
                <a:cs typeface="Arial" charset="0"/>
              </a:rPr>
              <a:t>+c</a:t>
            </a:r>
            <a:r>
              <a:rPr lang="en-US" sz="2400" baseline="-25000">
                <a:solidFill>
                  <a:prstClr val="black"/>
                </a:solidFill>
                <a:cs typeface="Arial" charset="0"/>
              </a:rPr>
              <a:t>1</a:t>
            </a:r>
            <a:r>
              <a:rPr lang="en-US" sz="2400">
                <a:solidFill>
                  <a:prstClr val="black"/>
                </a:solidFill>
                <a:cs typeface="Arial" charset="0"/>
              </a:rPr>
              <a:t>·q</a:t>
            </a:r>
            <a:r>
              <a:rPr lang="en-US" sz="2400" baseline="-25000">
                <a:solidFill>
                  <a:prstClr val="black"/>
                </a:solidFill>
                <a:cs typeface="Arial" charset="0"/>
              </a:rPr>
              <a:t>2</a:t>
            </a:r>
            <a:r>
              <a:rPr lang="en-US" sz="2400">
                <a:solidFill>
                  <a:prstClr val="black"/>
                </a:solidFill>
                <a:cs typeface="Arial" charset="0"/>
              </a:rPr>
              <a:t>-q</a:t>
            </a:r>
            <a:r>
              <a:rPr lang="en-US" sz="2400" baseline="-25000">
                <a:solidFill>
                  <a:prstClr val="black"/>
                </a:solidFill>
                <a:cs typeface="Arial" charset="0"/>
              </a:rPr>
              <a:t>1</a:t>
            </a:r>
            <a:r>
              <a:rPr lang="en-US" sz="2400">
                <a:solidFill>
                  <a:prstClr val="black"/>
                </a:solidFill>
                <a:cs typeface="Arial" charset="0"/>
              </a:rPr>
              <a:t>·q</a:t>
            </a:r>
            <a:r>
              <a:rPr lang="en-US" sz="2400" baseline="-25000">
                <a:solidFill>
                  <a:prstClr val="black"/>
                </a:solidFill>
                <a:cs typeface="Arial" charset="0"/>
              </a:rPr>
              <a:t>2</a:t>
            </a:r>
            <a:r>
              <a:rPr lang="en-US" sz="2400">
                <a:solidFill>
                  <a:prstClr val="black"/>
                </a:solidFill>
                <a:cs typeface="Arial" charset="0"/>
              </a:rPr>
              <a:t>) + </a:t>
            </a:r>
            <a:r>
              <a:rPr lang="en-US" sz="2400" b="1">
                <a:solidFill>
                  <a:srgbClr val="0000CC"/>
                </a:solidFill>
                <a:cs typeface="Arial" charset="0"/>
              </a:rPr>
              <a:t>2·</a:t>
            </a:r>
            <a:r>
              <a:rPr lang="en-US" sz="2400">
                <a:solidFill>
                  <a:prstClr val="black"/>
                </a:solidFill>
                <a:cs typeface="Arial" charset="0"/>
              </a:rPr>
              <a:t>(r</a:t>
            </a:r>
            <a:r>
              <a:rPr lang="en-US" sz="2400" baseline="-25000">
                <a:solidFill>
                  <a:prstClr val="black"/>
                </a:solidFill>
                <a:cs typeface="Arial" charset="0"/>
              </a:rPr>
              <a:t>1</a:t>
            </a:r>
            <a:r>
              <a:rPr lang="en-US" sz="2400">
                <a:solidFill>
                  <a:prstClr val="black"/>
                </a:solidFill>
                <a:cs typeface="Arial" charset="0"/>
              </a:rPr>
              <a:t>r</a:t>
            </a:r>
            <a:r>
              <a:rPr lang="en-US" sz="2400" baseline="-25000">
                <a:solidFill>
                  <a:prstClr val="black"/>
                </a:solidFill>
                <a:cs typeface="Arial" charset="0"/>
              </a:rPr>
              <a:t>2</a:t>
            </a:r>
            <a:r>
              <a:rPr lang="en-US" sz="2400">
                <a:solidFill>
                  <a:prstClr val="black"/>
                </a:solidFill>
                <a:cs typeface="Arial" charset="0"/>
              </a:rPr>
              <a:t>+r</a:t>
            </a:r>
            <a:r>
              <a:rPr lang="en-US" sz="2400" baseline="-25000">
                <a:solidFill>
                  <a:prstClr val="black"/>
                </a:solidFill>
                <a:cs typeface="Arial" charset="0"/>
              </a:rPr>
              <a:t>1</a:t>
            </a:r>
            <a:r>
              <a:rPr lang="en-US" sz="2400">
                <a:solidFill>
                  <a:prstClr val="black"/>
                </a:solidFill>
                <a:cs typeface="Arial" charset="0"/>
              </a:rPr>
              <a:t>b</a:t>
            </a:r>
            <a:r>
              <a:rPr lang="en-US" sz="2400" baseline="-25000">
                <a:solidFill>
                  <a:prstClr val="black"/>
                </a:solidFill>
                <a:cs typeface="Arial" charset="0"/>
              </a:rPr>
              <a:t>2</a:t>
            </a:r>
            <a:r>
              <a:rPr lang="en-US" sz="2400">
                <a:solidFill>
                  <a:prstClr val="black"/>
                </a:solidFill>
                <a:cs typeface="Arial" charset="0"/>
              </a:rPr>
              <a:t>+r</a:t>
            </a:r>
            <a:r>
              <a:rPr lang="en-US" sz="2400" baseline="-25000">
                <a:solidFill>
                  <a:prstClr val="black"/>
                </a:solidFill>
                <a:cs typeface="Arial" charset="0"/>
              </a:rPr>
              <a:t>2</a:t>
            </a:r>
            <a:r>
              <a:rPr lang="en-US" sz="2400">
                <a:solidFill>
                  <a:prstClr val="black"/>
                </a:solidFill>
                <a:cs typeface="Arial" charset="0"/>
              </a:rPr>
              <a:t>b</a:t>
            </a:r>
            <a:r>
              <a:rPr lang="en-US" sz="2400" baseline="-25000">
                <a:solidFill>
                  <a:prstClr val="black"/>
                </a:solidFill>
                <a:cs typeface="Arial" charset="0"/>
              </a:rPr>
              <a:t>1</a:t>
            </a:r>
            <a:r>
              <a:rPr lang="en-US" sz="2400">
                <a:solidFill>
                  <a:prstClr val="black"/>
                </a:solidFill>
                <a:cs typeface="Arial" charset="0"/>
              </a:rPr>
              <a:t>) + b</a:t>
            </a:r>
            <a:r>
              <a:rPr lang="en-US" sz="2400" baseline="-25000">
                <a:solidFill>
                  <a:prstClr val="black"/>
                </a:solidFill>
                <a:cs typeface="Arial" charset="0"/>
              </a:rPr>
              <a:t>1</a:t>
            </a:r>
            <a:r>
              <a:rPr lang="en-US" sz="2400">
                <a:solidFill>
                  <a:prstClr val="black"/>
                </a:solidFill>
                <a:cs typeface="Arial" charset="0"/>
              </a:rPr>
              <a:t>b</a:t>
            </a:r>
            <a:r>
              <a:rPr lang="en-US" sz="2400" baseline="-25000">
                <a:solidFill>
                  <a:prstClr val="black"/>
                </a:solidFill>
                <a:cs typeface="Arial" charset="0"/>
              </a:rPr>
              <a:t>2</a:t>
            </a:r>
            <a:endParaRPr lang="en-US" sz="2400">
              <a:solidFill>
                <a:prstClr val="black"/>
              </a:solidFill>
              <a:cs typeface="Arial" charset="0"/>
            </a:endParaRPr>
          </a:p>
        </p:txBody>
      </p:sp>
    </p:spTree>
    <p:extLst>
      <p:ext uri="{BB962C8B-B14F-4D97-AF65-F5344CB8AC3E}">
        <p14:creationId xmlns:p14="http://schemas.microsoft.com/office/powerpoint/2010/main" val="321837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5943600"/>
            <a:ext cx="9601200" cy="762000"/>
            <a:chOff x="-76200" y="5943600"/>
            <a:chExt cx="9601200" cy="762000"/>
          </a:xfrm>
        </p:grpSpPr>
        <p:sp>
          <p:nvSpPr>
            <p:cNvPr id="3" name="Rectangle 2"/>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 name="Straight Connector 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6" name="Rectangle 5"/>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13"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14"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15"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16"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17" name="Rectangle 16"/>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18" name="Oval 17"/>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Left Brace 18"/>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pic>
        <p:nvPicPr>
          <p:cNvPr id="21" name="Picture 24" descr="war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995025"/>
            <a:ext cx="1905000" cy="15875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2"/>
          <p:cNvSpPr>
            <a:spLocks noChangeArrowheads="1"/>
          </p:cNvSpPr>
          <p:nvPr/>
        </p:nvSpPr>
        <p:spPr bwMode="auto">
          <a:xfrm>
            <a:off x="2286000" y="4155797"/>
            <a:ext cx="5841189"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4800" i="1" dirty="0">
                <a:solidFill>
                  <a:srgbClr val="00B050"/>
                </a:solidFill>
                <a:cs typeface="Arial" charset="0"/>
              </a:rPr>
              <a:t>T</a:t>
            </a:r>
            <a:r>
              <a:rPr lang="en-US" sz="4800" i="1" dirty="0">
                <a:solidFill>
                  <a:srgbClr val="00B050"/>
                </a:solidFill>
                <a:cs typeface="Arial" charset="0"/>
              </a:rPr>
              <a:t>he noise </a:t>
            </a:r>
            <a:r>
              <a:rPr lang="ro-RO" sz="4800" i="1" dirty="0">
                <a:solidFill>
                  <a:srgbClr val="00B050"/>
                </a:solidFill>
                <a:cs typeface="Arial" charset="0"/>
              </a:rPr>
              <a:t>increases</a:t>
            </a:r>
            <a:r>
              <a:rPr lang="en-US" sz="4800" i="1" dirty="0">
                <a:solidFill>
                  <a:srgbClr val="00B050"/>
                </a:solidFill>
                <a:cs typeface="Arial" charset="0"/>
              </a:rPr>
              <a:t>!</a:t>
            </a:r>
            <a:endParaRPr lang="en-US" sz="4800" b="1" i="1" dirty="0">
              <a:solidFill>
                <a:srgbClr val="0000CC"/>
              </a:solidFill>
              <a:cs typeface="Arial"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530" y="177800"/>
            <a:ext cx="2034540" cy="2034540"/>
          </a:xfrm>
          <a:prstGeom prst="rect">
            <a:avLst/>
          </a:prstGeom>
        </p:spPr>
      </p:pic>
    </p:spTree>
    <p:extLst>
      <p:ext uri="{BB962C8B-B14F-4D97-AF65-F5344CB8AC3E}">
        <p14:creationId xmlns:p14="http://schemas.microsoft.com/office/powerpoint/2010/main" val="3596737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5943600"/>
            <a:ext cx="9601200" cy="762000"/>
            <a:chOff x="-76200" y="5943600"/>
            <a:chExt cx="9601200" cy="762000"/>
          </a:xfrm>
        </p:grpSpPr>
        <p:sp>
          <p:nvSpPr>
            <p:cNvPr id="3" name="Rectangle 2"/>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 name="Straight Connector 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6" name="Rectangle 5"/>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13"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14"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15"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16"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17" name="Rectangle 16"/>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18" name="Oval 17"/>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Left Brace 18"/>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pic>
        <p:nvPicPr>
          <p:cNvPr id="21" name="Picture 24" descr="war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7800"/>
            <a:ext cx="1905000" cy="15875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2"/>
          <p:cNvSpPr>
            <a:spLocks noChangeArrowheads="1"/>
          </p:cNvSpPr>
          <p:nvPr/>
        </p:nvSpPr>
        <p:spPr bwMode="auto">
          <a:xfrm>
            <a:off x="2487118" y="914400"/>
            <a:ext cx="4713782"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4000" i="1" dirty="0">
                <a:solidFill>
                  <a:srgbClr val="00B050"/>
                </a:solidFill>
                <a:cs typeface="Arial" charset="0"/>
              </a:rPr>
              <a:t>T</a:t>
            </a:r>
            <a:r>
              <a:rPr lang="en-US" sz="4000" i="1" dirty="0">
                <a:solidFill>
                  <a:srgbClr val="00B050"/>
                </a:solidFill>
                <a:cs typeface="Arial" charset="0"/>
              </a:rPr>
              <a:t>he noise </a:t>
            </a:r>
            <a:r>
              <a:rPr lang="ro-RO" sz="4000" i="1" dirty="0">
                <a:solidFill>
                  <a:srgbClr val="00B050"/>
                </a:solidFill>
                <a:cs typeface="Arial" charset="0"/>
              </a:rPr>
              <a:t>increases</a:t>
            </a:r>
            <a:r>
              <a:rPr lang="en-US" sz="4000" i="1" dirty="0">
                <a:solidFill>
                  <a:srgbClr val="00B050"/>
                </a:solidFill>
                <a:cs typeface="Arial" charset="0"/>
              </a:rPr>
              <a:t>!</a:t>
            </a:r>
            <a:endParaRPr lang="en-US" sz="4000" b="1" i="1" dirty="0">
              <a:solidFill>
                <a:srgbClr val="0000CC"/>
              </a:solidFill>
              <a:cs typeface="Arial"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530" y="177800"/>
            <a:ext cx="2034540" cy="2034540"/>
          </a:xfrm>
          <a:prstGeom prst="rect">
            <a:avLst/>
          </a:prstGeom>
        </p:spPr>
      </p:pic>
      <p:sp>
        <p:nvSpPr>
          <p:cNvPr id="24" name="Rectangle 2"/>
          <p:cNvSpPr>
            <a:spLocks noChangeArrowheads="1"/>
          </p:cNvSpPr>
          <p:nvPr/>
        </p:nvSpPr>
        <p:spPr bwMode="auto">
          <a:xfrm>
            <a:off x="3810000" y="2362200"/>
            <a:ext cx="22860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5" name="Rectangle 7"/>
          <p:cNvSpPr>
            <a:spLocks noChangeArrowheads="1"/>
          </p:cNvSpPr>
          <p:nvPr/>
        </p:nvSpPr>
        <p:spPr bwMode="auto">
          <a:xfrm>
            <a:off x="1066800" y="22860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1</a:t>
            </a:r>
            <a:r>
              <a:rPr lang="en-US" sz="2400" b="1" dirty="0">
                <a:solidFill>
                  <a:prstClr val="black"/>
                </a:solidFill>
                <a:cs typeface="Arial" charset="0"/>
              </a:rPr>
              <a:t>+c</a:t>
            </a:r>
            <a:r>
              <a:rPr lang="en-US" sz="2400" b="1" baseline="-25000" dirty="0">
                <a:solidFill>
                  <a:prstClr val="black"/>
                </a:solidFill>
                <a:cs typeface="Arial" charset="0"/>
              </a:rPr>
              <a:t>2</a:t>
            </a:r>
            <a:r>
              <a:rPr lang="en-US" sz="2400" dirty="0">
                <a:solidFill>
                  <a:prstClr val="black"/>
                </a:solidFill>
                <a:cs typeface="Arial" charset="0"/>
              </a:rPr>
              <a:t> = </a:t>
            </a:r>
            <a:r>
              <a:rPr lang="en-US" sz="2400" b="1" dirty="0">
                <a:solidFill>
                  <a:srgbClr val="0000CC"/>
                </a:solidFill>
                <a:cs typeface="Arial" charset="0"/>
              </a:rPr>
              <a:t>p·</a:t>
            </a:r>
            <a:r>
              <a:rPr lang="en-US" sz="2400" dirty="0">
                <a:solidFill>
                  <a:prstClr val="black"/>
                </a:solidFill>
                <a:cs typeface="Arial" charset="0"/>
              </a:rPr>
              <a:t>(q</a:t>
            </a:r>
            <a:r>
              <a:rPr lang="en-US" sz="2400" baseline="-25000" dirty="0">
                <a:solidFill>
                  <a:prstClr val="black"/>
                </a:solidFill>
                <a:cs typeface="Arial" charset="0"/>
              </a:rPr>
              <a:t>1</a:t>
            </a:r>
            <a:r>
              <a:rPr lang="en-US" sz="2400" dirty="0">
                <a:solidFill>
                  <a:prstClr val="black"/>
                </a:solidFill>
                <a:cs typeface="Arial" charset="0"/>
              </a:rPr>
              <a:t> + q</a:t>
            </a:r>
            <a:r>
              <a:rPr lang="en-US" sz="2400" baseline="-25000" dirty="0">
                <a:solidFill>
                  <a:prstClr val="black"/>
                </a:solidFill>
                <a:cs typeface="Arial" charset="0"/>
              </a:rPr>
              <a:t>2</a:t>
            </a:r>
            <a:r>
              <a:rPr lang="en-US" sz="2400" dirty="0">
                <a:solidFill>
                  <a:prstClr val="black"/>
                </a:solidFill>
                <a:cs typeface="Arial" charset="0"/>
              </a:rPr>
              <a:t>) + </a:t>
            </a:r>
            <a:r>
              <a:rPr lang="en-US" sz="2400" b="1" dirty="0">
                <a:solidFill>
                  <a:srgbClr val="0000CC"/>
                </a:solidFill>
                <a:cs typeface="Arial" charset="0"/>
              </a:rPr>
              <a:t>2·</a:t>
            </a:r>
            <a:r>
              <a:rPr lang="en-US" sz="2400" dirty="0">
                <a:solidFill>
                  <a:prstClr val="black"/>
                </a:solidFill>
                <a:cs typeface="Arial" charset="0"/>
              </a:rPr>
              <a:t>(r</a:t>
            </a:r>
            <a:r>
              <a:rPr lang="en-US" sz="2400" baseline="-25000" dirty="0">
                <a:solidFill>
                  <a:prstClr val="black"/>
                </a:solidFill>
                <a:cs typeface="Arial" charset="0"/>
              </a:rPr>
              <a:t>1</a:t>
            </a:r>
            <a:r>
              <a:rPr lang="en-US" sz="2400" dirty="0">
                <a:solidFill>
                  <a:prstClr val="black"/>
                </a:solidFill>
                <a:cs typeface="Arial" charset="0"/>
              </a:rPr>
              <a:t>+r</a:t>
            </a:r>
            <a:r>
              <a:rPr lang="en-US" sz="2400" baseline="-25000" dirty="0">
                <a:solidFill>
                  <a:prstClr val="black"/>
                </a:solidFill>
                <a:cs typeface="Arial" charset="0"/>
              </a:rPr>
              <a:t>2</a:t>
            </a:r>
            <a:r>
              <a:rPr lang="en-US" sz="2400" dirty="0">
                <a:solidFill>
                  <a:prstClr val="black"/>
                </a:solidFill>
                <a:cs typeface="Arial" charset="0"/>
              </a:rPr>
              <a:t>) + (b</a:t>
            </a:r>
            <a:r>
              <a:rPr lang="en-US" sz="2400" baseline="-25000" dirty="0">
                <a:solidFill>
                  <a:prstClr val="black"/>
                </a:solidFill>
                <a:cs typeface="Arial" charset="0"/>
              </a:rPr>
              <a:t>1</a:t>
            </a:r>
            <a:r>
              <a:rPr lang="en-US" sz="2400" dirty="0">
                <a:solidFill>
                  <a:prstClr val="black"/>
                </a:solidFill>
                <a:cs typeface="Arial" charset="0"/>
              </a:rPr>
              <a:t>+b</a:t>
            </a:r>
            <a:r>
              <a:rPr lang="en-US" sz="2400" baseline="-25000" dirty="0">
                <a:solidFill>
                  <a:prstClr val="black"/>
                </a:solidFill>
                <a:cs typeface="Arial" charset="0"/>
              </a:rPr>
              <a:t>2</a:t>
            </a:r>
            <a:r>
              <a:rPr lang="en-US" sz="2400" dirty="0">
                <a:solidFill>
                  <a:prstClr val="black"/>
                </a:solidFill>
                <a:cs typeface="Arial" charset="0"/>
              </a:rPr>
              <a:t>)</a:t>
            </a:r>
          </a:p>
        </p:txBody>
      </p:sp>
      <p:sp>
        <p:nvSpPr>
          <p:cNvPr id="26" name="Rectangle 13"/>
          <p:cNvSpPr>
            <a:spLocks noChangeArrowheads="1"/>
          </p:cNvSpPr>
          <p:nvPr/>
        </p:nvSpPr>
        <p:spPr bwMode="auto">
          <a:xfrm>
            <a:off x="3505200" y="3048000"/>
            <a:ext cx="32385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None/>
            </a:pPr>
            <a:r>
              <a:rPr lang="en-US" sz="2400" b="1" i="1" dirty="0">
                <a:solidFill>
                  <a:srgbClr val="0000CC"/>
                </a:solidFill>
                <a:cs typeface="Arial" charset="0"/>
              </a:rPr>
              <a:t>noise= 2 * (initial noise)</a:t>
            </a:r>
            <a:endParaRPr lang="en-US" sz="2400" b="1" dirty="0">
              <a:solidFill>
                <a:prstClr val="black"/>
              </a:solidFill>
              <a:cs typeface="Arial" charset="0"/>
            </a:endParaRPr>
          </a:p>
        </p:txBody>
      </p:sp>
      <p:sp>
        <p:nvSpPr>
          <p:cNvPr id="27" name="AutoShape 14"/>
          <p:cNvSpPr>
            <a:spLocks/>
          </p:cNvSpPr>
          <p:nvPr/>
        </p:nvSpPr>
        <p:spPr bwMode="auto">
          <a:xfrm rot="5400000">
            <a:off x="4853941" y="1851660"/>
            <a:ext cx="152399" cy="2240280"/>
          </a:xfrm>
          <a:prstGeom prst="rightBrace">
            <a:avLst>
              <a:gd name="adj1" fmla="val 1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2780861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5943600"/>
            <a:ext cx="9601200" cy="762000"/>
            <a:chOff x="-76200" y="5943600"/>
            <a:chExt cx="9601200" cy="762000"/>
          </a:xfrm>
        </p:grpSpPr>
        <p:sp>
          <p:nvSpPr>
            <p:cNvPr id="3" name="Rectangle 2"/>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 name="Straight Connector 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6" name="Rectangle 5"/>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33"/>
            <p:cNvSpPr>
              <a:spLocks noChangeArrowheads="1"/>
            </p:cNvSpPr>
            <p:nvPr/>
          </p:nvSpPr>
          <p:spPr bwMode="auto">
            <a:xfrm>
              <a:off x="58674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sp>
          <p:nvSpPr>
            <p:cNvPr id="13"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14"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15"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-3p</a:t>
              </a:r>
            </a:p>
          </p:txBody>
        </p:sp>
        <p:sp>
          <p:nvSpPr>
            <p:cNvPr id="16"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-2p</a:t>
              </a:r>
            </a:p>
          </p:txBody>
        </p:sp>
        <p:sp>
          <p:nvSpPr>
            <p:cNvPr id="17" name="Rectangle 16"/>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-p</a:t>
              </a:r>
            </a:p>
          </p:txBody>
        </p:sp>
      </p:grpSp>
      <p:sp>
        <p:nvSpPr>
          <p:cNvPr id="18" name="Oval 17"/>
          <p:cNvSpPr/>
          <p:nvPr/>
        </p:nvSpPr>
        <p:spPr>
          <a:xfrm>
            <a:off x="70104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Left Brace 18"/>
          <p:cNvSpPr/>
          <p:nvPr/>
        </p:nvSpPr>
        <p:spPr>
          <a:xfrm>
            <a:off x="7315201" y="5486400"/>
            <a:ext cx="152400" cy="6096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Rectangle 38"/>
          <p:cNvSpPr>
            <a:spLocks noChangeArrowheads="1"/>
          </p:cNvSpPr>
          <p:nvPr/>
        </p:nvSpPr>
        <p:spPr bwMode="auto">
          <a:xfrm>
            <a:off x="6400800" y="5257800"/>
            <a:ext cx="20574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the “noise” =  </a:t>
            </a:r>
            <a:r>
              <a:rPr lang="en-US" b="1" dirty="0">
                <a:solidFill>
                  <a:srgbClr val="0000CC"/>
                </a:solidFill>
                <a:cs typeface="Arial" charset="0"/>
              </a:rPr>
              <a:t>2·r+b</a:t>
            </a:r>
          </a:p>
        </p:txBody>
      </p:sp>
      <p:pic>
        <p:nvPicPr>
          <p:cNvPr id="21" name="Picture 24" descr="war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7800"/>
            <a:ext cx="1905000" cy="15875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2"/>
          <p:cNvSpPr>
            <a:spLocks noChangeArrowheads="1"/>
          </p:cNvSpPr>
          <p:nvPr/>
        </p:nvSpPr>
        <p:spPr bwMode="auto">
          <a:xfrm>
            <a:off x="2487118" y="914400"/>
            <a:ext cx="4713782"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4000" i="1" dirty="0">
                <a:solidFill>
                  <a:srgbClr val="00B050"/>
                </a:solidFill>
                <a:cs typeface="Arial" charset="0"/>
              </a:rPr>
              <a:t>T</a:t>
            </a:r>
            <a:r>
              <a:rPr lang="en-US" sz="4000" i="1" dirty="0">
                <a:solidFill>
                  <a:srgbClr val="00B050"/>
                </a:solidFill>
                <a:cs typeface="Arial" charset="0"/>
              </a:rPr>
              <a:t>he noise </a:t>
            </a:r>
            <a:r>
              <a:rPr lang="ro-RO" sz="4000" i="1" dirty="0">
                <a:solidFill>
                  <a:srgbClr val="00B050"/>
                </a:solidFill>
                <a:cs typeface="Arial" charset="0"/>
              </a:rPr>
              <a:t>increases</a:t>
            </a:r>
            <a:r>
              <a:rPr lang="en-US" sz="4000" i="1" dirty="0">
                <a:solidFill>
                  <a:srgbClr val="00B050"/>
                </a:solidFill>
                <a:cs typeface="Arial" charset="0"/>
              </a:rPr>
              <a:t>!</a:t>
            </a:r>
            <a:endParaRPr lang="en-US" sz="4000" b="1" i="1" dirty="0">
              <a:solidFill>
                <a:srgbClr val="0000CC"/>
              </a:solidFill>
              <a:cs typeface="Arial"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530" y="177800"/>
            <a:ext cx="2034540" cy="2034540"/>
          </a:xfrm>
          <a:prstGeom prst="rect">
            <a:avLst/>
          </a:prstGeom>
        </p:spPr>
      </p:pic>
      <p:sp>
        <p:nvSpPr>
          <p:cNvPr id="24" name="Rectangle 2"/>
          <p:cNvSpPr>
            <a:spLocks noChangeArrowheads="1"/>
          </p:cNvSpPr>
          <p:nvPr/>
        </p:nvSpPr>
        <p:spPr bwMode="auto">
          <a:xfrm>
            <a:off x="3810000" y="2362200"/>
            <a:ext cx="22860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5" name="Rectangle 7"/>
          <p:cNvSpPr>
            <a:spLocks noChangeArrowheads="1"/>
          </p:cNvSpPr>
          <p:nvPr/>
        </p:nvSpPr>
        <p:spPr bwMode="auto">
          <a:xfrm>
            <a:off x="1066800" y="2286000"/>
            <a:ext cx="7162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dirty="0">
                <a:solidFill>
                  <a:prstClr val="black"/>
                </a:solidFill>
                <a:cs typeface="Arial" charset="0"/>
              </a:rPr>
              <a:t> </a:t>
            </a:r>
            <a:r>
              <a:rPr lang="en-US" sz="2400" b="1" dirty="0">
                <a:solidFill>
                  <a:prstClr val="black"/>
                </a:solidFill>
                <a:cs typeface="Arial" charset="0"/>
              </a:rPr>
              <a:t>c</a:t>
            </a:r>
            <a:r>
              <a:rPr lang="en-US" sz="2400" b="1" baseline="-25000" dirty="0">
                <a:solidFill>
                  <a:prstClr val="black"/>
                </a:solidFill>
                <a:cs typeface="Arial" charset="0"/>
              </a:rPr>
              <a:t>1</a:t>
            </a:r>
            <a:r>
              <a:rPr lang="en-US" sz="2400" b="1" dirty="0">
                <a:solidFill>
                  <a:prstClr val="black"/>
                </a:solidFill>
                <a:cs typeface="Arial" charset="0"/>
              </a:rPr>
              <a:t>+c</a:t>
            </a:r>
            <a:r>
              <a:rPr lang="en-US" sz="2400" b="1" baseline="-25000" dirty="0">
                <a:solidFill>
                  <a:prstClr val="black"/>
                </a:solidFill>
                <a:cs typeface="Arial" charset="0"/>
              </a:rPr>
              <a:t>2</a:t>
            </a:r>
            <a:r>
              <a:rPr lang="en-US" sz="2400" dirty="0">
                <a:solidFill>
                  <a:prstClr val="black"/>
                </a:solidFill>
                <a:cs typeface="Arial" charset="0"/>
              </a:rPr>
              <a:t> = </a:t>
            </a:r>
            <a:r>
              <a:rPr lang="en-US" sz="2400" b="1" dirty="0">
                <a:solidFill>
                  <a:srgbClr val="0000CC"/>
                </a:solidFill>
                <a:cs typeface="Arial" charset="0"/>
              </a:rPr>
              <a:t>p·</a:t>
            </a:r>
            <a:r>
              <a:rPr lang="en-US" sz="2400" dirty="0">
                <a:solidFill>
                  <a:prstClr val="black"/>
                </a:solidFill>
                <a:cs typeface="Arial" charset="0"/>
              </a:rPr>
              <a:t>(q</a:t>
            </a:r>
            <a:r>
              <a:rPr lang="en-US" sz="2400" baseline="-25000" dirty="0">
                <a:solidFill>
                  <a:prstClr val="black"/>
                </a:solidFill>
                <a:cs typeface="Arial" charset="0"/>
              </a:rPr>
              <a:t>1</a:t>
            </a:r>
            <a:r>
              <a:rPr lang="en-US" sz="2400" dirty="0">
                <a:solidFill>
                  <a:prstClr val="black"/>
                </a:solidFill>
                <a:cs typeface="Arial" charset="0"/>
              </a:rPr>
              <a:t> + q</a:t>
            </a:r>
            <a:r>
              <a:rPr lang="en-US" sz="2400" baseline="-25000" dirty="0">
                <a:solidFill>
                  <a:prstClr val="black"/>
                </a:solidFill>
                <a:cs typeface="Arial" charset="0"/>
              </a:rPr>
              <a:t>2</a:t>
            </a:r>
            <a:r>
              <a:rPr lang="en-US" sz="2400" dirty="0">
                <a:solidFill>
                  <a:prstClr val="black"/>
                </a:solidFill>
                <a:cs typeface="Arial" charset="0"/>
              </a:rPr>
              <a:t>) + </a:t>
            </a:r>
            <a:r>
              <a:rPr lang="en-US" sz="2400" b="1" dirty="0">
                <a:solidFill>
                  <a:srgbClr val="0000CC"/>
                </a:solidFill>
                <a:cs typeface="Arial" charset="0"/>
              </a:rPr>
              <a:t>2·</a:t>
            </a:r>
            <a:r>
              <a:rPr lang="en-US" sz="2400" dirty="0">
                <a:solidFill>
                  <a:prstClr val="black"/>
                </a:solidFill>
                <a:cs typeface="Arial" charset="0"/>
              </a:rPr>
              <a:t>(r</a:t>
            </a:r>
            <a:r>
              <a:rPr lang="en-US" sz="2400" baseline="-25000" dirty="0">
                <a:solidFill>
                  <a:prstClr val="black"/>
                </a:solidFill>
                <a:cs typeface="Arial" charset="0"/>
              </a:rPr>
              <a:t>1</a:t>
            </a:r>
            <a:r>
              <a:rPr lang="en-US" sz="2400" dirty="0">
                <a:solidFill>
                  <a:prstClr val="black"/>
                </a:solidFill>
                <a:cs typeface="Arial" charset="0"/>
              </a:rPr>
              <a:t>+r</a:t>
            </a:r>
            <a:r>
              <a:rPr lang="en-US" sz="2400" baseline="-25000" dirty="0">
                <a:solidFill>
                  <a:prstClr val="black"/>
                </a:solidFill>
                <a:cs typeface="Arial" charset="0"/>
              </a:rPr>
              <a:t>2</a:t>
            </a:r>
            <a:r>
              <a:rPr lang="en-US" sz="2400" dirty="0">
                <a:solidFill>
                  <a:prstClr val="black"/>
                </a:solidFill>
                <a:cs typeface="Arial" charset="0"/>
              </a:rPr>
              <a:t>) + (b</a:t>
            </a:r>
            <a:r>
              <a:rPr lang="en-US" sz="2400" baseline="-25000" dirty="0">
                <a:solidFill>
                  <a:prstClr val="black"/>
                </a:solidFill>
                <a:cs typeface="Arial" charset="0"/>
              </a:rPr>
              <a:t>1</a:t>
            </a:r>
            <a:r>
              <a:rPr lang="en-US" sz="2400" dirty="0">
                <a:solidFill>
                  <a:prstClr val="black"/>
                </a:solidFill>
                <a:cs typeface="Arial" charset="0"/>
              </a:rPr>
              <a:t>+b</a:t>
            </a:r>
            <a:r>
              <a:rPr lang="en-US" sz="2400" baseline="-25000" dirty="0">
                <a:solidFill>
                  <a:prstClr val="black"/>
                </a:solidFill>
                <a:cs typeface="Arial" charset="0"/>
              </a:rPr>
              <a:t>2</a:t>
            </a:r>
            <a:r>
              <a:rPr lang="en-US" sz="2400" dirty="0">
                <a:solidFill>
                  <a:prstClr val="black"/>
                </a:solidFill>
                <a:cs typeface="Arial" charset="0"/>
              </a:rPr>
              <a:t>)</a:t>
            </a:r>
          </a:p>
        </p:txBody>
      </p:sp>
      <p:sp>
        <p:nvSpPr>
          <p:cNvPr id="26" name="Rectangle 13"/>
          <p:cNvSpPr>
            <a:spLocks noChangeArrowheads="1"/>
          </p:cNvSpPr>
          <p:nvPr/>
        </p:nvSpPr>
        <p:spPr bwMode="auto">
          <a:xfrm>
            <a:off x="3505200" y="3048000"/>
            <a:ext cx="32385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None/>
            </a:pPr>
            <a:r>
              <a:rPr lang="en-US" sz="2400" b="1" i="1" dirty="0">
                <a:solidFill>
                  <a:srgbClr val="0000CC"/>
                </a:solidFill>
                <a:cs typeface="Arial" charset="0"/>
              </a:rPr>
              <a:t>noise= 2 * (initial noise)</a:t>
            </a:r>
            <a:endParaRPr lang="en-US" sz="2400" b="1" dirty="0">
              <a:solidFill>
                <a:prstClr val="black"/>
              </a:solidFill>
              <a:cs typeface="Arial" charset="0"/>
            </a:endParaRPr>
          </a:p>
        </p:txBody>
      </p:sp>
      <p:sp>
        <p:nvSpPr>
          <p:cNvPr id="27" name="AutoShape 14"/>
          <p:cNvSpPr>
            <a:spLocks/>
          </p:cNvSpPr>
          <p:nvPr/>
        </p:nvSpPr>
        <p:spPr bwMode="auto">
          <a:xfrm rot="5400000">
            <a:off x="4853941" y="1851660"/>
            <a:ext cx="152399" cy="2240280"/>
          </a:xfrm>
          <a:prstGeom prst="rightBrace">
            <a:avLst>
              <a:gd name="adj1" fmla="val 1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8" name="Rectangle 13"/>
          <p:cNvSpPr>
            <a:spLocks noChangeArrowheads="1"/>
          </p:cNvSpPr>
          <p:nvPr/>
        </p:nvSpPr>
        <p:spPr bwMode="auto">
          <a:xfrm>
            <a:off x="4972050" y="4419600"/>
            <a:ext cx="310515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None/>
            </a:pPr>
            <a:r>
              <a:rPr lang="en-US" sz="2400" b="1" i="1" dirty="0">
                <a:solidFill>
                  <a:srgbClr val="0000CC"/>
                </a:solidFill>
                <a:cs typeface="Arial" charset="0"/>
              </a:rPr>
              <a:t>noise = (initial noise)</a:t>
            </a:r>
            <a:r>
              <a:rPr lang="en-US" sz="2400" b="1" i="1" baseline="30000" dirty="0">
                <a:solidFill>
                  <a:srgbClr val="0000CC"/>
                </a:solidFill>
                <a:cs typeface="Arial" charset="0"/>
              </a:rPr>
              <a:t>2</a:t>
            </a:r>
            <a:endParaRPr lang="en-US" sz="2400" b="1" dirty="0">
              <a:solidFill>
                <a:prstClr val="black"/>
              </a:solidFill>
              <a:cs typeface="Arial" charset="0"/>
            </a:endParaRPr>
          </a:p>
        </p:txBody>
      </p:sp>
      <p:sp>
        <p:nvSpPr>
          <p:cNvPr id="29" name="AutoShape 14"/>
          <p:cNvSpPr>
            <a:spLocks/>
          </p:cNvSpPr>
          <p:nvPr/>
        </p:nvSpPr>
        <p:spPr bwMode="auto">
          <a:xfrm rot="5400000">
            <a:off x="6286499" y="2705101"/>
            <a:ext cx="152399" cy="3124199"/>
          </a:xfrm>
          <a:prstGeom prst="rightBrace">
            <a:avLst>
              <a:gd name="adj1" fmla="val 1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0" name="Rectangle 9"/>
          <p:cNvSpPr>
            <a:spLocks noChangeArrowheads="1"/>
          </p:cNvSpPr>
          <p:nvPr/>
        </p:nvSpPr>
        <p:spPr bwMode="auto">
          <a:xfrm>
            <a:off x="4800600" y="3657600"/>
            <a:ext cx="3124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1" name="Rectangle 10"/>
          <p:cNvSpPr>
            <a:spLocks noChangeArrowheads="1"/>
          </p:cNvSpPr>
          <p:nvPr/>
        </p:nvSpPr>
        <p:spPr bwMode="auto">
          <a:xfrm>
            <a:off x="1066800" y="3429000"/>
            <a:ext cx="86868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charset="0"/>
              <a:buChar char="–"/>
            </a:pPr>
            <a:r>
              <a:rPr lang="en-US" sz="2400">
                <a:solidFill>
                  <a:prstClr val="black"/>
                </a:solidFill>
                <a:cs typeface="Arial" charset="0"/>
              </a:rPr>
              <a:t> </a:t>
            </a:r>
            <a:r>
              <a:rPr lang="en-US" sz="2400" b="1">
                <a:solidFill>
                  <a:prstClr val="black"/>
                </a:solidFill>
                <a:cs typeface="Arial" charset="0"/>
              </a:rPr>
              <a:t>c</a:t>
            </a:r>
            <a:r>
              <a:rPr lang="en-US" sz="2400" b="1" baseline="-25000">
                <a:solidFill>
                  <a:prstClr val="black"/>
                </a:solidFill>
                <a:cs typeface="Arial" charset="0"/>
              </a:rPr>
              <a:t>1</a:t>
            </a:r>
            <a:r>
              <a:rPr lang="en-US" sz="2400" b="1">
                <a:solidFill>
                  <a:prstClr val="black"/>
                </a:solidFill>
                <a:cs typeface="Arial" charset="0"/>
              </a:rPr>
              <a:t>c</a:t>
            </a:r>
            <a:r>
              <a:rPr lang="en-US" sz="2400" b="1" baseline="-25000">
                <a:solidFill>
                  <a:prstClr val="black"/>
                </a:solidFill>
                <a:cs typeface="Arial" charset="0"/>
              </a:rPr>
              <a:t>2</a:t>
            </a:r>
            <a:r>
              <a:rPr lang="en-US" sz="2400">
                <a:solidFill>
                  <a:prstClr val="black"/>
                </a:solidFill>
                <a:cs typeface="Arial" charset="0"/>
              </a:rPr>
              <a:t> = </a:t>
            </a:r>
            <a:r>
              <a:rPr lang="en-US" sz="2400" b="1">
                <a:solidFill>
                  <a:srgbClr val="0000CC"/>
                </a:solidFill>
                <a:cs typeface="Arial" charset="0"/>
              </a:rPr>
              <a:t>p·</a:t>
            </a:r>
            <a:r>
              <a:rPr lang="en-US" sz="2400">
                <a:solidFill>
                  <a:prstClr val="black"/>
                </a:solidFill>
                <a:cs typeface="Arial" charset="0"/>
              </a:rPr>
              <a:t>(c</a:t>
            </a:r>
            <a:r>
              <a:rPr lang="en-US" sz="2400" baseline="-25000">
                <a:solidFill>
                  <a:prstClr val="black"/>
                </a:solidFill>
                <a:cs typeface="Arial" charset="0"/>
              </a:rPr>
              <a:t>2</a:t>
            </a:r>
            <a:r>
              <a:rPr lang="en-US" sz="2400">
                <a:solidFill>
                  <a:prstClr val="black"/>
                </a:solidFill>
                <a:cs typeface="Arial" charset="0"/>
              </a:rPr>
              <a:t>·q</a:t>
            </a:r>
            <a:r>
              <a:rPr lang="en-US" sz="2400" baseline="-25000">
                <a:solidFill>
                  <a:prstClr val="black"/>
                </a:solidFill>
                <a:cs typeface="Arial" charset="0"/>
              </a:rPr>
              <a:t>1</a:t>
            </a:r>
            <a:r>
              <a:rPr lang="en-US" sz="2400">
                <a:solidFill>
                  <a:prstClr val="black"/>
                </a:solidFill>
                <a:cs typeface="Arial" charset="0"/>
              </a:rPr>
              <a:t>+c</a:t>
            </a:r>
            <a:r>
              <a:rPr lang="en-US" sz="2400" baseline="-25000">
                <a:solidFill>
                  <a:prstClr val="black"/>
                </a:solidFill>
                <a:cs typeface="Arial" charset="0"/>
              </a:rPr>
              <a:t>1</a:t>
            </a:r>
            <a:r>
              <a:rPr lang="en-US" sz="2400">
                <a:solidFill>
                  <a:prstClr val="black"/>
                </a:solidFill>
                <a:cs typeface="Arial" charset="0"/>
              </a:rPr>
              <a:t>·q</a:t>
            </a:r>
            <a:r>
              <a:rPr lang="en-US" sz="2400" baseline="-25000">
                <a:solidFill>
                  <a:prstClr val="black"/>
                </a:solidFill>
                <a:cs typeface="Arial" charset="0"/>
              </a:rPr>
              <a:t>2</a:t>
            </a:r>
            <a:r>
              <a:rPr lang="en-US" sz="2400">
                <a:solidFill>
                  <a:prstClr val="black"/>
                </a:solidFill>
                <a:cs typeface="Arial" charset="0"/>
              </a:rPr>
              <a:t>-q</a:t>
            </a:r>
            <a:r>
              <a:rPr lang="en-US" sz="2400" baseline="-25000">
                <a:solidFill>
                  <a:prstClr val="black"/>
                </a:solidFill>
                <a:cs typeface="Arial" charset="0"/>
              </a:rPr>
              <a:t>1</a:t>
            </a:r>
            <a:r>
              <a:rPr lang="en-US" sz="2400">
                <a:solidFill>
                  <a:prstClr val="black"/>
                </a:solidFill>
                <a:cs typeface="Arial" charset="0"/>
              </a:rPr>
              <a:t>·q</a:t>
            </a:r>
            <a:r>
              <a:rPr lang="en-US" sz="2400" baseline="-25000">
                <a:solidFill>
                  <a:prstClr val="black"/>
                </a:solidFill>
                <a:cs typeface="Arial" charset="0"/>
              </a:rPr>
              <a:t>2</a:t>
            </a:r>
            <a:r>
              <a:rPr lang="en-US" sz="2400">
                <a:solidFill>
                  <a:prstClr val="black"/>
                </a:solidFill>
                <a:cs typeface="Arial" charset="0"/>
              </a:rPr>
              <a:t>) + </a:t>
            </a:r>
            <a:r>
              <a:rPr lang="en-US" sz="2400" b="1">
                <a:solidFill>
                  <a:srgbClr val="0000CC"/>
                </a:solidFill>
                <a:cs typeface="Arial" charset="0"/>
              </a:rPr>
              <a:t>2·</a:t>
            </a:r>
            <a:r>
              <a:rPr lang="en-US" sz="2400">
                <a:solidFill>
                  <a:prstClr val="black"/>
                </a:solidFill>
                <a:cs typeface="Arial" charset="0"/>
              </a:rPr>
              <a:t>(r</a:t>
            </a:r>
            <a:r>
              <a:rPr lang="en-US" sz="2400" baseline="-25000">
                <a:solidFill>
                  <a:prstClr val="black"/>
                </a:solidFill>
                <a:cs typeface="Arial" charset="0"/>
              </a:rPr>
              <a:t>1</a:t>
            </a:r>
            <a:r>
              <a:rPr lang="en-US" sz="2400">
                <a:solidFill>
                  <a:prstClr val="black"/>
                </a:solidFill>
                <a:cs typeface="Arial" charset="0"/>
              </a:rPr>
              <a:t>r</a:t>
            </a:r>
            <a:r>
              <a:rPr lang="en-US" sz="2400" baseline="-25000">
                <a:solidFill>
                  <a:prstClr val="black"/>
                </a:solidFill>
                <a:cs typeface="Arial" charset="0"/>
              </a:rPr>
              <a:t>2</a:t>
            </a:r>
            <a:r>
              <a:rPr lang="en-US" sz="2400">
                <a:solidFill>
                  <a:prstClr val="black"/>
                </a:solidFill>
                <a:cs typeface="Arial" charset="0"/>
              </a:rPr>
              <a:t>+r</a:t>
            </a:r>
            <a:r>
              <a:rPr lang="en-US" sz="2400" baseline="-25000">
                <a:solidFill>
                  <a:prstClr val="black"/>
                </a:solidFill>
                <a:cs typeface="Arial" charset="0"/>
              </a:rPr>
              <a:t>1</a:t>
            </a:r>
            <a:r>
              <a:rPr lang="en-US" sz="2400">
                <a:solidFill>
                  <a:prstClr val="black"/>
                </a:solidFill>
                <a:cs typeface="Arial" charset="0"/>
              </a:rPr>
              <a:t>b</a:t>
            </a:r>
            <a:r>
              <a:rPr lang="en-US" sz="2400" baseline="-25000">
                <a:solidFill>
                  <a:prstClr val="black"/>
                </a:solidFill>
                <a:cs typeface="Arial" charset="0"/>
              </a:rPr>
              <a:t>2</a:t>
            </a:r>
            <a:r>
              <a:rPr lang="en-US" sz="2400">
                <a:solidFill>
                  <a:prstClr val="black"/>
                </a:solidFill>
                <a:cs typeface="Arial" charset="0"/>
              </a:rPr>
              <a:t>+r</a:t>
            </a:r>
            <a:r>
              <a:rPr lang="en-US" sz="2400" baseline="-25000">
                <a:solidFill>
                  <a:prstClr val="black"/>
                </a:solidFill>
                <a:cs typeface="Arial" charset="0"/>
              </a:rPr>
              <a:t>2</a:t>
            </a:r>
            <a:r>
              <a:rPr lang="en-US" sz="2400">
                <a:solidFill>
                  <a:prstClr val="black"/>
                </a:solidFill>
                <a:cs typeface="Arial" charset="0"/>
              </a:rPr>
              <a:t>b</a:t>
            </a:r>
            <a:r>
              <a:rPr lang="en-US" sz="2400" baseline="-25000">
                <a:solidFill>
                  <a:prstClr val="black"/>
                </a:solidFill>
                <a:cs typeface="Arial" charset="0"/>
              </a:rPr>
              <a:t>1</a:t>
            </a:r>
            <a:r>
              <a:rPr lang="en-US" sz="2400">
                <a:solidFill>
                  <a:prstClr val="black"/>
                </a:solidFill>
                <a:cs typeface="Arial" charset="0"/>
              </a:rPr>
              <a:t>) + b</a:t>
            </a:r>
            <a:r>
              <a:rPr lang="en-US" sz="2400" baseline="-25000">
                <a:solidFill>
                  <a:prstClr val="black"/>
                </a:solidFill>
                <a:cs typeface="Arial" charset="0"/>
              </a:rPr>
              <a:t>1</a:t>
            </a:r>
            <a:r>
              <a:rPr lang="en-US" sz="2400">
                <a:solidFill>
                  <a:prstClr val="black"/>
                </a:solidFill>
                <a:cs typeface="Arial" charset="0"/>
              </a:rPr>
              <a:t>b</a:t>
            </a:r>
            <a:r>
              <a:rPr lang="en-US" sz="2400" baseline="-25000">
                <a:solidFill>
                  <a:prstClr val="black"/>
                </a:solidFill>
                <a:cs typeface="Arial" charset="0"/>
              </a:rPr>
              <a:t>2</a:t>
            </a:r>
            <a:endParaRPr lang="en-US" sz="2400">
              <a:solidFill>
                <a:prstClr val="black"/>
              </a:solidFill>
              <a:cs typeface="Arial" charset="0"/>
            </a:endParaRPr>
          </a:p>
        </p:txBody>
      </p:sp>
    </p:spTree>
    <p:extLst>
      <p:ext uri="{BB962C8B-B14F-4D97-AF65-F5344CB8AC3E}">
        <p14:creationId xmlns:p14="http://schemas.microsoft.com/office/powerpoint/2010/main" val="646463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5943600"/>
            <a:ext cx="9601200" cy="762000"/>
            <a:chOff x="-76200" y="5943600"/>
            <a:chExt cx="9601200" cy="762000"/>
          </a:xfrm>
        </p:grpSpPr>
        <p:sp>
          <p:nvSpPr>
            <p:cNvPr id="3" name="Rectangle 2"/>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 name="Straight Connector 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6" name="Rectangle 5"/>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33"/>
            <p:cNvSpPr>
              <a:spLocks noChangeArrowheads="1"/>
            </p:cNvSpPr>
            <p:nvPr/>
          </p:nvSpPr>
          <p:spPr bwMode="auto">
            <a:xfrm>
              <a:off x="58674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17</a:t>
              </a:r>
            </a:p>
          </p:txBody>
        </p:sp>
        <p:sp>
          <p:nvSpPr>
            <p:cNvPr id="13"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34</a:t>
              </a:r>
            </a:p>
          </p:txBody>
        </p:sp>
        <p:sp>
          <p:nvSpPr>
            <p:cNvPr id="14"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51</a:t>
              </a:r>
            </a:p>
          </p:txBody>
        </p:sp>
        <p:sp>
          <p:nvSpPr>
            <p:cNvPr id="15"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-51</a:t>
              </a:r>
            </a:p>
          </p:txBody>
        </p:sp>
        <p:sp>
          <p:nvSpPr>
            <p:cNvPr id="16"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-34</a:t>
              </a:r>
            </a:p>
          </p:txBody>
        </p:sp>
        <p:sp>
          <p:nvSpPr>
            <p:cNvPr id="17" name="Rectangle 16"/>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-17</a:t>
              </a:r>
            </a:p>
          </p:txBody>
        </p:sp>
      </p:grpSp>
      <p:sp>
        <p:nvSpPr>
          <p:cNvPr id="18" name="Oval 17"/>
          <p:cNvSpPr/>
          <p:nvPr/>
        </p:nvSpPr>
        <p:spPr>
          <a:xfrm>
            <a:off x="64008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Left Brace 18"/>
          <p:cNvSpPr/>
          <p:nvPr/>
        </p:nvSpPr>
        <p:spPr>
          <a:xfrm>
            <a:off x="6934200" y="5181600"/>
            <a:ext cx="190499" cy="12192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Rectangle 38"/>
          <p:cNvSpPr>
            <a:spLocks noChangeArrowheads="1"/>
          </p:cNvSpPr>
          <p:nvPr/>
        </p:nvSpPr>
        <p:spPr bwMode="auto">
          <a:xfrm>
            <a:off x="6553200" y="5257800"/>
            <a:ext cx="13716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 noise=-14</a:t>
            </a:r>
            <a:endParaRPr lang="en-US" b="1" dirty="0">
              <a:solidFill>
                <a:srgbClr val="0000CC"/>
              </a:solidFill>
              <a:cs typeface="Arial" charset="0"/>
            </a:endParaRPr>
          </a:p>
        </p:txBody>
      </p:sp>
      <p:pic>
        <p:nvPicPr>
          <p:cNvPr id="21" name="Picture 24" descr="war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7800"/>
            <a:ext cx="1905000" cy="15875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2"/>
          <p:cNvSpPr>
            <a:spLocks noChangeArrowheads="1"/>
          </p:cNvSpPr>
          <p:nvPr/>
        </p:nvSpPr>
        <p:spPr bwMode="auto">
          <a:xfrm>
            <a:off x="2487118" y="914400"/>
            <a:ext cx="4713782"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4000" i="1" dirty="0">
                <a:solidFill>
                  <a:srgbClr val="00B050"/>
                </a:solidFill>
                <a:cs typeface="Arial" charset="0"/>
              </a:rPr>
              <a:t>T</a:t>
            </a:r>
            <a:r>
              <a:rPr lang="en-US" sz="4000" i="1" dirty="0">
                <a:solidFill>
                  <a:srgbClr val="00B050"/>
                </a:solidFill>
                <a:cs typeface="Arial" charset="0"/>
              </a:rPr>
              <a:t>he noise </a:t>
            </a:r>
            <a:r>
              <a:rPr lang="ro-RO" sz="4000" i="1" dirty="0">
                <a:solidFill>
                  <a:srgbClr val="00B050"/>
                </a:solidFill>
                <a:cs typeface="Arial" charset="0"/>
              </a:rPr>
              <a:t>increases</a:t>
            </a:r>
            <a:r>
              <a:rPr lang="en-US" sz="4000" i="1" dirty="0">
                <a:solidFill>
                  <a:srgbClr val="00B050"/>
                </a:solidFill>
                <a:cs typeface="Arial" charset="0"/>
              </a:rPr>
              <a:t>!</a:t>
            </a:r>
            <a:endParaRPr lang="en-US" sz="4000" b="1" i="1" dirty="0">
              <a:solidFill>
                <a:srgbClr val="0000CC"/>
              </a:solidFill>
              <a:cs typeface="Arial"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530" y="177800"/>
            <a:ext cx="2034540" cy="2034540"/>
          </a:xfrm>
          <a:prstGeom prst="rect">
            <a:avLst/>
          </a:prstGeom>
        </p:spPr>
      </p:pic>
      <p:sp>
        <p:nvSpPr>
          <p:cNvPr id="32" name="Rectangle 32"/>
          <p:cNvSpPr>
            <a:spLocks noChangeArrowheads="1"/>
          </p:cNvSpPr>
          <p:nvPr/>
        </p:nvSpPr>
        <p:spPr bwMode="auto">
          <a:xfrm>
            <a:off x="2628900" y="294894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b="1" i="1" dirty="0">
                <a:solidFill>
                  <a:prstClr val="black"/>
                </a:solidFill>
                <a:cs typeface="Arial" charset="0"/>
              </a:rPr>
              <a:t>Why does this matter?</a:t>
            </a:r>
            <a:endParaRPr lang="en-US" sz="3200" b="1" i="1" dirty="0">
              <a:solidFill>
                <a:prstClr val="black"/>
              </a:solidFill>
              <a:cs typeface="Arial" charset="0"/>
            </a:endParaRPr>
          </a:p>
        </p:txBody>
      </p:sp>
      <p:sp>
        <p:nvSpPr>
          <p:cNvPr id="33" name="Rectangle 38"/>
          <p:cNvSpPr>
            <a:spLocks noChangeArrowheads="1"/>
          </p:cNvSpPr>
          <p:nvPr/>
        </p:nvSpPr>
        <p:spPr bwMode="auto">
          <a:xfrm>
            <a:off x="6324600" y="6096000"/>
            <a:ext cx="11430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20</a:t>
            </a:r>
            <a:endParaRPr lang="en-US" b="1" dirty="0">
              <a:solidFill>
                <a:srgbClr val="0000CC"/>
              </a:solidFill>
              <a:cs typeface="Arial" charset="0"/>
            </a:endParaRPr>
          </a:p>
        </p:txBody>
      </p:sp>
    </p:spTree>
    <p:extLst>
      <p:ext uri="{BB962C8B-B14F-4D97-AF65-F5344CB8AC3E}">
        <p14:creationId xmlns:p14="http://schemas.microsoft.com/office/powerpoint/2010/main" val="578745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5943600"/>
            <a:ext cx="9601200" cy="762000"/>
            <a:chOff x="-76200" y="5943600"/>
            <a:chExt cx="9601200" cy="762000"/>
          </a:xfrm>
        </p:grpSpPr>
        <p:sp>
          <p:nvSpPr>
            <p:cNvPr id="3" name="Rectangle 2"/>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 name="Straight Connector 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6" name="Rectangle 5"/>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33"/>
            <p:cNvSpPr>
              <a:spLocks noChangeArrowheads="1"/>
            </p:cNvSpPr>
            <p:nvPr/>
          </p:nvSpPr>
          <p:spPr bwMode="auto">
            <a:xfrm>
              <a:off x="58674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17</a:t>
              </a:r>
            </a:p>
          </p:txBody>
        </p:sp>
        <p:sp>
          <p:nvSpPr>
            <p:cNvPr id="13"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34</a:t>
              </a:r>
            </a:p>
          </p:txBody>
        </p:sp>
        <p:sp>
          <p:nvSpPr>
            <p:cNvPr id="14"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51</a:t>
              </a:r>
            </a:p>
          </p:txBody>
        </p:sp>
        <p:sp>
          <p:nvSpPr>
            <p:cNvPr id="15"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-51</a:t>
              </a:r>
            </a:p>
          </p:txBody>
        </p:sp>
        <p:sp>
          <p:nvSpPr>
            <p:cNvPr id="16"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-34</a:t>
              </a:r>
            </a:p>
          </p:txBody>
        </p:sp>
        <p:sp>
          <p:nvSpPr>
            <p:cNvPr id="17" name="Rectangle 16"/>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-17</a:t>
              </a:r>
            </a:p>
          </p:txBody>
        </p:sp>
      </p:grpSp>
      <p:sp>
        <p:nvSpPr>
          <p:cNvPr id="18" name="Oval 17"/>
          <p:cNvSpPr/>
          <p:nvPr/>
        </p:nvSpPr>
        <p:spPr>
          <a:xfrm>
            <a:off x="64008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Left Brace 18"/>
          <p:cNvSpPr/>
          <p:nvPr/>
        </p:nvSpPr>
        <p:spPr>
          <a:xfrm>
            <a:off x="6934200" y="5181600"/>
            <a:ext cx="190499" cy="12192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Rectangle 38"/>
          <p:cNvSpPr>
            <a:spLocks noChangeArrowheads="1"/>
          </p:cNvSpPr>
          <p:nvPr/>
        </p:nvSpPr>
        <p:spPr bwMode="auto">
          <a:xfrm>
            <a:off x="6553200" y="5257800"/>
            <a:ext cx="15240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 noise=-14</a:t>
            </a:r>
            <a:endParaRPr lang="en-US" b="1" dirty="0">
              <a:solidFill>
                <a:srgbClr val="0000CC"/>
              </a:solidFill>
              <a:cs typeface="Arial" charset="0"/>
            </a:endParaRPr>
          </a:p>
        </p:txBody>
      </p:sp>
      <p:pic>
        <p:nvPicPr>
          <p:cNvPr id="21" name="Picture 24" descr="war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40" y="249837"/>
            <a:ext cx="1905000" cy="15875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2"/>
          <p:cNvSpPr>
            <a:spLocks noChangeArrowheads="1"/>
          </p:cNvSpPr>
          <p:nvPr/>
        </p:nvSpPr>
        <p:spPr bwMode="auto">
          <a:xfrm>
            <a:off x="1768105" y="836724"/>
            <a:ext cx="5257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4800" i="1" dirty="0">
                <a:solidFill>
                  <a:srgbClr val="00B050"/>
                </a:solidFill>
                <a:cs typeface="Arial" charset="0"/>
              </a:rPr>
              <a:t>The</a:t>
            </a:r>
            <a:r>
              <a:rPr lang="en-US" sz="4800" i="1" dirty="0">
                <a:solidFill>
                  <a:srgbClr val="00B050"/>
                </a:solidFill>
                <a:cs typeface="Arial" charset="0"/>
              </a:rPr>
              <a:t> noise </a:t>
            </a:r>
            <a:r>
              <a:rPr lang="ro-RO" sz="4800" i="1" dirty="0">
                <a:solidFill>
                  <a:srgbClr val="00B050"/>
                </a:solidFill>
                <a:cs typeface="Arial" charset="0"/>
              </a:rPr>
              <a:t>increases</a:t>
            </a:r>
            <a:r>
              <a:rPr lang="en-US" sz="4800" i="1" dirty="0">
                <a:solidFill>
                  <a:srgbClr val="00B050"/>
                </a:solidFill>
                <a:cs typeface="Arial" charset="0"/>
              </a:rPr>
              <a:t>!</a:t>
            </a:r>
            <a:endParaRPr lang="en-US" sz="4800" b="1" i="1" dirty="0">
              <a:solidFill>
                <a:srgbClr val="0000CC"/>
              </a:solidFill>
              <a:cs typeface="Arial"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744" y="207307"/>
            <a:ext cx="2034540" cy="2034540"/>
          </a:xfrm>
          <a:prstGeom prst="rect">
            <a:avLst/>
          </a:prstGeom>
        </p:spPr>
      </p:pic>
      <p:sp>
        <p:nvSpPr>
          <p:cNvPr id="32" name="Rectangle 32"/>
          <p:cNvSpPr>
            <a:spLocks noChangeArrowheads="1"/>
          </p:cNvSpPr>
          <p:nvPr/>
        </p:nvSpPr>
        <p:spPr bwMode="auto">
          <a:xfrm>
            <a:off x="2590800" y="2856762"/>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b="1" i="1" dirty="0">
                <a:solidFill>
                  <a:prstClr val="black"/>
                </a:solidFill>
                <a:cs typeface="Arial" charset="0"/>
              </a:rPr>
              <a:t>Why does this matter?</a:t>
            </a:r>
            <a:endParaRPr lang="en-US" sz="3200" b="1" i="1" dirty="0">
              <a:solidFill>
                <a:prstClr val="black"/>
              </a:solidFill>
              <a:cs typeface="Arial" charset="0"/>
            </a:endParaRPr>
          </a:p>
        </p:txBody>
      </p:sp>
      <p:sp>
        <p:nvSpPr>
          <p:cNvPr id="33" name="Rectangle 38"/>
          <p:cNvSpPr>
            <a:spLocks noChangeArrowheads="1"/>
          </p:cNvSpPr>
          <p:nvPr/>
        </p:nvSpPr>
        <p:spPr bwMode="auto">
          <a:xfrm>
            <a:off x="6324600" y="6096000"/>
            <a:ext cx="11430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20</a:t>
            </a:r>
            <a:endParaRPr lang="en-US" b="1" dirty="0">
              <a:solidFill>
                <a:srgbClr val="0000CC"/>
              </a:solidFill>
              <a:cs typeface="Arial" charset="0"/>
            </a:endParaRPr>
          </a:p>
        </p:txBody>
      </p:sp>
      <p:sp>
        <p:nvSpPr>
          <p:cNvPr id="36" name="Left Brace 35"/>
          <p:cNvSpPr/>
          <p:nvPr/>
        </p:nvSpPr>
        <p:spPr>
          <a:xfrm>
            <a:off x="6153151" y="5486400"/>
            <a:ext cx="95249" cy="3810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7" name="Rectangle 38"/>
          <p:cNvSpPr>
            <a:spLocks noChangeArrowheads="1"/>
          </p:cNvSpPr>
          <p:nvPr/>
        </p:nvSpPr>
        <p:spPr bwMode="auto">
          <a:xfrm>
            <a:off x="4876800" y="5029200"/>
            <a:ext cx="2030730" cy="533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 decryption will recover noise’=3</a:t>
            </a:r>
            <a:endParaRPr lang="en-US" b="1" dirty="0">
              <a:solidFill>
                <a:srgbClr val="0000CC"/>
              </a:solidFill>
              <a:cs typeface="Arial" charset="0"/>
            </a:endParaRPr>
          </a:p>
        </p:txBody>
      </p:sp>
    </p:spTree>
    <p:extLst>
      <p:ext uri="{BB962C8B-B14F-4D97-AF65-F5344CB8AC3E}">
        <p14:creationId xmlns:p14="http://schemas.microsoft.com/office/powerpoint/2010/main" val="418545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5943600"/>
            <a:ext cx="9601200" cy="762000"/>
            <a:chOff x="-76200" y="5943600"/>
            <a:chExt cx="9601200" cy="762000"/>
          </a:xfrm>
        </p:grpSpPr>
        <p:sp>
          <p:nvSpPr>
            <p:cNvPr id="3" name="Rectangle 2"/>
            <p:cNvSpPr/>
            <p:nvPr/>
          </p:nvSpPr>
          <p:spPr>
            <a:xfrm>
              <a:off x="4526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 name="Straight Connector 3"/>
            <p:cNvCxnSpPr/>
            <p:nvPr/>
          </p:nvCxnSpPr>
          <p:spPr>
            <a:xfrm>
              <a:off x="0" y="6096000"/>
              <a:ext cx="9525000" cy="0"/>
            </a:xfrm>
            <a:prstGeom prst="line">
              <a:avLst/>
            </a:prstGeom>
            <a:ln w="3810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33"/>
            <p:cNvSpPr>
              <a:spLocks noChangeArrowheads="1"/>
            </p:cNvSpPr>
            <p:nvPr/>
          </p:nvSpPr>
          <p:spPr bwMode="auto">
            <a:xfrm>
              <a:off x="4419600" y="6096000"/>
              <a:ext cx="457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0</a:t>
              </a:r>
            </a:p>
          </p:txBody>
        </p:sp>
        <p:sp>
          <p:nvSpPr>
            <p:cNvPr id="6" name="Rectangle 5"/>
            <p:cNvSpPr/>
            <p:nvPr/>
          </p:nvSpPr>
          <p:spPr>
            <a:xfrm>
              <a:off x="6050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574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98281"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524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048000" y="5943600"/>
              <a:ext cx="4571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33"/>
            <p:cNvSpPr>
              <a:spLocks noChangeArrowheads="1"/>
            </p:cNvSpPr>
            <p:nvPr/>
          </p:nvSpPr>
          <p:spPr bwMode="auto">
            <a:xfrm>
              <a:off x="58674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17</a:t>
              </a:r>
            </a:p>
          </p:txBody>
        </p:sp>
        <p:sp>
          <p:nvSpPr>
            <p:cNvPr id="13" name="Rectangle 33"/>
            <p:cNvSpPr>
              <a:spLocks noChangeArrowheads="1"/>
            </p:cNvSpPr>
            <p:nvPr/>
          </p:nvSpPr>
          <p:spPr bwMode="auto">
            <a:xfrm>
              <a:off x="7315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34</a:t>
              </a:r>
            </a:p>
          </p:txBody>
        </p:sp>
        <p:sp>
          <p:nvSpPr>
            <p:cNvPr id="14" name="Rectangle 33"/>
            <p:cNvSpPr>
              <a:spLocks noChangeArrowheads="1"/>
            </p:cNvSpPr>
            <p:nvPr/>
          </p:nvSpPr>
          <p:spPr bwMode="auto">
            <a:xfrm>
              <a:off x="87630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51</a:t>
              </a:r>
            </a:p>
          </p:txBody>
        </p:sp>
        <p:sp>
          <p:nvSpPr>
            <p:cNvPr id="15" name="Rectangle 33"/>
            <p:cNvSpPr>
              <a:spLocks noChangeArrowheads="1"/>
            </p:cNvSpPr>
            <p:nvPr/>
          </p:nvSpPr>
          <p:spPr bwMode="auto">
            <a:xfrm>
              <a:off x="-76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-51</a:t>
              </a:r>
            </a:p>
          </p:txBody>
        </p:sp>
        <p:sp>
          <p:nvSpPr>
            <p:cNvPr id="16" name="Rectangle 33"/>
            <p:cNvSpPr>
              <a:spLocks noChangeArrowheads="1"/>
            </p:cNvSpPr>
            <p:nvPr/>
          </p:nvSpPr>
          <p:spPr bwMode="auto">
            <a:xfrm>
              <a:off x="1219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-34</a:t>
              </a:r>
            </a:p>
          </p:txBody>
        </p:sp>
        <p:sp>
          <p:nvSpPr>
            <p:cNvPr id="17" name="Rectangle 16"/>
            <p:cNvSpPr>
              <a:spLocks noChangeArrowheads="1"/>
            </p:cNvSpPr>
            <p:nvPr/>
          </p:nvSpPr>
          <p:spPr bwMode="auto">
            <a:xfrm>
              <a:off x="2743200" y="6096000"/>
              <a:ext cx="6096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dirty="0">
                  <a:solidFill>
                    <a:prstClr val="black"/>
                  </a:solidFill>
                  <a:cs typeface="Arial" charset="0"/>
                </a:rPr>
                <a:t>-17</a:t>
              </a:r>
            </a:p>
          </p:txBody>
        </p:sp>
      </p:grpSp>
      <p:sp>
        <p:nvSpPr>
          <p:cNvPr id="18" name="Oval 17"/>
          <p:cNvSpPr/>
          <p:nvPr/>
        </p:nvSpPr>
        <p:spPr>
          <a:xfrm>
            <a:off x="6400800" y="594360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Left Brace 18"/>
          <p:cNvSpPr/>
          <p:nvPr/>
        </p:nvSpPr>
        <p:spPr>
          <a:xfrm>
            <a:off x="6934200" y="5181600"/>
            <a:ext cx="190499" cy="12192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Rectangle 38"/>
          <p:cNvSpPr>
            <a:spLocks noChangeArrowheads="1"/>
          </p:cNvSpPr>
          <p:nvPr/>
        </p:nvSpPr>
        <p:spPr bwMode="auto">
          <a:xfrm>
            <a:off x="6553200" y="5257800"/>
            <a:ext cx="13716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 noise=-14</a:t>
            </a:r>
            <a:endParaRPr lang="en-US" b="1" dirty="0">
              <a:solidFill>
                <a:srgbClr val="0000CC"/>
              </a:solidFill>
              <a:cs typeface="Arial" charset="0"/>
            </a:endParaRPr>
          </a:p>
        </p:txBody>
      </p:sp>
      <p:pic>
        <p:nvPicPr>
          <p:cNvPr id="21" name="Picture 24" descr="war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 y="298007"/>
            <a:ext cx="1905000" cy="15875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2"/>
          <p:cNvSpPr>
            <a:spLocks noChangeArrowheads="1"/>
          </p:cNvSpPr>
          <p:nvPr/>
        </p:nvSpPr>
        <p:spPr bwMode="auto">
          <a:xfrm>
            <a:off x="1698448" y="866554"/>
            <a:ext cx="5209082"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4800" i="1" dirty="0">
                <a:solidFill>
                  <a:srgbClr val="00B050"/>
                </a:solidFill>
                <a:cs typeface="Arial" charset="0"/>
              </a:rPr>
              <a:t>T</a:t>
            </a:r>
            <a:r>
              <a:rPr lang="en-US" sz="4800" i="1" dirty="0">
                <a:solidFill>
                  <a:srgbClr val="00B050"/>
                </a:solidFill>
                <a:cs typeface="Arial" charset="0"/>
              </a:rPr>
              <a:t>he noise </a:t>
            </a:r>
            <a:r>
              <a:rPr lang="ro-RO" sz="4800" i="1" dirty="0">
                <a:solidFill>
                  <a:srgbClr val="00B050"/>
                </a:solidFill>
                <a:cs typeface="Arial" charset="0"/>
              </a:rPr>
              <a:t>increases</a:t>
            </a:r>
            <a:r>
              <a:rPr lang="en-US" sz="4800" i="1" dirty="0">
                <a:solidFill>
                  <a:srgbClr val="00B050"/>
                </a:solidFill>
                <a:cs typeface="Arial" charset="0"/>
              </a:rPr>
              <a:t>!</a:t>
            </a:r>
            <a:endParaRPr lang="en-US" sz="4800" b="1" i="1" dirty="0">
              <a:solidFill>
                <a:srgbClr val="0000CC"/>
              </a:solidFill>
              <a:cs typeface="Arial"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530" y="177800"/>
            <a:ext cx="2034540" cy="2034540"/>
          </a:xfrm>
          <a:prstGeom prst="rect">
            <a:avLst/>
          </a:prstGeom>
        </p:spPr>
      </p:pic>
      <p:sp>
        <p:nvSpPr>
          <p:cNvPr id="32" name="Rectangle 32"/>
          <p:cNvSpPr>
            <a:spLocks noChangeArrowheads="1"/>
          </p:cNvSpPr>
          <p:nvPr/>
        </p:nvSpPr>
        <p:spPr bwMode="auto">
          <a:xfrm>
            <a:off x="990600" y="24384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b="1" i="1" dirty="0">
                <a:solidFill>
                  <a:prstClr val="black"/>
                </a:solidFill>
                <a:cs typeface="Arial" charset="0"/>
              </a:rPr>
              <a:t>Why does this matter?</a:t>
            </a:r>
            <a:endParaRPr lang="en-US" sz="3200" b="1" i="1" dirty="0">
              <a:solidFill>
                <a:prstClr val="black"/>
              </a:solidFill>
              <a:cs typeface="Arial" charset="0"/>
            </a:endParaRPr>
          </a:p>
        </p:txBody>
      </p:sp>
      <p:sp>
        <p:nvSpPr>
          <p:cNvPr id="33" name="Rectangle 38"/>
          <p:cNvSpPr>
            <a:spLocks noChangeArrowheads="1"/>
          </p:cNvSpPr>
          <p:nvPr/>
        </p:nvSpPr>
        <p:spPr bwMode="auto">
          <a:xfrm>
            <a:off x="6324600" y="6096000"/>
            <a:ext cx="1143000" cy="4572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20</a:t>
            </a:r>
            <a:endParaRPr lang="en-US" b="1" dirty="0">
              <a:solidFill>
                <a:srgbClr val="0000CC"/>
              </a:solidFill>
              <a:cs typeface="Arial" charset="0"/>
            </a:endParaRPr>
          </a:p>
        </p:txBody>
      </p:sp>
      <p:sp>
        <p:nvSpPr>
          <p:cNvPr id="34" name="Rectangle 32"/>
          <p:cNvSpPr>
            <a:spLocks noChangeArrowheads="1"/>
          </p:cNvSpPr>
          <p:nvPr/>
        </p:nvSpPr>
        <p:spPr bwMode="auto">
          <a:xfrm>
            <a:off x="990600" y="32766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prstClr val="black"/>
                </a:solidFill>
                <a:cs typeface="Arial" charset="0"/>
              </a:rPr>
              <a:t>If the |noise| &gt; p/2, then</a:t>
            </a:r>
            <a:r>
              <a:rPr lang="ro-RO" sz="3200" i="1" dirty="0">
                <a:solidFill>
                  <a:prstClr val="black"/>
                </a:solidFill>
                <a:cs typeface="Arial" charset="0"/>
              </a:rPr>
              <a:t>:</a:t>
            </a:r>
            <a:r>
              <a:rPr lang="en-US" sz="3200" i="1" dirty="0">
                <a:solidFill>
                  <a:prstClr val="black"/>
                </a:solidFill>
                <a:cs typeface="Arial" charset="0"/>
              </a:rPr>
              <a:t> </a:t>
            </a:r>
            <a:endParaRPr lang="en-US" sz="3200" b="1" i="1" dirty="0">
              <a:solidFill>
                <a:prstClr val="black"/>
              </a:solidFill>
              <a:cs typeface="Arial" charset="0"/>
            </a:endParaRPr>
          </a:p>
        </p:txBody>
      </p:sp>
      <p:sp>
        <p:nvSpPr>
          <p:cNvPr id="35" name="Rectangle 32"/>
          <p:cNvSpPr>
            <a:spLocks noChangeArrowheads="1"/>
          </p:cNvSpPr>
          <p:nvPr/>
        </p:nvSpPr>
        <p:spPr bwMode="auto">
          <a:xfrm>
            <a:off x="1219200" y="39624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b="1" i="1" dirty="0">
                <a:solidFill>
                  <a:prstClr val="black"/>
                </a:solidFill>
                <a:cs typeface="Arial" charset="0"/>
              </a:rPr>
              <a:t>D</a:t>
            </a:r>
            <a:r>
              <a:rPr lang="en-US" sz="3200" b="1" i="1" dirty="0" err="1">
                <a:solidFill>
                  <a:prstClr val="black"/>
                </a:solidFill>
                <a:cs typeface="Arial" charset="0"/>
              </a:rPr>
              <a:t>ecryption</a:t>
            </a:r>
            <a:r>
              <a:rPr lang="en-US" sz="3200" b="1" i="1" dirty="0">
                <a:solidFill>
                  <a:prstClr val="black"/>
                </a:solidFill>
                <a:cs typeface="Arial" charset="0"/>
              </a:rPr>
              <a:t> will output an incorrect bit</a:t>
            </a:r>
            <a:r>
              <a:rPr lang="ro-RO" sz="3200" b="1" i="1" dirty="0">
                <a:solidFill>
                  <a:prstClr val="black"/>
                </a:solidFill>
                <a:cs typeface="Arial" charset="0"/>
              </a:rPr>
              <a:t>!</a:t>
            </a:r>
            <a:r>
              <a:rPr lang="en-US" sz="3200" i="1" dirty="0">
                <a:solidFill>
                  <a:prstClr val="black"/>
                </a:solidFill>
                <a:cs typeface="Arial" charset="0"/>
              </a:rPr>
              <a:t> </a:t>
            </a:r>
            <a:endParaRPr lang="en-US" sz="3200" b="1" i="1" dirty="0">
              <a:solidFill>
                <a:prstClr val="black"/>
              </a:solidFill>
              <a:cs typeface="Arial" charset="0"/>
            </a:endParaRPr>
          </a:p>
        </p:txBody>
      </p:sp>
      <p:sp>
        <p:nvSpPr>
          <p:cNvPr id="36" name="Left Brace 35"/>
          <p:cNvSpPr/>
          <p:nvPr/>
        </p:nvSpPr>
        <p:spPr>
          <a:xfrm>
            <a:off x="6153151" y="5486400"/>
            <a:ext cx="95249" cy="381000"/>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7" name="Rectangle 38"/>
          <p:cNvSpPr>
            <a:spLocks noChangeArrowheads="1"/>
          </p:cNvSpPr>
          <p:nvPr/>
        </p:nvSpPr>
        <p:spPr bwMode="auto">
          <a:xfrm>
            <a:off x="4876800" y="5029200"/>
            <a:ext cx="2030730" cy="533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prstClr val="black"/>
                </a:solidFill>
                <a:cs typeface="Arial" charset="0"/>
              </a:rPr>
              <a:t> decryption will recover noise’=3</a:t>
            </a:r>
            <a:endParaRPr lang="en-US" b="1" dirty="0">
              <a:solidFill>
                <a:srgbClr val="0000CC"/>
              </a:solidFill>
              <a:cs typeface="Arial" charset="0"/>
            </a:endParaRPr>
          </a:p>
        </p:txBody>
      </p:sp>
    </p:spTree>
    <p:extLst>
      <p:ext uri="{BB962C8B-B14F-4D97-AF65-F5344CB8AC3E}">
        <p14:creationId xmlns:p14="http://schemas.microsoft.com/office/powerpoint/2010/main" val="2035374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2"/>
          <p:cNvSpPr>
            <a:spLocks noChangeArrowheads="1"/>
          </p:cNvSpPr>
          <p:nvPr/>
        </p:nvSpPr>
        <p:spPr bwMode="auto">
          <a:xfrm>
            <a:off x="838200" y="990600"/>
            <a:ext cx="7924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4800" i="1" dirty="0">
                <a:solidFill>
                  <a:prstClr val="black"/>
                </a:solidFill>
                <a:cs typeface="Arial" charset="0"/>
              </a:rPr>
              <a:t>The accomplishment …</a:t>
            </a:r>
            <a:r>
              <a:rPr lang="en-US" sz="4800" i="1" dirty="0">
                <a:solidFill>
                  <a:prstClr val="black"/>
                </a:solidFill>
                <a:cs typeface="Arial" charset="0"/>
              </a:rPr>
              <a:t> </a:t>
            </a:r>
            <a:endParaRPr lang="en-US" sz="4800" b="1" i="1" dirty="0">
              <a:solidFill>
                <a:prstClr val="black"/>
              </a:solidFill>
              <a:cs typeface="Arial" charset="0"/>
            </a:endParaRPr>
          </a:p>
        </p:txBody>
      </p:sp>
      <p:sp>
        <p:nvSpPr>
          <p:cNvPr id="32" name="Rectangle 32"/>
          <p:cNvSpPr>
            <a:spLocks noChangeArrowheads="1"/>
          </p:cNvSpPr>
          <p:nvPr/>
        </p:nvSpPr>
        <p:spPr bwMode="auto">
          <a:xfrm>
            <a:off x="990600" y="18288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i="1" dirty="0">
                <a:solidFill>
                  <a:prstClr val="black"/>
                </a:solidFill>
                <a:cs typeface="Arial" charset="0"/>
              </a:rPr>
              <a:t>Possibility to</a:t>
            </a:r>
            <a:r>
              <a:rPr lang="en-US" sz="3200" i="1" dirty="0">
                <a:solidFill>
                  <a:prstClr val="black"/>
                </a:solidFill>
                <a:cs typeface="Arial" charset="0"/>
              </a:rPr>
              <a:t> do lots of additions and</a:t>
            </a:r>
            <a:endParaRPr lang="en-US" sz="3200" b="1" i="1" dirty="0">
              <a:solidFill>
                <a:prstClr val="black"/>
              </a:solidFill>
              <a:cs typeface="Arial" charset="0"/>
            </a:endParaRPr>
          </a:p>
        </p:txBody>
      </p:sp>
      <p:sp>
        <p:nvSpPr>
          <p:cNvPr id="30" name="Rectangle 32"/>
          <p:cNvSpPr>
            <a:spLocks noChangeArrowheads="1"/>
          </p:cNvSpPr>
          <p:nvPr/>
        </p:nvSpPr>
        <p:spPr bwMode="auto">
          <a:xfrm>
            <a:off x="1143000" y="25146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prstClr val="black"/>
                </a:solidFill>
                <a:cs typeface="Arial" charset="0"/>
              </a:rPr>
              <a:t>… some multiplications</a:t>
            </a:r>
            <a:endParaRPr lang="en-US" sz="3200" b="1" i="1" dirty="0">
              <a:solidFill>
                <a:prstClr val="black"/>
              </a:solidFill>
              <a:cs typeface="Arial" charset="0"/>
            </a:endParaRPr>
          </a:p>
        </p:txBody>
      </p:sp>
      <p:sp>
        <p:nvSpPr>
          <p:cNvPr id="39" name="Rectangle 32"/>
          <p:cNvSpPr>
            <a:spLocks noChangeArrowheads="1"/>
          </p:cNvSpPr>
          <p:nvPr/>
        </p:nvSpPr>
        <p:spPr bwMode="auto">
          <a:xfrm>
            <a:off x="1447800" y="29718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i="1" dirty="0">
                <a:solidFill>
                  <a:prstClr val="black"/>
                </a:solidFill>
                <a:cs typeface="Arial" charset="0"/>
              </a:rPr>
              <a:t>(= a “somewhat </a:t>
            </a:r>
            <a:r>
              <a:rPr lang="en-US" sz="2400" i="1" dirty="0" err="1">
                <a:solidFill>
                  <a:prstClr val="black"/>
                </a:solidFill>
                <a:cs typeface="Arial" charset="0"/>
              </a:rPr>
              <a:t>homomorphic</a:t>
            </a:r>
            <a:r>
              <a:rPr lang="en-US" sz="2400" i="1" dirty="0">
                <a:solidFill>
                  <a:prstClr val="black"/>
                </a:solidFill>
                <a:cs typeface="Arial" charset="0"/>
              </a:rPr>
              <a:t>” encryption)</a:t>
            </a:r>
          </a:p>
        </p:txBody>
      </p:sp>
    </p:spTree>
    <p:extLst>
      <p:ext uri="{BB962C8B-B14F-4D97-AF65-F5344CB8AC3E}">
        <p14:creationId xmlns:p14="http://schemas.microsoft.com/office/powerpoint/2010/main" val="2875218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2"/>
          <p:cNvSpPr>
            <a:spLocks noChangeArrowheads="1"/>
          </p:cNvSpPr>
          <p:nvPr/>
        </p:nvSpPr>
        <p:spPr bwMode="auto">
          <a:xfrm>
            <a:off x="838200" y="990600"/>
            <a:ext cx="7924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4800" i="1" dirty="0">
                <a:solidFill>
                  <a:prstClr val="black"/>
                </a:solidFill>
                <a:cs typeface="Arial" charset="0"/>
              </a:rPr>
              <a:t>The accomplishment  …</a:t>
            </a:r>
            <a:r>
              <a:rPr lang="en-US" sz="4800" i="1" dirty="0">
                <a:solidFill>
                  <a:prstClr val="black"/>
                </a:solidFill>
                <a:cs typeface="Arial" charset="0"/>
              </a:rPr>
              <a:t> </a:t>
            </a:r>
            <a:endParaRPr lang="en-US" sz="4800" b="1" i="1" dirty="0">
              <a:solidFill>
                <a:prstClr val="black"/>
              </a:solidFill>
              <a:cs typeface="Arial" charset="0"/>
            </a:endParaRPr>
          </a:p>
        </p:txBody>
      </p:sp>
      <p:sp>
        <p:nvSpPr>
          <p:cNvPr id="32" name="Rectangle 32"/>
          <p:cNvSpPr>
            <a:spLocks noChangeArrowheads="1"/>
          </p:cNvSpPr>
          <p:nvPr/>
        </p:nvSpPr>
        <p:spPr bwMode="auto">
          <a:xfrm>
            <a:off x="990600" y="18288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prstClr val="black"/>
                </a:solidFill>
                <a:cs typeface="Arial" charset="0"/>
              </a:rPr>
              <a:t>… we can do lots of additions and</a:t>
            </a:r>
            <a:endParaRPr lang="en-US" sz="3200" b="1" i="1" dirty="0">
              <a:solidFill>
                <a:prstClr val="black"/>
              </a:solidFill>
              <a:cs typeface="Arial" charset="0"/>
            </a:endParaRPr>
          </a:p>
        </p:txBody>
      </p:sp>
      <p:sp>
        <p:nvSpPr>
          <p:cNvPr id="30" name="Rectangle 32"/>
          <p:cNvSpPr>
            <a:spLocks noChangeArrowheads="1"/>
          </p:cNvSpPr>
          <p:nvPr/>
        </p:nvSpPr>
        <p:spPr bwMode="auto">
          <a:xfrm>
            <a:off x="1143000" y="25146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prstClr val="black"/>
                </a:solidFill>
                <a:cs typeface="Arial" charset="0"/>
              </a:rPr>
              <a:t>… some multiplications</a:t>
            </a:r>
            <a:endParaRPr lang="en-US" sz="3200" b="1" i="1" dirty="0">
              <a:solidFill>
                <a:prstClr val="black"/>
              </a:solidFill>
              <a:cs typeface="Arial" charset="0"/>
            </a:endParaRPr>
          </a:p>
        </p:txBody>
      </p:sp>
      <p:sp>
        <p:nvSpPr>
          <p:cNvPr id="31" name="Rectangle 32"/>
          <p:cNvSpPr>
            <a:spLocks noChangeArrowheads="1"/>
          </p:cNvSpPr>
          <p:nvPr/>
        </p:nvSpPr>
        <p:spPr bwMode="auto">
          <a:xfrm>
            <a:off x="1143000" y="3733800"/>
            <a:ext cx="7772400" cy="11430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i="1" dirty="0">
                <a:solidFill>
                  <a:srgbClr val="0000FF"/>
                </a:solidFill>
                <a:cs typeface="Arial" charset="0"/>
              </a:rPr>
              <a:t>It is</a:t>
            </a:r>
            <a:r>
              <a:rPr lang="en-US" sz="3200" i="1" dirty="0">
                <a:solidFill>
                  <a:srgbClr val="0000FF"/>
                </a:solidFill>
                <a:cs typeface="Arial" charset="0"/>
              </a:rPr>
              <a:t> enough to do many useful tasks, </a:t>
            </a:r>
            <a:r>
              <a:rPr lang="ro-RO" sz="3200" i="1" dirty="0">
                <a:solidFill>
                  <a:srgbClr val="0000FF"/>
                </a:solidFill>
                <a:cs typeface="Arial" charset="0"/>
              </a:rPr>
              <a:t>such as</a:t>
            </a:r>
            <a:r>
              <a:rPr lang="en-US" sz="3200" i="1" dirty="0">
                <a:solidFill>
                  <a:srgbClr val="0000FF"/>
                </a:solidFill>
                <a:cs typeface="Arial" charset="0"/>
              </a:rPr>
              <a:t>,	database search, spam filtering etc. </a:t>
            </a:r>
            <a:endParaRPr lang="en-US" sz="3200" b="1" i="1" dirty="0">
              <a:solidFill>
                <a:srgbClr val="0000FF"/>
              </a:solidFill>
              <a:cs typeface="Arial" charset="0"/>
            </a:endParaRPr>
          </a:p>
        </p:txBody>
      </p:sp>
      <p:sp>
        <p:nvSpPr>
          <p:cNvPr id="39" name="Rectangle 32"/>
          <p:cNvSpPr>
            <a:spLocks noChangeArrowheads="1"/>
          </p:cNvSpPr>
          <p:nvPr/>
        </p:nvSpPr>
        <p:spPr bwMode="auto">
          <a:xfrm>
            <a:off x="1447800" y="29718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i="1" dirty="0">
                <a:solidFill>
                  <a:prstClr val="black"/>
                </a:solidFill>
                <a:cs typeface="Arial" charset="0"/>
              </a:rPr>
              <a:t>(= a “somewhat </a:t>
            </a:r>
            <a:r>
              <a:rPr lang="en-US" sz="2400" i="1" dirty="0" err="1">
                <a:solidFill>
                  <a:prstClr val="black"/>
                </a:solidFill>
                <a:cs typeface="Arial" charset="0"/>
              </a:rPr>
              <a:t>homomorphic</a:t>
            </a:r>
            <a:r>
              <a:rPr lang="en-US" sz="2400" i="1" dirty="0">
                <a:solidFill>
                  <a:prstClr val="black"/>
                </a:solidFill>
                <a:cs typeface="Arial" charset="0"/>
              </a:rPr>
              <a:t>” encryption)</a:t>
            </a:r>
          </a:p>
        </p:txBody>
      </p:sp>
    </p:spTree>
    <p:extLst>
      <p:ext uri="{BB962C8B-B14F-4D97-AF65-F5344CB8AC3E}">
        <p14:creationId xmlns:p14="http://schemas.microsoft.com/office/powerpoint/2010/main" val="155113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a:solidFill>
                  <a:srgbClr val="FF0000"/>
                </a:solidFill>
              </a:rPr>
              <a:t>Comput</a:t>
            </a:r>
            <a:r>
              <a:rPr lang="ro-RO" b="1" dirty="0">
                <a:solidFill>
                  <a:srgbClr val="FF0000"/>
                </a:solidFill>
              </a:rPr>
              <a:t>ations</a:t>
            </a:r>
            <a:r>
              <a:rPr lang="en-US" b="1" dirty="0">
                <a:solidFill>
                  <a:srgbClr val="FF0000"/>
                </a:solidFill>
              </a:rPr>
              <a:t> on Encrypted Data</a:t>
            </a:r>
            <a:endParaRPr lang="en-CA" b="1" dirty="0">
              <a:solidFill>
                <a:srgbClr val="FF0000"/>
              </a:solidFill>
            </a:endParaRPr>
          </a:p>
        </p:txBody>
      </p:sp>
      <p:sp>
        <p:nvSpPr>
          <p:cNvPr id="9" name="Content Placeholder 2"/>
          <p:cNvSpPr txBox="1">
            <a:spLocks/>
          </p:cNvSpPr>
          <p:nvPr/>
        </p:nvSpPr>
        <p:spPr>
          <a:xfrm>
            <a:off x="990600" y="1905000"/>
            <a:ext cx="7315200" cy="990600"/>
          </a:xfrm>
          <a:prstGeom prst="rect">
            <a:avLst/>
          </a:prstGeom>
        </p:spPr>
        <p:txBody>
          <a:bodyPr vert="horz" lIns="91440" tIns="45720" rIns="91440" bIns="45720" rtlCol="0">
            <a:noAutofit/>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lang="ro-RO" sz="2800" b="1" dirty="0">
                <a:solidFill>
                  <a:srgbClr val="0000FF"/>
                </a:solidFill>
                <a:latin typeface="+mj-lt"/>
              </a:rPr>
              <a:t>The ultimate goal:</a:t>
            </a:r>
            <a:r>
              <a:rPr kumimoji="0" lang="en-US" sz="2800" b="1" i="0" u="none" strike="noStrike" kern="1200" cap="none" spc="0" normalizeH="0" baseline="0" noProof="0" dirty="0">
                <a:ln>
                  <a:noFill/>
                </a:ln>
                <a:solidFill>
                  <a:srgbClr val="0000FF"/>
                </a:solidFill>
                <a:effectLst/>
                <a:uLnTx/>
                <a:uFillTx/>
                <a:latin typeface="+mj-lt"/>
                <a:ea typeface="+mn-ea"/>
                <a:cs typeface="+mn-cs"/>
              </a:rPr>
              <a:t> </a:t>
            </a:r>
            <a:r>
              <a:rPr kumimoji="0" lang="en-US" sz="2800" b="1" i="0" u="none" strike="noStrike" kern="1200" cap="none" spc="0" normalizeH="0" baseline="0" noProof="0" dirty="0" err="1">
                <a:ln>
                  <a:noFill/>
                </a:ln>
                <a:solidFill>
                  <a:srgbClr val="0000FF"/>
                </a:solidFill>
                <a:effectLst/>
                <a:uLnTx/>
                <a:uFillTx/>
                <a:latin typeface="+mj-lt"/>
                <a:ea typeface="+mn-ea"/>
                <a:cs typeface="+mn-cs"/>
              </a:rPr>
              <a:t>comput</a:t>
            </a:r>
            <a:r>
              <a:rPr kumimoji="0" lang="ro-RO" sz="2800" b="1" i="0" u="none" strike="noStrike" kern="1200" cap="none" spc="0" normalizeH="0" baseline="0" noProof="0" dirty="0">
                <a:ln>
                  <a:noFill/>
                </a:ln>
                <a:solidFill>
                  <a:srgbClr val="0000FF"/>
                </a:solidFill>
                <a:effectLst/>
                <a:uLnTx/>
                <a:uFillTx/>
                <a:latin typeface="+mj-lt"/>
                <a:ea typeface="+mn-ea"/>
                <a:cs typeface="+mn-cs"/>
              </a:rPr>
              <a:t>ations</a:t>
            </a:r>
            <a:r>
              <a:rPr kumimoji="0" lang="en-US" sz="2800" b="1" i="0" u="none" strike="noStrike" kern="1200" cap="none" spc="0" normalizeH="0" baseline="0" noProof="0" dirty="0">
                <a:ln>
                  <a:noFill/>
                </a:ln>
                <a:solidFill>
                  <a:srgbClr val="0000FF"/>
                </a:solidFill>
                <a:effectLst/>
                <a:uLnTx/>
                <a:uFillTx/>
                <a:latin typeface="+mj-lt"/>
                <a:ea typeface="+mn-ea"/>
                <a:cs typeface="+mn-cs"/>
              </a:rPr>
              <a:t> o</a:t>
            </a:r>
            <a:r>
              <a:rPr kumimoji="0" lang="ro-RO" sz="2800" b="1" i="0" u="none" strike="noStrike" kern="1200" cap="none" spc="0" normalizeH="0" baseline="0" noProof="0" dirty="0">
                <a:ln>
                  <a:noFill/>
                </a:ln>
                <a:solidFill>
                  <a:srgbClr val="0000FF"/>
                </a:solidFill>
                <a:effectLst/>
                <a:uLnTx/>
                <a:uFillTx/>
                <a:latin typeface="+mj-lt"/>
                <a:ea typeface="+mn-ea"/>
                <a:cs typeface="+mn-cs"/>
              </a:rPr>
              <a:t>ver</a:t>
            </a:r>
            <a:r>
              <a:rPr kumimoji="0" lang="en-US" sz="2800" b="1" i="0" u="none" strike="noStrike" kern="1200" cap="none" spc="0" normalizeH="0" baseline="0" noProof="0" dirty="0">
                <a:ln>
                  <a:noFill/>
                </a:ln>
                <a:solidFill>
                  <a:srgbClr val="0000FF"/>
                </a:solidFill>
                <a:effectLst/>
                <a:uLnTx/>
                <a:uFillTx/>
                <a:latin typeface="+mj-lt"/>
                <a:ea typeface="+mn-ea"/>
                <a:cs typeface="+mn-cs"/>
              </a:rPr>
              <a:t> encrypted data…</a:t>
            </a:r>
          </a:p>
        </p:txBody>
      </p:sp>
      <p:sp>
        <p:nvSpPr>
          <p:cNvPr id="3" name="Rectangle 2"/>
          <p:cNvSpPr/>
          <p:nvPr/>
        </p:nvSpPr>
        <p:spPr>
          <a:xfrm>
            <a:off x="1981200" y="3352800"/>
            <a:ext cx="6019800" cy="954107"/>
          </a:xfrm>
          <a:prstGeom prst="rect">
            <a:avLst/>
          </a:prstGeom>
        </p:spPr>
        <p:txBody>
          <a:bodyPr wrap="square">
            <a:spAutoFit/>
          </a:bodyPr>
          <a:lstStyle/>
          <a:p>
            <a:pPr lvl="0">
              <a:spcBef>
                <a:spcPct val="20000"/>
              </a:spcBef>
            </a:pPr>
            <a:r>
              <a:rPr lang="en-US" sz="2800" b="1" dirty="0">
                <a:solidFill>
                  <a:prstClr val="black"/>
                </a:solidFill>
                <a:latin typeface="+mj-lt"/>
              </a:rPr>
              <a:t>… this </a:t>
            </a:r>
            <a:r>
              <a:rPr lang="en-US" sz="2800" b="1" dirty="0" err="1">
                <a:solidFill>
                  <a:prstClr val="black"/>
                </a:solidFill>
                <a:latin typeface="+mj-lt"/>
              </a:rPr>
              <a:t>requir</a:t>
            </a:r>
            <a:r>
              <a:rPr lang="ro-RO" sz="2800" b="1" dirty="0">
                <a:solidFill>
                  <a:prstClr val="black"/>
                </a:solidFill>
                <a:latin typeface="+mj-lt"/>
              </a:rPr>
              <a:t>es</a:t>
            </a:r>
            <a:r>
              <a:rPr lang="en-US" sz="2800" b="1" dirty="0">
                <a:solidFill>
                  <a:prstClr val="black"/>
                </a:solidFill>
                <a:latin typeface="+mj-lt"/>
              </a:rPr>
              <a:t> the </a:t>
            </a:r>
            <a:r>
              <a:rPr lang="en-US" sz="2800" b="1" dirty="0" err="1">
                <a:solidFill>
                  <a:prstClr val="black"/>
                </a:solidFill>
                <a:latin typeface="+mj-lt"/>
              </a:rPr>
              <a:t>comput</a:t>
            </a:r>
            <a:r>
              <a:rPr lang="ro-RO" sz="2800" b="1" dirty="0">
                <a:solidFill>
                  <a:prstClr val="black"/>
                </a:solidFill>
                <a:latin typeface="+mj-lt"/>
              </a:rPr>
              <a:t>ation of</a:t>
            </a:r>
            <a:r>
              <a:rPr lang="en-US" sz="2800" b="1" dirty="0">
                <a:solidFill>
                  <a:prstClr val="black"/>
                </a:solidFill>
                <a:latin typeface="+mj-lt"/>
              </a:rPr>
              <a:t> </a:t>
            </a:r>
            <a:r>
              <a:rPr lang="en-US" sz="2800" b="1" i="1" dirty="0">
                <a:solidFill>
                  <a:prstClr val="black"/>
                </a:solidFill>
                <a:latin typeface="+mj-lt"/>
              </a:rPr>
              <a:t>both</a:t>
            </a:r>
            <a:r>
              <a:rPr lang="en-US" sz="2800" b="1" dirty="0">
                <a:solidFill>
                  <a:prstClr val="black"/>
                </a:solidFill>
                <a:latin typeface="+mj-lt"/>
              </a:rPr>
              <a:t> sums </a:t>
            </a:r>
            <a:r>
              <a:rPr lang="en-US" sz="2800" b="1" i="1" dirty="0">
                <a:solidFill>
                  <a:prstClr val="black"/>
                </a:solidFill>
                <a:latin typeface="+mj-lt"/>
              </a:rPr>
              <a:t>and</a:t>
            </a:r>
            <a:r>
              <a:rPr lang="en-US" sz="2800" b="1" dirty="0">
                <a:solidFill>
                  <a:prstClr val="black"/>
                </a:solidFill>
                <a:latin typeface="+mj-lt"/>
              </a:rPr>
              <a:t> products …</a:t>
            </a:r>
          </a:p>
        </p:txBody>
      </p:sp>
      <p:sp>
        <p:nvSpPr>
          <p:cNvPr id="10" name="Rectangle 9"/>
          <p:cNvSpPr/>
          <p:nvPr/>
        </p:nvSpPr>
        <p:spPr>
          <a:xfrm>
            <a:off x="2895600" y="5039380"/>
            <a:ext cx="5867399" cy="523220"/>
          </a:xfrm>
          <a:prstGeom prst="rect">
            <a:avLst/>
          </a:prstGeom>
        </p:spPr>
        <p:txBody>
          <a:bodyPr wrap="square">
            <a:spAutoFit/>
          </a:bodyPr>
          <a:lstStyle/>
          <a:p>
            <a:pPr lvl="0" algn="r">
              <a:spcBef>
                <a:spcPct val="20000"/>
              </a:spcBef>
            </a:pPr>
            <a:r>
              <a:rPr lang="en-US" sz="2800" b="1" dirty="0">
                <a:solidFill>
                  <a:srgbClr val="008000"/>
                </a:solidFill>
                <a:latin typeface="+mj-lt"/>
              </a:rPr>
              <a:t>… o</a:t>
            </a:r>
            <a:r>
              <a:rPr lang="ro-RO" sz="2800" b="1" dirty="0">
                <a:solidFill>
                  <a:srgbClr val="008000"/>
                </a:solidFill>
                <a:latin typeface="+mj-lt"/>
              </a:rPr>
              <a:t>ver</a:t>
            </a:r>
            <a:r>
              <a:rPr lang="en-US" sz="2800" b="1" dirty="0">
                <a:solidFill>
                  <a:srgbClr val="008000"/>
                </a:solidFill>
                <a:latin typeface="+mj-lt"/>
              </a:rPr>
              <a:t> the same encrypted data set!</a:t>
            </a:r>
          </a:p>
        </p:txBody>
      </p:sp>
    </p:spTree>
    <p:extLst>
      <p:ext uri="{BB962C8B-B14F-4D97-AF65-F5344CB8AC3E}">
        <p14:creationId xmlns:p14="http://schemas.microsoft.com/office/powerpoint/2010/main" val="3016205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2"/>
          <p:cNvSpPr>
            <a:spLocks noChangeArrowheads="1"/>
          </p:cNvSpPr>
          <p:nvPr/>
        </p:nvSpPr>
        <p:spPr bwMode="auto">
          <a:xfrm>
            <a:off x="838200" y="990600"/>
            <a:ext cx="7924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4800" i="1" dirty="0">
                <a:solidFill>
                  <a:prstClr val="black"/>
                </a:solidFill>
                <a:cs typeface="Arial" charset="0"/>
              </a:rPr>
              <a:t>The accomplishment ...</a:t>
            </a:r>
            <a:r>
              <a:rPr lang="en-US" sz="4800" i="1" dirty="0">
                <a:solidFill>
                  <a:prstClr val="black"/>
                </a:solidFill>
                <a:cs typeface="Arial" charset="0"/>
              </a:rPr>
              <a:t> </a:t>
            </a:r>
            <a:endParaRPr lang="en-US" sz="4800" b="1" i="1" dirty="0">
              <a:solidFill>
                <a:prstClr val="black"/>
              </a:solidFill>
              <a:cs typeface="Arial" charset="0"/>
            </a:endParaRPr>
          </a:p>
        </p:txBody>
      </p:sp>
      <p:sp>
        <p:nvSpPr>
          <p:cNvPr id="32" name="Rectangle 32"/>
          <p:cNvSpPr>
            <a:spLocks noChangeArrowheads="1"/>
          </p:cNvSpPr>
          <p:nvPr/>
        </p:nvSpPr>
        <p:spPr bwMode="auto">
          <a:xfrm>
            <a:off x="990600" y="18288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prstClr val="black"/>
                </a:solidFill>
                <a:cs typeface="Arial" charset="0"/>
              </a:rPr>
              <a:t>… we can do lots of additions and</a:t>
            </a:r>
            <a:endParaRPr lang="en-US" sz="3200" b="1" i="1" dirty="0">
              <a:solidFill>
                <a:prstClr val="black"/>
              </a:solidFill>
              <a:cs typeface="Arial" charset="0"/>
            </a:endParaRPr>
          </a:p>
        </p:txBody>
      </p:sp>
      <p:sp>
        <p:nvSpPr>
          <p:cNvPr id="30" name="Rectangle 32"/>
          <p:cNvSpPr>
            <a:spLocks noChangeArrowheads="1"/>
          </p:cNvSpPr>
          <p:nvPr/>
        </p:nvSpPr>
        <p:spPr bwMode="auto">
          <a:xfrm>
            <a:off x="1143000" y="25146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prstClr val="black"/>
                </a:solidFill>
                <a:cs typeface="Arial" charset="0"/>
              </a:rPr>
              <a:t>… some multiplications</a:t>
            </a:r>
            <a:endParaRPr lang="en-US" sz="3200" b="1" i="1" dirty="0">
              <a:solidFill>
                <a:prstClr val="black"/>
              </a:solidFill>
              <a:cs typeface="Arial" charset="0"/>
            </a:endParaRPr>
          </a:p>
        </p:txBody>
      </p:sp>
      <p:sp>
        <p:nvSpPr>
          <p:cNvPr id="31" name="Rectangle 32"/>
          <p:cNvSpPr>
            <a:spLocks noChangeArrowheads="1"/>
          </p:cNvSpPr>
          <p:nvPr/>
        </p:nvSpPr>
        <p:spPr bwMode="auto">
          <a:xfrm>
            <a:off x="1143000" y="3733800"/>
            <a:ext cx="7772400" cy="11430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srgbClr val="0000FF"/>
                </a:solidFill>
                <a:cs typeface="Arial" charset="0"/>
              </a:rPr>
              <a:t>… enough to do many useful tasks, e.g.,	database search, spam filtering etc. </a:t>
            </a:r>
            <a:endParaRPr lang="en-US" sz="3200" b="1" i="1" dirty="0">
              <a:solidFill>
                <a:srgbClr val="0000FF"/>
              </a:solidFill>
              <a:cs typeface="Arial" charset="0"/>
            </a:endParaRPr>
          </a:p>
        </p:txBody>
      </p:sp>
      <p:sp>
        <p:nvSpPr>
          <p:cNvPr id="38" name="Rectangle 32"/>
          <p:cNvSpPr>
            <a:spLocks noChangeArrowheads="1"/>
          </p:cNvSpPr>
          <p:nvPr/>
        </p:nvSpPr>
        <p:spPr bwMode="auto">
          <a:xfrm>
            <a:off x="838200" y="5334000"/>
            <a:ext cx="79248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800" i="1" dirty="0">
                <a:solidFill>
                  <a:prstClr val="black"/>
                </a:solidFill>
                <a:cs typeface="Arial" charset="0"/>
              </a:rPr>
              <a:t>But</a:t>
            </a:r>
            <a:r>
              <a:rPr lang="ro-RO" sz="4800" i="1" dirty="0">
                <a:solidFill>
                  <a:prstClr val="black"/>
                </a:solidFill>
                <a:cs typeface="Arial" charset="0"/>
              </a:rPr>
              <a:t>, there is much more</a:t>
            </a:r>
            <a:r>
              <a:rPr lang="en-US" sz="4800" i="1" dirty="0">
                <a:solidFill>
                  <a:prstClr val="black"/>
                </a:solidFill>
                <a:cs typeface="Arial" charset="0"/>
              </a:rPr>
              <a:t> …</a:t>
            </a:r>
            <a:endParaRPr lang="en-US" sz="4800" b="1" i="1" dirty="0">
              <a:solidFill>
                <a:prstClr val="black"/>
              </a:solidFill>
              <a:cs typeface="Arial" charset="0"/>
            </a:endParaRPr>
          </a:p>
        </p:txBody>
      </p:sp>
      <p:sp>
        <p:nvSpPr>
          <p:cNvPr id="39" name="Rectangle 32"/>
          <p:cNvSpPr>
            <a:spLocks noChangeArrowheads="1"/>
          </p:cNvSpPr>
          <p:nvPr/>
        </p:nvSpPr>
        <p:spPr bwMode="auto">
          <a:xfrm>
            <a:off x="1447800" y="2971800"/>
            <a:ext cx="7772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i="1" dirty="0">
                <a:solidFill>
                  <a:prstClr val="black"/>
                </a:solidFill>
                <a:cs typeface="Arial" charset="0"/>
              </a:rPr>
              <a:t>(= a “somewhat </a:t>
            </a:r>
            <a:r>
              <a:rPr lang="en-US" sz="2400" i="1" dirty="0" err="1">
                <a:solidFill>
                  <a:prstClr val="black"/>
                </a:solidFill>
                <a:cs typeface="Arial" charset="0"/>
              </a:rPr>
              <a:t>homomorphic</a:t>
            </a:r>
            <a:r>
              <a:rPr lang="en-US" sz="2400" i="1" dirty="0">
                <a:solidFill>
                  <a:prstClr val="black"/>
                </a:solidFill>
                <a:cs typeface="Arial" charset="0"/>
              </a:rPr>
              <a:t>” encryption)</a:t>
            </a:r>
          </a:p>
        </p:txBody>
      </p:sp>
    </p:spTree>
    <p:extLst>
      <p:ext uri="{BB962C8B-B14F-4D97-AF65-F5344CB8AC3E}">
        <p14:creationId xmlns:p14="http://schemas.microsoft.com/office/powerpoint/2010/main" val="3691009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33400" y="5562600"/>
            <a:ext cx="8153400"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57200" y="5410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Content Placeholder 2"/>
          <p:cNvSpPr txBox="1">
            <a:spLocks/>
          </p:cNvSpPr>
          <p:nvPr/>
        </p:nvSpPr>
        <p:spPr>
          <a:xfrm>
            <a:off x="152400" y="4876800"/>
            <a:ext cx="23622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err="1">
                <a:solidFill>
                  <a:prstClr val="black"/>
                </a:solidFill>
              </a:rPr>
              <a:t>RSA&amp;friends</a:t>
            </a:r>
            <a:endParaRPr lang="en-US" sz="1800" dirty="0">
              <a:solidFill>
                <a:prstClr val="black"/>
              </a:solidFill>
            </a:endParaRPr>
          </a:p>
        </p:txBody>
      </p:sp>
      <p:sp>
        <p:nvSpPr>
          <p:cNvPr id="5" name="Content Placeholder 2"/>
          <p:cNvSpPr txBox="1">
            <a:spLocks/>
          </p:cNvSpPr>
          <p:nvPr/>
        </p:nvSpPr>
        <p:spPr>
          <a:xfrm>
            <a:off x="152400" y="5791200"/>
            <a:ext cx="1219200" cy="685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black"/>
                </a:solidFill>
              </a:rPr>
              <a:t>MANY</a:t>
            </a:r>
            <a:r>
              <a:rPr lang="en-US" sz="1800" dirty="0">
                <a:solidFill>
                  <a:prstClr val="black"/>
                </a:solidFill>
              </a:rPr>
              <a:t> </a:t>
            </a:r>
            <a:r>
              <a:rPr lang="en-US" sz="1800" dirty="0" err="1">
                <a:solidFill>
                  <a:prstClr val="black"/>
                </a:solidFill>
              </a:rPr>
              <a:t>mult</a:t>
            </a:r>
            <a:endParaRPr lang="en-US" sz="1800" dirty="0">
              <a:solidFill>
                <a:prstClr val="black"/>
              </a:solidFill>
            </a:endParaRPr>
          </a:p>
          <a:p>
            <a:pPr marL="0" indent="0">
              <a:buFont typeface="Arial" pitchFamily="34" charset="0"/>
              <a:buNone/>
            </a:pPr>
            <a:r>
              <a:rPr lang="en-US" sz="1800" b="1" dirty="0">
                <a:solidFill>
                  <a:prstClr val="black"/>
                </a:solidFill>
              </a:rPr>
              <a:t>ZERO</a:t>
            </a:r>
            <a:r>
              <a:rPr lang="en-US" sz="1800" dirty="0">
                <a:solidFill>
                  <a:prstClr val="black"/>
                </a:solidFill>
              </a:rPr>
              <a:t> add</a:t>
            </a:r>
          </a:p>
        </p:txBody>
      </p:sp>
      <p:sp>
        <p:nvSpPr>
          <p:cNvPr id="6" name="Content Placeholder 2"/>
          <p:cNvSpPr txBox="1">
            <a:spLocks/>
          </p:cNvSpPr>
          <p:nvPr/>
        </p:nvSpPr>
        <p:spPr>
          <a:xfrm>
            <a:off x="7162800" y="4914900"/>
            <a:ext cx="22860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solidFill>
                  <a:prstClr val="black"/>
                </a:solidFill>
              </a:rPr>
              <a:t>Fully </a:t>
            </a:r>
            <a:r>
              <a:rPr lang="en-US" sz="1800" dirty="0" err="1">
                <a:solidFill>
                  <a:prstClr val="black"/>
                </a:solidFill>
              </a:rPr>
              <a:t>homomorphic</a:t>
            </a:r>
            <a:endParaRPr lang="en-US" sz="1800" dirty="0">
              <a:solidFill>
                <a:prstClr val="black"/>
              </a:solidFill>
            </a:endParaRPr>
          </a:p>
        </p:txBody>
      </p:sp>
      <p:sp>
        <p:nvSpPr>
          <p:cNvPr id="7" name="Oval 6"/>
          <p:cNvSpPr/>
          <p:nvPr/>
        </p:nvSpPr>
        <p:spPr>
          <a:xfrm>
            <a:off x="8534400" y="5410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p:cNvSpPr txBox="1">
            <a:spLocks/>
          </p:cNvSpPr>
          <p:nvPr/>
        </p:nvSpPr>
        <p:spPr>
          <a:xfrm>
            <a:off x="7243762" y="5791200"/>
            <a:ext cx="1900238" cy="6858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black"/>
                </a:solidFill>
              </a:rPr>
              <a:t>MANY</a:t>
            </a:r>
            <a:r>
              <a:rPr lang="en-US" sz="1800" dirty="0">
                <a:solidFill>
                  <a:prstClr val="black"/>
                </a:solidFill>
              </a:rPr>
              <a:t> add</a:t>
            </a:r>
            <a:r>
              <a:rPr lang="ro-RO" sz="1800" dirty="0">
                <a:solidFill>
                  <a:prstClr val="black"/>
                </a:solidFill>
              </a:rPr>
              <a:t>itions</a:t>
            </a:r>
            <a:endParaRPr lang="en-US" sz="1800" dirty="0">
              <a:solidFill>
                <a:prstClr val="black"/>
              </a:solidFill>
            </a:endParaRPr>
          </a:p>
          <a:p>
            <a:pPr marL="0" indent="0">
              <a:buFont typeface="Arial" pitchFamily="34" charset="0"/>
              <a:buNone/>
            </a:pPr>
            <a:r>
              <a:rPr lang="en-US" sz="1800" b="1" dirty="0">
                <a:solidFill>
                  <a:prstClr val="black"/>
                </a:solidFill>
              </a:rPr>
              <a:t>MANY </a:t>
            </a:r>
            <a:r>
              <a:rPr lang="en-US" sz="1800" dirty="0" err="1">
                <a:solidFill>
                  <a:prstClr val="black"/>
                </a:solidFill>
              </a:rPr>
              <a:t>mult</a:t>
            </a:r>
            <a:r>
              <a:rPr lang="ro-RO" sz="1800" dirty="0">
                <a:solidFill>
                  <a:prstClr val="black"/>
                </a:solidFill>
              </a:rPr>
              <a:t>iplications</a:t>
            </a:r>
            <a:endParaRPr lang="en-US" sz="1800" dirty="0">
              <a:solidFill>
                <a:prstClr val="black"/>
              </a:solidFill>
            </a:endParaRPr>
          </a:p>
        </p:txBody>
      </p:sp>
      <p:sp>
        <p:nvSpPr>
          <p:cNvPr id="10" name="Oval 9"/>
          <p:cNvSpPr/>
          <p:nvPr/>
        </p:nvSpPr>
        <p:spPr>
          <a:xfrm>
            <a:off x="457200" y="5410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5943600" y="54483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2"/>
          <p:cNvSpPr txBox="1">
            <a:spLocks/>
          </p:cNvSpPr>
          <p:nvPr/>
        </p:nvSpPr>
        <p:spPr>
          <a:xfrm>
            <a:off x="5100637" y="5791200"/>
            <a:ext cx="2143125" cy="4953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srgbClr val="FF0000"/>
                </a:solidFill>
              </a:rPr>
              <a:t>WE ARE HERE!</a:t>
            </a:r>
          </a:p>
        </p:txBody>
      </p:sp>
    </p:spTree>
    <p:extLst>
      <p:ext uri="{BB962C8B-B14F-4D97-AF65-F5344CB8AC3E}">
        <p14:creationId xmlns:p14="http://schemas.microsoft.com/office/powerpoint/2010/main" val="639174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33400" y="5562600"/>
            <a:ext cx="8153400"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57200" y="5410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txBox="1">
            <a:spLocks/>
          </p:cNvSpPr>
          <p:nvPr/>
        </p:nvSpPr>
        <p:spPr>
          <a:xfrm>
            <a:off x="7162800" y="4914900"/>
            <a:ext cx="22860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solidFill>
                  <a:prstClr val="black"/>
                </a:solidFill>
              </a:rPr>
              <a:t>Fully </a:t>
            </a:r>
            <a:r>
              <a:rPr lang="en-US" sz="1800" dirty="0" err="1">
                <a:solidFill>
                  <a:prstClr val="black"/>
                </a:solidFill>
              </a:rPr>
              <a:t>homomorphic</a:t>
            </a:r>
            <a:endParaRPr lang="en-US" sz="1800" dirty="0">
              <a:solidFill>
                <a:prstClr val="black"/>
              </a:solidFill>
            </a:endParaRPr>
          </a:p>
        </p:txBody>
      </p:sp>
      <p:sp>
        <p:nvSpPr>
          <p:cNvPr id="7" name="Oval 6"/>
          <p:cNvSpPr/>
          <p:nvPr/>
        </p:nvSpPr>
        <p:spPr>
          <a:xfrm>
            <a:off x="8534400" y="5410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p:cNvSpPr txBox="1">
            <a:spLocks/>
          </p:cNvSpPr>
          <p:nvPr/>
        </p:nvSpPr>
        <p:spPr>
          <a:xfrm>
            <a:off x="7848600" y="5791200"/>
            <a:ext cx="1219200" cy="685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black"/>
                </a:solidFill>
              </a:rPr>
              <a:t>MANY</a:t>
            </a:r>
            <a:r>
              <a:rPr lang="en-US" sz="1800" dirty="0">
                <a:solidFill>
                  <a:prstClr val="black"/>
                </a:solidFill>
              </a:rPr>
              <a:t> add</a:t>
            </a:r>
          </a:p>
          <a:p>
            <a:pPr marL="0" indent="0">
              <a:buFont typeface="Arial" pitchFamily="34" charset="0"/>
              <a:buNone/>
            </a:pPr>
            <a:r>
              <a:rPr lang="en-US" sz="1800" b="1" dirty="0">
                <a:solidFill>
                  <a:prstClr val="black"/>
                </a:solidFill>
              </a:rPr>
              <a:t>MANY </a:t>
            </a:r>
            <a:r>
              <a:rPr lang="en-US" sz="1800" dirty="0" err="1">
                <a:solidFill>
                  <a:prstClr val="black"/>
                </a:solidFill>
              </a:rPr>
              <a:t>mult</a:t>
            </a:r>
            <a:endParaRPr lang="en-US" sz="1800" dirty="0">
              <a:solidFill>
                <a:prstClr val="black"/>
              </a:solidFill>
            </a:endParaRPr>
          </a:p>
        </p:txBody>
      </p:sp>
      <p:sp>
        <p:nvSpPr>
          <p:cNvPr id="10" name="Oval 9"/>
          <p:cNvSpPr/>
          <p:nvPr/>
        </p:nvSpPr>
        <p:spPr>
          <a:xfrm>
            <a:off x="457200" y="5410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6172200" y="5410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2"/>
          <p:cNvSpPr txBox="1">
            <a:spLocks/>
          </p:cNvSpPr>
          <p:nvPr/>
        </p:nvSpPr>
        <p:spPr>
          <a:xfrm>
            <a:off x="5324475" y="5791200"/>
            <a:ext cx="2143125" cy="4953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srgbClr val="FF0000"/>
                </a:solidFill>
              </a:rPr>
              <a:t>WE ARE HERE!</a:t>
            </a:r>
          </a:p>
        </p:txBody>
      </p:sp>
      <p:sp>
        <p:nvSpPr>
          <p:cNvPr id="20" name="Freeform 19"/>
          <p:cNvSpPr/>
          <p:nvPr/>
        </p:nvSpPr>
        <p:spPr>
          <a:xfrm>
            <a:off x="6233411" y="4403198"/>
            <a:ext cx="2300989" cy="1121302"/>
          </a:xfrm>
          <a:custGeom>
            <a:avLst/>
            <a:gdLst>
              <a:gd name="connsiteX0" fmla="*/ 0 w 2473377"/>
              <a:gd name="connsiteY0" fmla="*/ 915106 h 915106"/>
              <a:gd name="connsiteX1" fmla="*/ 1274164 w 2473377"/>
              <a:gd name="connsiteY1" fmla="*/ 706 h 915106"/>
              <a:gd name="connsiteX2" fmla="*/ 2473377 w 2473377"/>
              <a:gd name="connsiteY2" fmla="*/ 795184 h 915106"/>
            </a:gdLst>
            <a:ahLst/>
            <a:cxnLst>
              <a:cxn ang="0">
                <a:pos x="connsiteX0" y="connsiteY0"/>
              </a:cxn>
              <a:cxn ang="0">
                <a:pos x="connsiteX1" y="connsiteY1"/>
              </a:cxn>
              <a:cxn ang="0">
                <a:pos x="connsiteX2" y="connsiteY2"/>
              </a:cxn>
            </a:cxnLst>
            <a:rect l="l" t="t" r="r" b="b"/>
            <a:pathLst>
              <a:path w="2473377" h="915106">
                <a:moveTo>
                  <a:pt x="0" y="915106"/>
                </a:moveTo>
                <a:cubicBezTo>
                  <a:pt x="430967" y="467899"/>
                  <a:pt x="861935" y="20693"/>
                  <a:pt x="1274164" y="706"/>
                </a:cubicBezTo>
                <a:cubicBezTo>
                  <a:pt x="1686394" y="-19281"/>
                  <a:pt x="2079885" y="387951"/>
                  <a:pt x="2473377" y="795184"/>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3" name="Content Placeholder 2"/>
          <p:cNvSpPr txBox="1">
            <a:spLocks/>
          </p:cNvSpPr>
          <p:nvPr/>
        </p:nvSpPr>
        <p:spPr>
          <a:xfrm>
            <a:off x="6543675" y="3962400"/>
            <a:ext cx="2143125" cy="4953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solidFill>
                  <a:srgbClr val="0000FF"/>
                </a:solidFill>
              </a:rPr>
              <a:t>[bootstrapping]</a:t>
            </a:r>
          </a:p>
        </p:txBody>
      </p:sp>
      <p:sp>
        <p:nvSpPr>
          <p:cNvPr id="25" name="Rectangle 32"/>
          <p:cNvSpPr>
            <a:spLocks noChangeArrowheads="1"/>
          </p:cNvSpPr>
          <p:nvPr/>
        </p:nvSpPr>
        <p:spPr bwMode="auto">
          <a:xfrm>
            <a:off x="1524000" y="2895600"/>
            <a:ext cx="7157803"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i="1" dirty="0">
                <a:solidFill>
                  <a:prstClr val="black"/>
                </a:solidFill>
                <a:cs typeface="Arial" charset="0"/>
              </a:rPr>
              <a:t>How is this possible?</a:t>
            </a:r>
            <a:endParaRPr lang="en-US" sz="3200" b="1" i="1" dirty="0">
              <a:solidFill>
                <a:srgbClr val="0000FF"/>
              </a:solidFill>
              <a:cs typeface="Arial" charset="0"/>
            </a:endParaRPr>
          </a:p>
        </p:txBody>
      </p:sp>
      <p:sp>
        <p:nvSpPr>
          <p:cNvPr id="24" name="Rectangle 32"/>
          <p:cNvSpPr>
            <a:spLocks noChangeArrowheads="1"/>
          </p:cNvSpPr>
          <p:nvPr/>
        </p:nvSpPr>
        <p:spPr bwMode="auto">
          <a:xfrm>
            <a:off x="1371600" y="6858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i="1" dirty="0">
                <a:solidFill>
                  <a:prstClr val="black"/>
                </a:solidFill>
                <a:cs typeface="Arial" charset="0"/>
              </a:rPr>
              <a:t>The </a:t>
            </a:r>
            <a:r>
              <a:rPr lang="en-US" sz="3200" b="1" i="1" dirty="0">
                <a:solidFill>
                  <a:srgbClr val="0000FF"/>
                </a:solidFill>
                <a:cs typeface="Arial" charset="0"/>
              </a:rPr>
              <a:t>“bootstrapping method”</a:t>
            </a:r>
          </a:p>
        </p:txBody>
      </p:sp>
      <p:sp>
        <p:nvSpPr>
          <p:cNvPr id="26" name="Rectangle 32"/>
          <p:cNvSpPr>
            <a:spLocks noChangeArrowheads="1"/>
          </p:cNvSpPr>
          <p:nvPr/>
        </p:nvSpPr>
        <p:spPr bwMode="auto">
          <a:xfrm>
            <a:off x="1528996" y="1447800"/>
            <a:ext cx="7157803"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2800" i="1" dirty="0">
                <a:solidFill>
                  <a:prstClr val="black"/>
                </a:solidFill>
                <a:cs typeface="Arial" charset="0"/>
              </a:rPr>
              <a:t>Principle: </a:t>
            </a:r>
            <a:r>
              <a:rPr lang="en-US" sz="2800" i="1" dirty="0">
                <a:solidFill>
                  <a:prstClr val="black"/>
                </a:solidFill>
                <a:cs typeface="Arial" charset="0"/>
              </a:rPr>
              <a:t>If you can go a (large) part of the way,</a:t>
            </a:r>
            <a:endParaRPr lang="en-US" sz="2800" b="1" i="1" dirty="0">
              <a:solidFill>
                <a:srgbClr val="0000FF"/>
              </a:solidFill>
              <a:cs typeface="Arial" charset="0"/>
            </a:endParaRPr>
          </a:p>
        </p:txBody>
      </p:sp>
      <p:sp>
        <p:nvSpPr>
          <p:cNvPr id="27" name="Rectangle 32"/>
          <p:cNvSpPr>
            <a:spLocks noChangeArrowheads="1"/>
          </p:cNvSpPr>
          <p:nvPr/>
        </p:nvSpPr>
        <p:spPr bwMode="auto">
          <a:xfrm>
            <a:off x="2514600" y="1905000"/>
            <a:ext cx="52578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i="1" dirty="0">
                <a:solidFill>
                  <a:prstClr val="black"/>
                </a:solidFill>
                <a:cs typeface="Arial" charset="0"/>
              </a:rPr>
              <a:t>then you can go all the way.</a:t>
            </a:r>
            <a:endParaRPr lang="en-US" sz="2800" b="1" i="1" dirty="0">
              <a:solidFill>
                <a:srgbClr val="0000FF"/>
              </a:solidFill>
              <a:cs typeface="Arial" charset="0"/>
            </a:endParaRPr>
          </a:p>
        </p:txBody>
      </p:sp>
      <p:sp>
        <p:nvSpPr>
          <p:cNvPr id="21" name="Content Placeholder 2"/>
          <p:cNvSpPr txBox="1">
            <a:spLocks/>
          </p:cNvSpPr>
          <p:nvPr/>
        </p:nvSpPr>
        <p:spPr>
          <a:xfrm>
            <a:off x="152400" y="4876800"/>
            <a:ext cx="23622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err="1">
                <a:solidFill>
                  <a:prstClr val="black"/>
                </a:solidFill>
              </a:rPr>
              <a:t>RSA&amp;friends</a:t>
            </a:r>
            <a:endParaRPr lang="en-US" sz="1800" dirty="0">
              <a:solidFill>
                <a:prstClr val="black"/>
              </a:solidFill>
            </a:endParaRPr>
          </a:p>
        </p:txBody>
      </p:sp>
      <p:sp>
        <p:nvSpPr>
          <p:cNvPr id="22" name="Content Placeholder 2"/>
          <p:cNvSpPr txBox="1">
            <a:spLocks/>
          </p:cNvSpPr>
          <p:nvPr/>
        </p:nvSpPr>
        <p:spPr>
          <a:xfrm>
            <a:off x="152400" y="5791200"/>
            <a:ext cx="1219200" cy="685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solidFill>
                  <a:prstClr val="black"/>
                </a:solidFill>
              </a:rPr>
              <a:t>MANY</a:t>
            </a:r>
            <a:r>
              <a:rPr lang="en-US" sz="1800" dirty="0">
                <a:solidFill>
                  <a:prstClr val="black"/>
                </a:solidFill>
              </a:rPr>
              <a:t> </a:t>
            </a:r>
            <a:r>
              <a:rPr lang="en-US" sz="1800" dirty="0" err="1">
                <a:solidFill>
                  <a:prstClr val="black"/>
                </a:solidFill>
              </a:rPr>
              <a:t>mult</a:t>
            </a:r>
            <a:endParaRPr lang="en-US" sz="1800" dirty="0">
              <a:solidFill>
                <a:prstClr val="black"/>
              </a:solidFill>
            </a:endParaRPr>
          </a:p>
          <a:p>
            <a:pPr marL="0" indent="0">
              <a:buFont typeface="Arial" pitchFamily="34" charset="0"/>
              <a:buNone/>
            </a:pPr>
            <a:r>
              <a:rPr lang="en-US" sz="1800" b="1" dirty="0">
                <a:solidFill>
                  <a:prstClr val="black"/>
                </a:solidFill>
              </a:rPr>
              <a:t>ZERO</a:t>
            </a:r>
            <a:r>
              <a:rPr lang="en-US" sz="1800" dirty="0">
                <a:solidFill>
                  <a:prstClr val="black"/>
                </a:solidFill>
              </a:rPr>
              <a:t> add</a:t>
            </a:r>
          </a:p>
        </p:txBody>
      </p:sp>
    </p:spTree>
    <p:extLst>
      <p:ext uri="{BB962C8B-B14F-4D97-AF65-F5344CB8AC3E}">
        <p14:creationId xmlns:p14="http://schemas.microsoft.com/office/powerpoint/2010/main" val="3156032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743200" y="2247900"/>
            <a:ext cx="685800" cy="3581400"/>
            <a:chOff x="381000" y="3048000"/>
            <a:chExt cx="685800" cy="3581400"/>
          </a:xfrm>
        </p:grpSpPr>
        <p:cxnSp>
          <p:nvCxnSpPr>
            <p:cNvPr id="26" name="Straight Connector 25"/>
            <p:cNvCxnSpPr/>
            <p:nvPr/>
          </p:nvCxnSpPr>
          <p:spPr>
            <a:xfrm>
              <a:off x="3810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668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81000" y="66294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p:cNvSpPr txBox="1">
            <a:spLocks/>
          </p:cNvSpPr>
          <p:nvPr/>
        </p:nvSpPr>
        <p:spPr>
          <a:xfrm>
            <a:off x="3505200" y="5600700"/>
            <a:ext cx="10668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noise=0</a:t>
            </a:r>
          </a:p>
        </p:txBody>
      </p:sp>
      <p:sp>
        <p:nvSpPr>
          <p:cNvPr id="30" name="Content Placeholder 2"/>
          <p:cNvSpPr txBox="1">
            <a:spLocks/>
          </p:cNvSpPr>
          <p:nvPr/>
        </p:nvSpPr>
        <p:spPr>
          <a:xfrm>
            <a:off x="3505200" y="2019300"/>
            <a:ext cx="1066800" cy="342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noise=p/2</a:t>
            </a:r>
          </a:p>
        </p:txBody>
      </p:sp>
      <p:sp>
        <p:nvSpPr>
          <p:cNvPr id="31" name="Rectangle 30"/>
          <p:cNvSpPr/>
          <p:nvPr/>
        </p:nvSpPr>
        <p:spPr>
          <a:xfrm>
            <a:off x="2743200" y="5600700"/>
            <a:ext cx="685800" cy="247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2"/>
          <p:cNvSpPr>
            <a:spLocks noChangeArrowheads="1"/>
          </p:cNvSpPr>
          <p:nvPr/>
        </p:nvSpPr>
        <p:spPr bwMode="auto">
          <a:xfrm>
            <a:off x="4648200" y="3238500"/>
            <a:ext cx="22860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prstClr val="black"/>
                </a:solidFill>
                <a:cs typeface="Arial" charset="0"/>
              </a:rPr>
              <a:t>Initial noise</a:t>
            </a:r>
            <a:endParaRPr lang="en-US" sz="3200" b="1" i="1" dirty="0">
              <a:solidFill>
                <a:srgbClr val="0000FF"/>
              </a:solidFill>
              <a:cs typeface="Arial" charset="0"/>
            </a:endParaRPr>
          </a:p>
        </p:txBody>
      </p:sp>
      <p:sp>
        <p:nvSpPr>
          <p:cNvPr id="11" name="Rectangle 32"/>
          <p:cNvSpPr>
            <a:spLocks noChangeArrowheads="1"/>
          </p:cNvSpPr>
          <p:nvPr/>
        </p:nvSpPr>
        <p:spPr bwMode="auto">
          <a:xfrm>
            <a:off x="1371600" y="6858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i="1" dirty="0">
                <a:solidFill>
                  <a:prstClr val="black"/>
                </a:solidFill>
                <a:cs typeface="Arial" charset="0"/>
              </a:rPr>
              <a:t>The </a:t>
            </a:r>
            <a:r>
              <a:rPr lang="en-US" sz="3200" b="1" i="1" dirty="0">
                <a:solidFill>
                  <a:srgbClr val="0000FF"/>
                </a:solidFill>
                <a:cs typeface="Arial" charset="0"/>
              </a:rPr>
              <a:t>“bootstrapping method”</a:t>
            </a:r>
          </a:p>
        </p:txBody>
      </p:sp>
    </p:spTree>
    <p:extLst>
      <p:ext uri="{BB962C8B-B14F-4D97-AF65-F5344CB8AC3E}">
        <p14:creationId xmlns:p14="http://schemas.microsoft.com/office/powerpoint/2010/main" val="2720690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2"/>
          <p:cNvSpPr>
            <a:spLocks noChangeArrowheads="1"/>
          </p:cNvSpPr>
          <p:nvPr/>
        </p:nvSpPr>
        <p:spPr bwMode="auto">
          <a:xfrm>
            <a:off x="4686300" y="3276600"/>
            <a:ext cx="41910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i="1" dirty="0">
                <a:solidFill>
                  <a:prstClr val="black"/>
                </a:solidFill>
                <a:cs typeface="Arial" charset="0"/>
              </a:rPr>
              <a:t>Noise after some </a:t>
            </a:r>
          </a:p>
          <a:p>
            <a:r>
              <a:rPr lang="en-US" sz="2400" i="1" dirty="0">
                <a:solidFill>
                  <a:prstClr val="black"/>
                </a:solidFill>
                <a:cs typeface="Arial" charset="0"/>
              </a:rPr>
              <a:t>sums and products</a:t>
            </a:r>
            <a:endParaRPr lang="en-US" sz="2400" b="1" i="1" dirty="0">
              <a:solidFill>
                <a:srgbClr val="0000FF"/>
              </a:solidFill>
              <a:cs typeface="Arial" charset="0"/>
            </a:endParaRPr>
          </a:p>
        </p:txBody>
      </p:sp>
      <p:sp>
        <p:nvSpPr>
          <p:cNvPr id="23" name="Rectangle 22"/>
          <p:cNvSpPr/>
          <p:nvPr/>
        </p:nvSpPr>
        <p:spPr>
          <a:xfrm>
            <a:off x="2743200" y="2971800"/>
            <a:ext cx="685800" cy="2838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2743200" y="2247900"/>
            <a:ext cx="685800" cy="3581400"/>
            <a:chOff x="381000" y="3048000"/>
            <a:chExt cx="685800" cy="3581400"/>
          </a:xfrm>
        </p:grpSpPr>
        <p:cxnSp>
          <p:nvCxnSpPr>
            <p:cNvPr id="16" name="Straight Connector 15"/>
            <p:cNvCxnSpPr/>
            <p:nvPr/>
          </p:nvCxnSpPr>
          <p:spPr>
            <a:xfrm>
              <a:off x="3810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668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 y="66294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p:cNvSpPr txBox="1">
            <a:spLocks/>
          </p:cNvSpPr>
          <p:nvPr/>
        </p:nvSpPr>
        <p:spPr>
          <a:xfrm>
            <a:off x="3505200" y="5600700"/>
            <a:ext cx="10668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noise=0</a:t>
            </a:r>
          </a:p>
        </p:txBody>
      </p:sp>
      <p:sp>
        <p:nvSpPr>
          <p:cNvPr id="20" name="Content Placeholder 2"/>
          <p:cNvSpPr txBox="1">
            <a:spLocks/>
          </p:cNvSpPr>
          <p:nvPr/>
        </p:nvSpPr>
        <p:spPr>
          <a:xfrm>
            <a:off x="3505200" y="2019300"/>
            <a:ext cx="1066800" cy="342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noise=p/2</a:t>
            </a:r>
          </a:p>
        </p:txBody>
      </p:sp>
      <p:sp>
        <p:nvSpPr>
          <p:cNvPr id="11" name="Rectangle 32"/>
          <p:cNvSpPr>
            <a:spLocks noChangeArrowheads="1"/>
          </p:cNvSpPr>
          <p:nvPr/>
        </p:nvSpPr>
        <p:spPr bwMode="auto">
          <a:xfrm>
            <a:off x="1371600" y="6858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i="1" dirty="0">
                <a:solidFill>
                  <a:prstClr val="black"/>
                </a:solidFill>
                <a:cs typeface="Arial" charset="0"/>
              </a:rPr>
              <a:t>The </a:t>
            </a:r>
            <a:r>
              <a:rPr lang="en-US" sz="3200" b="1" i="1" dirty="0">
                <a:solidFill>
                  <a:srgbClr val="0000FF"/>
                </a:solidFill>
                <a:cs typeface="Arial" charset="0"/>
              </a:rPr>
              <a:t>“bootstrapping method”</a:t>
            </a:r>
          </a:p>
        </p:txBody>
      </p:sp>
    </p:spTree>
    <p:extLst>
      <p:ext uri="{BB962C8B-B14F-4D97-AF65-F5344CB8AC3E}">
        <p14:creationId xmlns:p14="http://schemas.microsoft.com/office/powerpoint/2010/main" val="2756986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743200" y="2971800"/>
            <a:ext cx="685800" cy="2838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2743200" y="2247900"/>
            <a:ext cx="685800" cy="3581400"/>
            <a:chOff x="381000" y="3048000"/>
            <a:chExt cx="685800" cy="3581400"/>
          </a:xfrm>
        </p:grpSpPr>
        <p:cxnSp>
          <p:nvCxnSpPr>
            <p:cNvPr id="16" name="Straight Connector 15"/>
            <p:cNvCxnSpPr/>
            <p:nvPr/>
          </p:nvCxnSpPr>
          <p:spPr>
            <a:xfrm>
              <a:off x="3810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668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 y="66294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p:cNvSpPr txBox="1">
            <a:spLocks/>
          </p:cNvSpPr>
          <p:nvPr/>
        </p:nvSpPr>
        <p:spPr>
          <a:xfrm>
            <a:off x="3505200" y="5600700"/>
            <a:ext cx="10668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noise=0</a:t>
            </a:r>
          </a:p>
        </p:txBody>
      </p:sp>
      <p:sp>
        <p:nvSpPr>
          <p:cNvPr id="20" name="Content Placeholder 2"/>
          <p:cNvSpPr txBox="1">
            <a:spLocks/>
          </p:cNvSpPr>
          <p:nvPr/>
        </p:nvSpPr>
        <p:spPr>
          <a:xfrm>
            <a:off x="3505200" y="2019300"/>
            <a:ext cx="1066800" cy="342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noise=p/2</a:t>
            </a:r>
          </a:p>
        </p:txBody>
      </p:sp>
      <p:sp>
        <p:nvSpPr>
          <p:cNvPr id="11" name="Rectangle 32"/>
          <p:cNvSpPr>
            <a:spLocks noChangeArrowheads="1"/>
          </p:cNvSpPr>
          <p:nvPr/>
        </p:nvSpPr>
        <p:spPr bwMode="auto">
          <a:xfrm>
            <a:off x="4648200" y="3200400"/>
            <a:ext cx="41910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i="1" dirty="0">
                <a:solidFill>
                  <a:prstClr val="black"/>
                </a:solidFill>
                <a:cs typeface="Arial" charset="0"/>
              </a:rPr>
              <a:t>Bootstrapping = </a:t>
            </a:r>
          </a:p>
          <a:p>
            <a:r>
              <a:rPr lang="en-US" sz="2400" i="1" dirty="0">
                <a:solidFill>
                  <a:prstClr val="black"/>
                </a:solidFill>
                <a:cs typeface="Arial" charset="0"/>
              </a:rPr>
              <a:t>“Valve” at a fixed height</a:t>
            </a:r>
            <a:endParaRPr lang="en-US" sz="2400" b="1" i="1" dirty="0">
              <a:solidFill>
                <a:srgbClr val="0000FF"/>
              </a:solidFill>
              <a:cs typeface="Arial" charset="0"/>
            </a:endParaRPr>
          </a:p>
        </p:txBody>
      </p:sp>
      <p:cxnSp>
        <p:nvCxnSpPr>
          <p:cNvPr id="12" name="Straight Connector 11"/>
          <p:cNvCxnSpPr/>
          <p:nvPr/>
        </p:nvCxnSpPr>
        <p:spPr>
          <a:xfrm>
            <a:off x="3429000" y="36195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29000" y="38481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3619500"/>
            <a:ext cx="0" cy="228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32"/>
          <p:cNvSpPr>
            <a:spLocks noChangeArrowheads="1"/>
          </p:cNvSpPr>
          <p:nvPr/>
        </p:nvSpPr>
        <p:spPr bwMode="auto">
          <a:xfrm>
            <a:off x="1371600" y="6858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i="1" dirty="0">
                <a:solidFill>
                  <a:prstClr val="black"/>
                </a:solidFill>
                <a:cs typeface="Arial" charset="0"/>
              </a:rPr>
              <a:t>The </a:t>
            </a:r>
            <a:r>
              <a:rPr lang="en-US" sz="3200" b="1" i="1" dirty="0">
                <a:solidFill>
                  <a:srgbClr val="0000FF"/>
                </a:solidFill>
                <a:cs typeface="Arial" charset="0"/>
              </a:rPr>
              <a:t>“bootstrapping method”</a:t>
            </a:r>
          </a:p>
        </p:txBody>
      </p:sp>
    </p:spTree>
    <p:extLst>
      <p:ext uri="{BB962C8B-B14F-4D97-AF65-F5344CB8AC3E}">
        <p14:creationId xmlns:p14="http://schemas.microsoft.com/office/powerpoint/2010/main" val="1012076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743200" y="3848100"/>
            <a:ext cx="685800" cy="196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2743200" y="2247900"/>
            <a:ext cx="685800" cy="3581400"/>
            <a:chOff x="381000" y="3048000"/>
            <a:chExt cx="685800" cy="3581400"/>
          </a:xfrm>
        </p:grpSpPr>
        <p:cxnSp>
          <p:nvCxnSpPr>
            <p:cNvPr id="16" name="Straight Connector 15"/>
            <p:cNvCxnSpPr/>
            <p:nvPr/>
          </p:nvCxnSpPr>
          <p:spPr>
            <a:xfrm>
              <a:off x="3810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668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 y="66294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p:cNvSpPr txBox="1">
            <a:spLocks/>
          </p:cNvSpPr>
          <p:nvPr/>
        </p:nvSpPr>
        <p:spPr>
          <a:xfrm>
            <a:off x="3505200" y="5600700"/>
            <a:ext cx="10668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noise=0</a:t>
            </a:r>
          </a:p>
        </p:txBody>
      </p:sp>
      <p:sp>
        <p:nvSpPr>
          <p:cNvPr id="20" name="Content Placeholder 2"/>
          <p:cNvSpPr txBox="1">
            <a:spLocks/>
          </p:cNvSpPr>
          <p:nvPr/>
        </p:nvSpPr>
        <p:spPr>
          <a:xfrm>
            <a:off x="3505200" y="2019300"/>
            <a:ext cx="1066800" cy="342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noise=p/2</a:t>
            </a:r>
          </a:p>
        </p:txBody>
      </p:sp>
      <p:sp>
        <p:nvSpPr>
          <p:cNvPr id="11" name="Rectangle 32"/>
          <p:cNvSpPr>
            <a:spLocks noChangeArrowheads="1"/>
          </p:cNvSpPr>
          <p:nvPr/>
        </p:nvSpPr>
        <p:spPr bwMode="auto">
          <a:xfrm>
            <a:off x="4648200" y="3200400"/>
            <a:ext cx="41910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i="1" dirty="0">
                <a:solidFill>
                  <a:prstClr val="black"/>
                </a:solidFill>
                <a:cs typeface="Arial" charset="0"/>
              </a:rPr>
              <a:t>Bootstrapping = </a:t>
            </a:r>
          </a:p>
          <a:p>
            <a:r>
              <a:rPr lang="en-US" sz="2400" i="1" dirty="0">
                <a:solidFill>
                  <a:prstClr val="black"/>
                </a:solidFill>
                <a:cs typeface="Arial" charset="0"/>
              </a:rPr>
              <a:t>“Valve” at a fixed height</a:t>
            </a:r>
            <a:endParaRPr lang="en-US" sz="2400" b="1" i="1" dirty="0">
              <a:solidFill>
                <a:srgbClr val="0000FF"/>
              </a:solidFill>
              <a:cs typeface="Arial" charset="0"/>
            </a:endParaRPr>
          </a:p>
        </p:txBody>
      </p:sp>
      <p:cxnSp>
        <p:nvCxnSpPr>
          <p:cNvPr id="12" name="Straight Connector 11"/>
          <p:cNvCxnSpPr/>
          <p:nvPr/>
        </p:nvCxnSpPr>
        <p:spPr>
          <a:xfrm>
            <a:off x="3429000" y="36195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29000" y="38481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3619500"/>
            <a:ext cx="0" cy="228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32"/>
          <p:cNvSpPr>
            <a:spLocks noChangeArrowheads="1"/>
          </p:cNvSpPr>
          <p:nvPr/>
        </p:nvSpPr>
        <p:spPr bwMode="auto">
          <a:xfrm>
            <a:off x="1371600" y="6858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i="1" dirty="0">
                <a:solidFill>
                  <a:prstClr val="black"/>
                </a:solidFill>
                <a:cs typeface="Arial" charset="0"/>
              </a:rPr>
              <a:t>The </a:t>
            </a:r>
            <a:r>
              <a:rPr lang="en-US" sz="3200" b="1" i="1" dirty="0">
                <a:solidFill>
                  <a:srgbClr val="0000FF"/>
                </a:solidFill>
                <a:cs typeface="Arial" charset="0"/>
              </a:rPr>
              <a:t>“bootstrapping method”</a:t>
            </a:r>
          </a:p>
        </p:txBody>
      </p:sp>
    </p:spTree>
    <p:extLst>
      <p:ext uri="{BB962C8B-B14F-4D97-AF65-F5344CB8AC3E}">
        <p14:creationId xmlns:p14="http://schemas.microsoft.com/office/powerpoint/2010/main" val="3916311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743200" y="2971800"/>
            <a:ext cx="685800" cy="2838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2743200" y="2247900"/>
            <a:ext cx="685800" cy="3581400"/>
            <a:chOff x="381000" y="3048000"/>
            <a:chExt cx="685800" cy="3581400"/>
          </a:xfrm>
        </p:grpSpPr>
        <p:cxnSp>
          <p:nvCxnSpPr>
            <p:cNvPr id="16" name="Straight Connector 15"/>
            <p:cNvCxnSpPr/>
            <p:nvPr/>
          </p:nvCxnSpPr>
          <p:spPr>
            <a:xfrm>
              <a:off x="3810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668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 y="66294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p:cNvSpPr txBox="1">
            <a:spLocks/>
          </p:cNvSpPr>
          <p:nvPr/>
        </p:nvSpPr>
        <p:spPr>
          <a:xfrm>
            <a:off x="3505200" y="5600700"/>
            <a:ext cx="10668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noise=0</a:t>
            </a:r>
          </a:p>
        </p:txBody>
      </p:sp>
      <p:sp>
        <p:nvSpPr>
          <p:cNvPr id="20" name="Content Placeholder 2"/>
          <p:cNvSpPr txBox="1">
            <a:spLocks/>
          </p:cNvSpPr>
          <p:nvPr/>
        </p:nvSpPr>
        <p:spPr>
          <a:xfrm>
            <a:off x="3505200" y="2019300"/>
            <a:ext cx="1066800" cy="342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noise=p/2</a:t>
            </a:r>
          </a:p>
        </p:txBody>
      </p:sp>
      <p:sp>
        <p:nvSpPr>
          <p:cNvPr id="11" name="Rectangle 32"/>
          <p:cNvSpPr>
            <a:spLocks noChangeArrowheads="1"/>
          </p:cNvSpPr>
          <p:nvPr/>
        </p:nvSpPr>
        <p:spPr bwMode="auto">
          <a:xfrm>
            <a:off x="4648200" y="3200400"/>
            <a:ext cx="41910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i="1" dirty="0">
                <a:solidFill>
                  <a:prstClr val="black"/>
                </a:solidFill>
                <a:cs typeface="Arial" charset="0"/>
              </a:rPr>
              <a:t>… repeat until done</a:t>
            </a:r>
          </a:p>
        </p:txBody>
      </p:sp>
      <p:sp>
        <p:nvSpPr>
          <p:cNvPr id="12" name="Rectangle 32"/>
          <p:cNvSpPr>
            <a:spLocks noChangeArrowheads="1"/>
          </p:cNvSpPr>
          <p:nvPr/>
        </p:nvSpPr>
        <p:spPr bwMode="auto">
          <a:xfrm>
            <a:off x="1371600" y="6858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i="1" dirty="0">
                <a:solidFill>
                  <a:prstClr val="black"/>
                </a:solidFill>
                <a:cs typeface="Arial" charset="0"/>
              </a:rPr>
              <a:t>The </a:t>
            </a:r>
            <a:r>
              <a:rPr lang="en-US" sz="3200" b="1" i="1" dirty="0">
                <a:solidFill>
                  <a:srgbClr val="0000FF"/>
                </a:solidFill>
                <a:cs typeface="Arial" charset="0"/>
              </a:rPr>
              <a:t>“bootstrapping method”</a:t>
            </a:r>
          </a:p>
        </p:txBody>
      </p:sp>
    </p:spTree>
    <p:extLst>
      <p:ext uri="{BB962C8B-B14F-4D97-AF65-F5344CB8AC3E}">
        <p14:creationId xmlns:p14="http://schemas.microsoft.com/office/powerpoint/2010/main" val="3458965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743200" y="3848100"/>
            <a:ext cx="685800" cy="196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2743200" y="2247900"/>
            <a:ext cx="685800" cy="3581400"/>
            <a:chOff x="381000" y="3048000"/>
            <a:chExt cx="685800" cy="3581400"/>
          </a:xfrm>
        </p:grpSpPr>
        <p:cxnSp>
          <p:nvCxnSpPr>
            <p:cNvPr id="16" name="Straight Connector 15"/>
            <p:cNvCxnSpPr/>
            <p:nvPr/>
          </p:nvCxnSpPr>
          <p:spPr>
            <a:xfrm>
              <a:off x="3810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668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 y="66294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p:cNvSpPr txBox="1">
            <a:spLocks/>
          </p:cNvSpPr>
          <p:nvPr/>
        </p:nvSpPr>
        <p:spPr>
          <a:xfrm>
            <a:off x="3505200" y="5600700"/>
            <a:ext cx="10668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noise=0</a:t>
            </a:r>
          </a:p>
        </p:txBody>
      </p:sp>
      <p:sp>
        <p:nvSpPr>
          <p:cNvPr id="20" name="Content Placeholder 2"/>
          <p:cNvSpPr txBox="1">
            <a:spLocks/>
          </p:cNvSpPr>
          <p:nvPr/>
        </p:nvSpPr>
        <p:spPr>
          <a:xfrm>
            <a:off x="3505200" y="2019300"/>
            <a:ext cx="1066800" cy="342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noise=p/2</a:t>
            </a:r>
          </a:p>
        </p:txBody>
      </p:sp>
      <p:cxnSp>
        <p:nvCxnSpPr>
          <p:cNvPr id="12" name="Straight Connector 11"/>
          <p:cNvCxnSpPr/>
          <p:nvPr/>
        </p:nvCxnSpPr>
        <p:spPr>
          <a:xfrm>
            <a:off x="3429000" y="36195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29000" y="38481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3619500"/>
            <a:ext cx="0" cy="228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32"/>
          <p:cNvSpPr>
            <a:spLocks noChangeArrowheads="1"/>
          </p:cNvSpPr>
          <p:nvPr/>
        </p:nvSpPr>
        <p:spPr bwMode="auto">
          <a:xfrm>
            <a:off x="4648200" y="3200400"/>
            <a:ext cx="41910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i="1" dirty="0">
                <a:solidFill>
                  <a:prstClr val="black"/>
                </a:solidFill>
                <a:cs typeface="Arial" charset="0"/>
              </a:rPr>
              <a:t>… repeat until done</a:t>
            </a:r>
          </a:p>
        </p:txBody>
      </p:sp>
      <p:sp>
        <p:nvSpPr>
          <p:cNvPr id="24" name="Rectangle 32"/>
          <p:cNvSpPr>
            <a:spLocks noChangeArrowheads="1"/>
          </p:cNvSpPr>
          <p:nvPr/>
        </p:nvSpPr>
        <p:spPr bwMode="auto">
          <a:xfrm>
            <a:off x="1371600" y="6858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i="1" dirty="0">
                <a:solidFill>
                  <a:prstClr val="black"/>
                </a:solidFill>
                <a:cs typeface="Arial" charset="0"/>
              </a:rPr>
              <a:t>The </a:t>
            </a:r>
            <a:r>
              <a:rPr lang="en-US" sz="3200" b="1" i="1" dirty="0">
                <a:solidFill>
                  <a:srgbClr val="0000FF"/>
                </a:solidFill>
                <a:cs typeface="Arial" charset="0"/>
              </a:rPr>
              <a:t>“bootstrapping method”</a:t>
            </a:r>
          </a:p>
        </p:txBody>
      </p:sp>
    </p:spTree>
    <p:extLst>
      <p:ext uri="{BB962C8B-B14F-4D97-AF65-F5344CB8AC3E}">
        <p14:creationId xmlns:p14="http://schemas.microsoft.com/office/powerpoint/2010/main" val="3091386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2"/>
          <p:cNvSpPr>
            <a:spLocks noChangeArrowheads="1"/>
          </p:cNvSpPr>
          <p:nvPr/>
        </p:nvSpPr>
        <p:spPr bwMode="auto">
          <a:xfrm>
            <a:off x="609600" y="762000"/>
            <a:ext cx="8839200" cy="7620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571500" indent="-571500">
              <a:buFont typeface="Wingdings" pitchFamily="2" charset="2"/>
              <a:buChar char="n"/>
            </a:pPr>
            <a:r>
              <a:rPr lang="en-US" sz="3600" i="1" dirty="0">
                <a:solidFill>
                  <a:prstClr val="black"/>
                </a:solidFill>
                <a:cs typeface="Arial" charset="0"/>
              </a:rPr>
              <a:t>Lots of new Encryption Schemes</a:t>
            </a:r>
            <a:endParaRPr lang="en-US" sz="3600" b="1" i="1" dirty="0">
              <a:solidFill>
                <a:prstClr val="black"/>
              </a:solidFill>
              <a:cs typeface="Arial" charset="0"/>
            </a:endParaRPr>
          </a:p>
        </p:txBody>
      </p:sp>
      <p:sp>
        <p:nvSpPr>
          <p:cNvPr id="3" name="Rectangle 32"/>
          <p:cNvSpPr>
            <a:spLocks noChangeArrowheads="1"/>
          </p:cNvSpPr>
          <p:nvPr/>
        </p:nvSpPr>
        <p:spPr bwMode="auto">
          <a:xfrm>
            <a:off x="1219200" y="1447800"/>
            <a:ext cx="8534400" cy="7620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i="1" dirty="0">
                <a:solidFill>
                  <a:prstClr val="black"/>
                </a:solidFill>
                <a:cs typeface="Arial" charset="0"/>
              </a:rPr>
              <a:t>… simpler, more secure, more efficient</a:t>
            </a:r>
            <a:endParaRPr lang="en-US" sz="3600" b="1" i="1" dirty="0">
              <a:solidFill>
                <a:prstClr val="black"/>
              </a:solidFill>
              <a:cs typeface="Arial" charset="0"/>
            </a:endParaRPr>
          </a:p>
        </p:txBody>
      </p:sp>
      <p:sp>
        <p:nvSpPr>
          <p:cNvPr id="8" name="Rectangle 32"/>
          <p:cNvSpPr>
            <a:spLocks noChangeArrowheads="1"/>
          </p:cNvSpPr>
          <p:nvPr/>
        </p:nvSpPr>
        <p:spPr bwMode="auto">
          <a:xfrm>
            <a:off x="609600" y="2819400"/>
            <a:ext cx="8839200" cy="7620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571500" indent="-571500">
              <a:buFont typeface="Wingdings" pitchFamily="2" charset="2"/>
              <a:buChar char="n"/>
            </a:pPr>
            <a:r>
              <a:rPr lang="en-US" sz="3600" i="1" dirty="0">
                <a:solidFill>
                  <a:prstClr val="black"/>
                </a:solidFill>
                <a:cs typeface="Arial" charset="0"/>
              </a:rPr>
              <a:t>Dramatic Efficiency Improvements</a:t>
            </a:r>
            <a:endParaRPr lang="en-US" sz="3600" b="1" i="1" dirty="0">
              <a:solidFill>
                <a:prstClr val="black"/>
              </a:solidFill>
              <a:cs typeface="Arial" charset="0"/>
            </a:endParaRPr>
          </a:p>
        </p:txBody>
      </p:sp>
      <p:graphicFrame>
        <p:nvGraphicFramePr>
          <p:cNvPr id="9" name="Chart 8"/>
          <p:cNvGraphicFramePr>
            <a:graphicFrameLocks/>
          </p:cNvGraphicFramePr>
          <p:nvPr>
            <p:extLst>
              <p:ext uri="{D42A27DB-BD31-4B8C-83A1-F6EECF244321}">
                <p14:modId xmlns:p14="http://schemas.microsoft.com/office/powerpoint/2010/main" val="584700589"/>
              </p:ext>
            </p:extLst>
          </p:nvPr>
        </p:nvGraphicFramePr>
        <p:xfrm>
          <a:off x="2286000" y="3733800"/>
          <a:ext cx="48006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7289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0" y="266699"/>
            <a:ext cx="8229600" cy="1143000"/>
          </a:xfrm>
        </p:spPr>
        <p:txBody>
          <a:bodyPr/>
          <a:lstStyle/>
          <a:p>
            <a:r>
              <a:rPr lang="en-US" b="1" dirty="0" err="1">
                <a:solidFill>
                  <a:srgbClr val="FF0000"/>
                </a:solidFill>
              </a:rPr>
              <a:t>Comput</a:t>
            </a:r>
            <a:r>
              <a:rPr lang="ro-RO" b="1" dirty="0">
                <a:solidFill>
                  <a:srgbClr val="FF0000"/>
                </a:solidFill>
              </a:rPr>
              <a:t>ations</a:t>
            </a:r>
            <a:r>
              <a:rPr lang="en-US" b="1" dirty="0">
                <a:solidFill>
                  <a:srgbClr val="FF0000"/>
                </a:solidFill>
              </a:rPr>
              <a:t> on Encrypted Data</a:t>
            </a:r>
            <a:endParaRPr lang="en-CA" b="1" dirty="0">
              <a:solidFill>
                <a:srgbClr val="FF0000"/>
              </a:solidFill>
            </a:endParaRPr>
          </a:p>
        </p:txBody>
      </p:sp>
      <p:grpSp>
        <p:nvGrpSpPr>
          <p:cNvPr id="6" name="Group 5"/>
          <p:cNvGrpSpPr/>
          <p:nvPr/>
        </p:nvGrpSpPr>
        <p:grpSpPr>
          <a:xfrm>
            <a:off x="1219200" y="4746850"/>
            <a:ext cx="2362200" cy="1981200"/>
            <a:chOff x="457200" y="1981200"/>
            <a:chExt cx="2362200" cy="1981200"/>
          </a:xfrm>
        </p:grpSpPr>
        <p:cxnSp>
          <p:nvCxnSpPr>
            <p:cNvPr id="7" name="Straight Connector 6"/>
            <p:cNvCxnSpPr/>
            <p:nvPr/>
          </p:nvCxnSpPr>
          <p:spPr>
            <a:xfrm>
              <a:off x="2057400" y="1981200"/>
              <a:ext cx="0"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19400" y="1981200"/>
              <a:ext cx="0"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1981200"/>
              <a:ext cx="0"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19812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39624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4" name="Content Placeholder 2"/>
          <p:cNvSpPr txBox="1">
            <a:spLocks/>
          </p:cNvSpPr>
          <p:nvPr/>
        </p:nvSpPr>
        <p:spPr>
          <a:xfrm>
            <a:off x="1981200" y="4213450"/>
            <a:ext cx="3581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0000FF"/>
                </a:solidFill>
              </a:rPr>
              <a:t>XOR</a:t>
            </a:r>
            <a:endParaRPr lang="en-US" sz="2400" b="1" dirty="0">
              <a:solidFill>
                <a:srgbClr val="0000FF"/>
              </a:solidFill>
            </a:endParaRPr>
          </a:p>
        </p:txBody>
      </p:sp>
      <p:sp>
        <p:nvSpPr>
          <p:cNvPr id="15" name="Content Placeholder 2"/>
          <p:cNvSpPr txBox="1">
            <a:spLocks/>
          </p:cNvSpPr>
          <p:nvPr/>
        </p:nvSpPr>
        <p:spPr>
          <a:xfrm>
            <a:off x="1371600" y="4899251"/>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 XOR 0</a:t>
            </a:r>
          </a:p>
          <a:p>
            <a:pPr marL="0" indent="0">
              <a:buFont typeface="Arial" pitchFamily="34" charset="0"/>
              <a:buNone/>
            </a:pPr>
            <a:endParaRPr lang="en-US" dirty="0">
              <a:solidFill>
                <a:prstClr val="black"/>
              </a:solidFill>
            </a:endParaRPr>
          </a:p>
        </p:txBody>
      </p:sp>
      <p:sp>
        <p:nvSpPr>
          <p:cNvPr id="16" name="Content Placeholder 2"/>
          <p:cNvSpPr txBox="1">
            <a:spLocks/>
          </p:cNvSpPr>
          <p:nvPr/>
        </p:nvSpPr>
        <p:spPr>
          <a:xfrm>
            <a:off x="1371600" y="5356451"/>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 XOR 0</a:t>
            </a:r>
          </a:p>
          <a:p>
            <a:pPr marL="0" indent="0">
              <a:buFont typeface="Arial" pitchFamily="34" charset="0"/>
              <a:buNone/>
            </a:pPr>
            <a:endParaRPr lang="en-US" dirty="0">
              <a:solidFill>
                <a:prstClr val="black"/>
              </a:solidFill>
            </a:endParaRPr>
          </a:p>
        </p:txBody>
      </p:sp>
      <p:sp>
        <p:nvSpPr>
          <p:cNvPr id="17" name="Content Placeholder 2"/>
          <p:cNvSpPr txBox="1">
            <a:spLocks/>
          </p:cNvSpPr>
          <p:nvPr/>
        </p:nvSpPr>
        <p:spPr>
          <a:xfrm>
            <a:off x="1371600" y="5813651"/>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 XOR 1</a:t>
            </a:r>
          </a:p>
          <a:p>
            <a:pPr marL="0" indent="0">
              <a:buFont typeface="Arial" pitchFamily="34" charset="0"/>
              <a:buNone/>
            </a:pPr>
            <a:endParaRPr lang="en-US" dirty="0">
              <a:solidFill>
                <a:prstClr val="black"/>
              </a:solidFill>
            </a:endParaRPr>
          </a:p>
        </p:txBody>
      </p:sp>
      <p:sp>
        <p:nvSpPr>
          <p:cNvPr id="18" name="Content Placeholder 2"/>
          <p:cNvSpPr txBox="1">
            <a:spLocks/>
          </p:cNvSpPr>
          <p:nvPr/>
        </p:nvSpPr>
        <p:spPr>
          <a:xfrm>
            <a:off x="1371600" y="6270850"/>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 XOR 1</a:t>
            </a:r>
          </a:p>
          <a:p>
            <a:pPr marL="0" indent="0">
              <a:buFont typeface="Arial" pitchFamily="34" charset="0"/>
              <a:buNone/>
            </a:pPr>
            <a:endParaRPr lang="en-US" dirty="0">
              <a:solidFill>
                <a:prstClr val="black"/>
              </a:solidFill>
            </a:endParaRPr>
          </a:p>
        </p:txBody>
      </p:sp>
      <p:sp>
        <p:nvSpPr>
          <p:cNvPr id="19" name="Content Placeholder 2"/>
          <p:cNvSpPr txBox="1">
            <a:spLocks/>
          </p:cNvSpPr>
          <p:nvPr/>
        </p:nvSpPr>
        <p:spPr>
          <a:xfrm>
            <a:off x="3048000" y="4899250"/>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a:t>
            </a:r>
          </a:p>
          <a:p>
            <a:pPr marL="0" indent="0">
              <a:buFont typeface="Arial" pitchFamily="34" charset="0"/>
              <a:buNone/>
            </a:pPr>
            <a:endParaRPr lang="en-US" dirty="0">
              <a:solidFill>
                <a:prstClr val="black"/>
              </a:solidFill>
            </a:endParaRPr>
          </a:p>
        </p:txBody>
      </p:sp>
      <p:sp>
        <p:nvSpPr>
          <p:cNvPr id="20" name="Content Placeholder 2"/>
          <p:cNvSpPr txBox="1">
            <a:spLocks/>
          </p:cNvSpPr>
          <p:nvPr/>
        </p:nvSpPr>
        <p:spPr>
          <a:xfrm>
            <a:off x="3048000" y="5356451"/>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a:t>
            </a:r>
          </a:p>
          <a:p>
            <a:pPr marL="0" indent="0">
              <a:buFont typeface="Arial" pitchFamily="34" charset="0"/>
              <a:buNone/>
            </a:pPr>
            <a:endParaRPr lang="en-US" dirty="0">
              <a:solidFill>
                <a:prstClr val="black"/>
              </a:solidFill>
            </a:endParaRPr>
          </a:p>
        </p:txBody>
      </p:sp>
      <p:sp>
        <p:nvSpPr>
          <p:cNvPr id="21" name="Content Placeholder 2"/>
          <p:cNvSpPr txBox="1">
            <a:spLocks/>
          </p:cNvSpPr>
          <p:nvPr/>
        </p:nvSpPr>
        <p:spPr>
          <a:xfrm>
            <a:off x="3048000" y="5813651"/>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a:t>
            </a:r>
          </a:p>
          <a:p>
            <a:pPr marL="0" indent="0">
              <a:buFont typeface="Arial" pitchFamily="34" charset="0"/>
              <a:buNone/>
            </a:pPr>
            <a:endParaRPr lang="en-US" dirty="0">
              <a:solidFill>
                <a:prstClr val="black"/>
              </a:solidFill>
            </a:endParaRPr>
          </a:p>
        </p:txBody>
      </p:sp>
      <p:sp>
        <p:nvSpPr>
          <p:cNvPr id="22" name="Content Placeholder 2"/>
          <p:cNvSpPr txBox="1">
            <a:spLocks/>
          </p:cNvSpPr>
          <p:nvPr/>
        </p:nvSpPr>
        <p:spPr>
          <a:xfrm>
            <a:off x="3048000" y="6270851"/>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a:t>
            </a:r>
            <a:endParaRPr lang="en-US" dirty="0">
              <a:solidFill>
                <a:prstClr val="black"/>
              </a:solidFill>
            </a:endParaRPr>
          </a:p>
        </p:txBody>
      </p:sp>
      <p:grpSp>
        <p:nvGrpSpPr>
          <p:cNvPr id="23" name="Group 22"/>
          <p:cNvGrpSpPr/>
          <p:nvPr/>
        </p:nvGrpSpPr>
        <p:grpSpPr>
          <a:xfrm>
            <a:off x="5334000" y="4746850"/>
            <a:ext cx="2362200" cy="1981200"/>
            <a:chOff x="457200" y="1981200"/>
            <a:chExt cx="2362200" cy="1981200"/>
          </a:xfrm>
        </p:grpSpPr>
        <p:cxnSp>
          <p:nvCxnSpPr>
            <p:cNvPr id="24" name="Straight Connector 23"/>
            <p:cNvCxnSpPr/>
            <p:nvPr/>
          </p:nvCxnSpPr>
          <p:spPr>
            <a:xfrm>
              <a:off x="2057400" y="1981200"/>
              <a:ext cx="0"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19400" y="1981200"/>
              <a:ext cx="0"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 y="1981200"/>
              <a:ext cx="0"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 y="19812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9624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9" name="Content Placeholder 2"/>
          <p:cNvSpPr txBox="1">
            <a:spLocks/>
          </p:cNvSpPr>
          <p:nvPr/>
        </p:nvSpPr>
        <p:spPr>
          <a:xfrm>
            <a:off x="5981700" y="4213450"/>
            <a:ext cx="10287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FF0000"/>
                </a:solidFill>
              </a:rPr>
              <a:t>AND </a:t>
            </a:r>
            <a:endParaRPr lang="en-US" sz="2400" b="1" dirty="0">
              <a:solidFill>
                <a:srgbClr val="FF0000"/>
              </a:solidFill>
            </a:endParaRPr>
          </a:p>
        </p:txBody>
      </p:sp>
      <p:sp>
        <p:nvSpPr>
          <p:cNvPr id="30" name="Content Placeholder 2"/>
          <p:cNvSpPr txBox="1">
            <a:spLocks/>
          </p:cNvSpPr>
          <p:nvPr/>
        </p:nvSpPr>
        <p:spPr>
          <a:xfrm>
            <a:off x="5486400" y="4899251"/>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 AND 0</a:t>
            </a:r>
          </a:p>
          <a:p>
            <a:pPr marL="0" indent="0">
              <a:buFont typeface="Arial" pitchFamily="34" charset="0"/>
              <a:buNone/>
            </a:pPr>
            <a:endParaRPr lang="en-US" dirty="0">
              <a:solidFill>
                <a:prstClr val="black"/>
              </a:solidFill>
            </a:endParaRPr>
          </a:p>
        </p:txBody>
      </p:sp>
      <p:sp>
        <p:nvSpPr>
          <p:cNvPr id="31" name="Content Placeholder 2"/>
          <p:cNvSpPr txBox="1">
            <a:spLocks/>
          </p:cNvSpPr>
          <p:nvPr/>
        </p:nvSpPr>
        <p:spPr>
          <a:xfrm>
            <a:off x="5486400" y="5356451"/>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 AND 0</a:t>
            </a:r>
          </a:p>
          <a:p>
            <a:pPr marL="0" indent="0">
              <a:buFont typeface="Arial" pitchFamily="34" charset="0"/>
              <a:buNone/>
            </a:pPr>
            <a:endParaRPr lang="en-US" dirty="0">
              <a:solidFill>
                <a:prstClr val="black"/>
              </a:solidFill>
            </a:endParaRPr>
          </a:p>
        </p:txBody>
      </p:sp>
      <p:sp>
        <p:nvSpPr>
          <p:cNvPr id="32" name="Content Placeholder 2"/>
          <p:cNvSpPr txBox="1">
            <a:spLocks/>
          </p:cNvSpPr>
          <p:nvPr/>
        </p:nvSpPr>
        <p:spPr>
          <a:xfrm>
            <a:off x="5486400" y="5813651"/>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 AND 1</a:t>
            </a:r>
          </a:p>
          <a:p>
            <a:pPr marL="0" indent="0">
              <a:buFont typeface="Arial" pitchFamily="34" charset="0"/>
              <a:buNone/>
            </a:pPr>
            <a:endParaRPr lang="en-US" dirty="0">
              <a:solidFill>
                <a:prstClr val="black"/>
              </a:solidFill>
            </a:endParaRPr>
          </a:p>
        </p:txBody>
      </p:sp>
      <p:sp>
        <p:nvSpPr>
          <p:cNvPr id="33" name="Content Placeholder 2"/>
          <p:cNvSpPr txBox="1">
            <a:spLocks/>
          </p:cNvSpPr>
          <p:nvPr/>
        </p:nvSpPr>
        <p:spPr>
          <a:xfrm>
            <a:off x="5486400" y="6270850"/>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 AND 1</a:t>
            </a:r>
          </a:p>
          <a:p>
            <a:pPr marL="0" indent="0">
              <a:buFont typeface="Arial" pitchFamily="34" charset="0"/>
              <a:buNone/>
            </a:pPr>
            <a:endParaRPr lang="en-US" dirty="0">
              <a:solidFill>
                <a:prstClr val="black"/>
              </a:solidFill>
            </a:endParaRPr>
          </a:p>
        </p:txBody>
      </p:sp>
      <p:sp>
        <p:nvSpPr>
          <p:cNvPr id="34" name="Content Placeholder 2"/>
          <p:cNvSpPr txBox="1">
            <a:spLocks/>
          </p:cNvSpPr>
          <p:nvPr/>
        </p:nvSpPr>
        <p:spPr>
          <a:xfrm>
            <a:off x="7162800" y="4899250"/>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a:t>
            </a:r>
          </a:p>
          <a:p>
            <a:pPr marL="0" indent="0">
              <a:buFont typeface="Arial" pitchFamily="34" charset="0"/>
              <a:buNone/>
            </a:pPr>
            <a:endParaRPr lang="en-US" dirty="0">
              <a:solidFill>
                <a:prstClr val="black"/>
              </a:solidFill>
            </a:endParaRPr>
          </a:p>
        </p:txBody>
      </p:sp>
      <p:sp>
        <p:nvSpPr>
          <p:cNvPr id="35" name="Content Placeholder 2"/>
          <p:cNvSpPr txBox="1">
            <a:spLocks/>
          </p:cNvSpPr>
          <p:nvPr/>
        </p:nvSpPr>
        <p:spPr>
          <a:xfrm>
            <a:off x="7162800" y="5356451"/>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a:t>
            </a:r>
          </a:p>
          <a:p>
            <a:pPr marL="0" indent="0">
              <a:buFont typeface="Arial" pitchFamily="34" charset="0"/>
              <a:buNone/>
            </a:pPr>
            <a:endParaRPr lang="en-US" dirty="0">
              <a:solidFill>
                <a:prstClr val="black"/>
              </a:solidFill>
            </a:endParaRPr>
          </a:p>
        </p:txBody>
      </p:sp>
      <p:sp>
        <p:nvSpPr>
          <p:cNvPr id="36" name="Content Placeholder 2"/>
          <p:cNvSpPr txBox="1">
            <a:spLocks/>
          </p:cNvSpPr>
          <p:nvPr/>
        </p:nvSpPr>
        <p:spPr>
          <a:xfrm>
            <a:off x="7162800" y="5813651"/>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a:t>
            </a:r>
          </a:p>
          <a:p>
            <a:pPr marL="0" indent="0">
              <a:buFont typeface="Arial" pitchFamily="34" charset="0"/>
              <a:buNone/>
            </a:pPr>
            <a:endParaRPr lang="en-US" dirty="0">
              <a:solidFill>
                <a:prstClr val="black"/>
              </a:solidFill>
            </a:endParaRPr>
          </a:p>
        </p:txBody>
      </p:sp>
      <p:sp>
        <p:nvSpPr>
          <p:cNvPr id="37" name="Content Placeholder 2"/>
          <p:cNvSpPr txBox="1">
            <a:spLocks/>
          </p:cNvSpPr>
          <p:nvPr/>
        </p:nvSpPr>
        <p:spPr>
          <a:xfrm>
            <a:off x="7162800" y="6270851"/>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a:t>
            </a:r>
            <a:endParaRPr lang="en-US" dirty="0">
              <a:solidFill>
                <a:prstClr val="black"/>
              </a:solidFill>
            </a:endParaRP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667" y="3581400"/>
            <a:ext cx="827733" cy="555850"/>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787" y="3606284"/>
            <a:ext cx="835857" cy="497237"/>
          </a:xfrm>
          <a:prstGeom prst="rect">
            <a:avLst/>
          </a:prstGeom>
        </p:spPr>
      </p:pic>
      <p:sp>
        <p:nvSpPr>
          <p:cNvPr id="40" name="Content Placeholder 2"/>
          <p:cNvSpPr txBox="1">
            <a:spLocks/>
          </p:cNvSpPr>
          <p:nvPr/>
        </p:nvSpPr>
        <p:spPr>
          <a:xfrm>
            <a:off x="457200" y="14478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b="1" dirty="0"/>
              <a:t>Why SUMs and PRODUCTs?</a:t>
            </a:r>
          </a:p>
        </p:txBody>
      </p:sp>
      <p:sp>
        <p:nvSpPr>
          <p:cNvPr id="41" name="Content Placeholder 2"/>
          <p:cNvSpPr txBox="1">
            <a:spLocks/>
          </p:cNvSpPr>
          <p:nvPr/>
        </p:nvSpPr>
        <p:spPr>
          <a:xfrm>
            <a:off x="1752600" y="2209800"/>
            <a:ext cx="1295400" cy="685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dirty="0">
                <a:solidFill>
                  <a:srgbClr val="0000FF"/>
                </a:solidFill>
              </a:rPr>
              <a:t>SUM</a:t>
            </a:r>
          </a:p>
        </p:txBody>
      </p:sp>
      <p:sp>
        <p:nvSpPr>
          <p:cNvPr id="42" name="Content Placeholder 2"/>
          <p:cNvSpPr txBox="1">
            <a:spLocks/>
          </p:cNvSpPr>
          <p:nvPr/>
        </p:nvSpPr>
        <p:spPr>
          <a:xfrm>
            <a:off x="457200" y="2460850"/>
            <a:ext cx="3810000" cy="10443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600" dirty="0"/>
              <a:t>=</a:t>
            </a:r>
          </a:p>
        </p:txBody>
      </p:sp>
      <p:sp>
        <p:nvSpPr>
          <p:cNvPr id="43" name="Content Placeholder 2"/>
          <p:cNvSpPr txBox="1">
            <a:spLocks/>
          </p:cNvSpPr>
          <p:nvPr/>
        </p:nvSpPr>
        <p:spPr>
          <a:xfrm>
            <a:off x="4876800" y="2209800"/>
            <a:ext cx="3124200" cy="685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dirty="0">
                <a:solidFill>
                  <a:srgbClr val="FF0000"/>
                </a:solidFill>
              </a:rPr>
              <a:t>PRODUCT</a:t>
            </a:r>
          </a:p>
        </p:txBody>
      </p:sp>
      <p:sp>
        <p:nvSpPr>
          <p:cNvPr id="44" name="Content Placeholder 2"/>
          <p:cNvSpPr txBox="1">
            <a:spLocks/>
          </p:cNvSpPr>
          <p:nvPr/>
        </p:nvSpPr>
        <p:spPr>
          <a:xfrm>
            <a:off x="4495800" y="2438400"/>
            <a:ext cx="3810000" cy="10443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600" dirty="0"/>
              <a:t>=</a:t>
            </a:r>
          </a:p>
        </p:txBody>
      </p:sp>
    </p:spTree>
    <p:extLst>
      <p:ext uri="{BB962C8B-B14F-4D97-AF65-F5344CB8AC3E}">
        <p14:creationId xmlns:p14="http://schemas.microsoft.com/office/powerpoint/2010/main" val="1196768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2"/>
          <p:cNvSpPr>
            <a:spLocks noChangeArrowheads="1"/>
          </p:cNvSpPr>
          <p:nvPr/>
        </p:nvSpPr>
        <p:spPr bwMode="auto">
          <a:xfrm>
            <a:off x="762000" y="6858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prstClr val="black"/>
                </a:solidFill>
                <a:cs typeface="Arial" charset="0"/>
              </a:rPr>
              <a:t>Gentry’s </a:t>
            </a:r>
            <a:r>
              <a:rPr lang="en-US" sz="3200" b="1" i="1" dirty="0">
                <a:solidFill>
                  <a:srgbClr val="0000FF"/>
                </a:solidFill>
                <a:cs typeface="Arial" charset="0"/>
              </a:rPr>
              <a:t>“bootstrapping method” …</a:t>
            </a:r>
          </a:p>
        </p:txBody>
      </p:sp>
      <p:sp>
        <p:nvSpPr>
          <p:cNvPr id="21" name="Rectangle 32"/>
          <p:cNvSpPr>
            <a:spLocks noChangeArrowheads="1"/>
          </p:cNvSpPr>
          <p:nvPr/>
        </p:nvSpPr>
        <p:spPr bwMode="auto">
          <a:xfrm>
            <a:off x="1123507" y="1600200"/>
            <a:ext cx="7157803"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i="1" dirty="0">
                <a:solidFill>
                  <a:prstClr val="black"/>
                </a:solidFill>
                <a:cs typeface="Arial" charset="0"/>
              </a:rPr>
              <a:t>The same principle:</a:t>
            </a:r>
            <a:r>
              <a:rPr lang="en-US" sz="3200" i="1" dirty="0">
                <a:solidFill>
                  <a:prstClr val="black"/>
                </a:solidFill>
                <a:cs typeface="Arial" charset="0"/>
              </a:rPr>
              <a:t> </a:t>
            </a:r>
            <a:r>
              <a:rPr lang="ro-RO" sz="3200" i="1" dirty="0">
                <a:solidFill>
                  <a:prstClr val="black"/>
                </a:solidFill>
                <a:cs typeface="Arial" charset="0"/>
              </a:rPr>
              <a:t>i</a:t>
            </a:r>
            <a:r>
              <a:rPr lang="en-US" sz="3200" i="1" dirty="0">
                <a:solidFill>
                  <a:prstClr val="black"/>
                </a:solidFill>
                <a:cs typeface="Arial" charset="0"/>
              </a:rPr>
              <a:t>f you can go a (large) part of the way,</a:t>
            </a:r>
            <a:r>
              <a:rPr lang="ro-RO" sz="3200" i="1" dirty="0">
                <a:solidFill>
                  <a:prstClr val="black"/>
                </a:solidFill>
                <a:cs typeface="Arial" charset="0"/>
              </a:rPr>
              <a:t> you probably can go all the way.</a:t>
            </a:r>
            <a:endParaRPr lang="en-US" sz="3200" b="1" i="1" dirty="0">
              <a:solidFill>
                <a:srgbClr val="0000FF"/>
              </a:solidFill>
              <a:cs typeface="Arial" charset="0"/>
            </a:endParaRPr>
          </a:p>
        </p:txBody>
      </p:sp>
      <p:grpSp>
        <p:nvGrpSpPr>
          <p:cNvPr id="19" name="Group 18"/>
          <p:cNvGrpSpPr/>
          <p:nvPr/>
        </p:nvGrpSpPr>
        <p:grpSpPr>
          <a:xfrm>
            <a:off x="381000" y="3048000"/>
            <a:ext cx="685800" cy="3581400"/>
            <a:chOff x="381000" y="3048000"/>
            <a:chExt cx="685800" cy="3581400"/>
          </a:xfrm>
        </p:grpSpPr>
        <p:cxnSp>
          <p:nvCxnSpPr>
            <p:cNvPr id="17" name="Straight Connector 16"/>
            <p:cNvCxnSpPr/>
            <p:nvPr/>
          </p:nvCxnSpPr>
          <p:spPr>
            <a:xfrm>
              <a:off x="3810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668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81000" y="66294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Content Placeholder 2"/>
          <p:cNvSpPr txBox="1">
            <a:spLocks/>
          </p:cNvSpPr>
          <p:nvPr/>
        </p:nvSpPr>
        <p:spPr>
          <a:xfrm>
            <a:off x="1143000" y="6400800"/>
            <a:ext cx="10668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noise=0</a:t>
            </a:r>
          </a:p>
        </p:txBody>
      </p:sp>
      <p:sp>
        <p:nvSpPr>
          <p:cNvPr id="28" name="Content Placeholder 2"/>
          <p:cNvSpPr txBox="1">
            <a:spLocks/>
          </p:cNvSpPr>
          <p:nvPr/>
        </p:nvSpPr>
        <p:spPr>
          <a:xfrm>
            <a:off x="1143000" y="2819400"/>
            <a:ext cx="1066800" cy="342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noise=p/2</a:t>
            </a:r>
          </a:p>
        </p:txBody>
      </p:sp>
      <p:sp>
        <p:nvSpPr>
          <p:cNvPr id="29" name="Rectangle 28"/>
          <p:cNvSpPr/>
          <p:nvPr/>
        </p:nvSpPr>
        <p:spPr>
          <a:xfrm>
            <a:off x="381000" y="6172200"/>
            <a:ext cx="685800"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79638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2"/>
          <p:cNvSpPr>
            <a:spLocks noChangeArrowheads="1"/>
          </p:cNvSpPr>
          <p:nvPr/>
        </p:nvSpPr>
        <p:spPr bwMode="auto">
          <a:xfrm>
            <a:off x="762000" y="6858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prstClr val="black"/>
                </a:solidFill>
                <a:cs typeface="Arial" charset="0"/>
              </a:rPr>
              <a:t>Gentry’s </a:t>
            </a:r>
            <a:r>
              <a:rPr lang="en-US" sz="3200" b="1" i="1" dirty="0">
                <a:solidFill>
                  <a:srgbClr val="0000FF"/>
                </a:solidFill>
                <a:cs typeface="Arial" charset="0"/>
              </a:rPr>
              <a:t>“bootstrapping method” …</a:t>
            </a:r>
          </a:p>
        </p:txBody>
      </p:sp>
      <p:sp>
        <p:nvSpPr>
          <p:cNvPr id="21" name="Rectangle 32"/>
          <p:cNvSpPr>
            <a:spLocks noChangeArrowheads="1"/>
          </p:cNvSpPr>
          <p:nvPr/>
        </p:nvSpPr>
        <p:spPr bwMode="auto">
          <a:xfrm>
            <a:off x="1219200" y="1638300"/>
            <a:ext cx="7157803"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i="1" dirty="0">
                <a:solidFill>
                  <a:prstClr val="black"/>
                </a:solidFill>
                <a:cs typeface="Arial" charset="0"/>
              </a:rPr>
              <a:t>The same principle:</a:t>
            </a:r>
            <a:r>
              <a:rPr lang="en-US" sz="3200" i="1" dirty="0">
                <a:solidFill>
                  <a:prstClr val="black"/>
                </a:solidFill>
                <a:cs typeface="Arial" charset="0"/>
              </a:rPr>
              <a:t> </a:t>
            </a:r>
            <a:r>
              <a:rPr lang="ro-RO" sz="3200" i="1" dirty="0">
                <a:solidFill>
                  <a:prstClr val="black"/>
                </a:solidFill>
                <a:cs typeface="Arial" charset="0"/>
              </a:rPr>
              <a:t>i</a:t>
            </a:r>
            <a:r>
              <a:rPr lang="en-US" sz="3200" i="1" dirty="0">
                <a:solidFill>
                  <a:prstClr val="black"/>
                </a:solidFill>
                <a:cs typeface="Arial" charset="0"/>
              </a:rPr>
              <a:t>f you can go a (large) part of the way,</a:t>
            </a:r>
            <a:r>
              <a:rPr lang="ro-RO" sz="3200" i="1" dirty="0">
                <a:solidFill>
                  <a:prstClr val="black"/>
                </a:solidFill>
                <a:cs typeface="Arial" charset="0"/>
              </a:rPr>
              <a:t> you probably can go all the way.</a:t>
            </a:r>
            <a:endParaRPr lang="en-US" sz="3200" b="1" i="1" dirty="0">
              <a:solidFill>
                <a:srgbClr val="0000FF"/>
              </a:solidFill>
              <a:cs typeface="Arial" charset="0"/>
            </a:endParaRPr>
          </a:p>
        </p:txBody>
      </p:sp>
      <p:grpSp>
        <p:nvGrpSpPr>
          <p:cNvPr id="19" name="Group 18"/>
          <p:cNvGrpSpPr/>
          <p:nvPr/>
        </p:nvGrpSpPr>
        <p:grpSpPr>
          <a:xfrm>
            <a:off x="381000" y="3048000"/>
            <a:ext cx="685800" cy="3581400"/>
            <a:chOff x="381000" y="3048000"/>
            <a:chExt cx="685800" cy="3581400"/>
          </a:xfrm>
        </p:grpSpPr>
        <p:cxnSp>
          <p:nvCxnSpPr>
            <p:cNvPr id="17" name="Straight Connector 16"/>
            <p:cNvCxnSpPr/>
            <p:nvPr/>
          </p:nvCxnSpPr>
          <p:spPr>
            <a:xfrm>
              <a:off x="3810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668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81000" y="66294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Content Placeholder 2"/>
          <p:cNvSpPr txBox="1">
            <a:spLocks/>
          </p:cNvSpPr>
          <p:nvPr/>
        </p:nvSpPr>
        <p:spPr>
          <a:xfrm>
            <a:off x="1143000" y="6400800"/>
            <a:ext cx="10668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noise=0</a:t>
            </a:r>
          </a:p>
        </p:txBody>
      </p:sp>
      <p:sp>
        <p:nvSpPr>
          <p:cNvPr id="28" name="Content Placeholder 2"/>
          <p:cNvSpPr txBox="1">
            <a:spLocks/>
          </p:cNvSpPr>
          <p:nvPr/>
        </p:nvSpPr>
        <p:spPr>
          <a:xfrm>
            <a:off x="1143000" y="2819400"/>
            <a:ext cx="1066800" cy="342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noise=p/2</a:t>
            </a:r>
          </a:p>
        </p:txBody>
      </p:sp>
      <p:sp>
        <p:nvSpPr>
          <p:cNvPr id="29" name="Rectangle 28"/>
          <p:cNvSpPr/>
          <p:nvPr/>
        </p:nvSpPr>
        <p:spPr>
          <a:xfrm>
            <a:off x="381000" y="3657600"/>
            <a:ext cx="685800" cy="299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32"/>
          <p:cNvSpPr>
            <a:spLocks noChangeArrowheads="1"/>
          </p:cNvSpPr>
          <p:nvPr/>
        </p:nvSpPr>
        <p:spPr bwMode="auto">
          <a:xfrm>
            <a:off x="1981209" y="3200400"/>
            <a:ext cx="6934184" cy="10858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i="1" dirty="0">
                <a:solidFill>
                  <a:srgbClr val="00B050"/>
                </a:solidFill>
                <a:cs typeface="Arial" charset="0"/>
              </a:rPr>
              <a:t>Issue to address</a:t>
            </a:r>
            <a:r>
              <a:rPr lang="en-US" sz="3200" i="1" dirty="0">
                <a:solidFill>
                  <a:srgbClr val="00B050"/>
                </a:solidFill>
                <a:cs typeface="Arial" charset="0"/>
              </a:rPr>
              <a:t>: </a:t>
            </a:r>
            <a:r>
              <a:rPr lang="en-US" sz="3200" dirty="0">
                <a:solidFill>
                  <a:prstClr val="black"/>
                </a:solidFill>
                <a:cs typeface="Arial" charset="0"/>
              </a:rPr>
              <a:t>Add</a:t>
            </a:r>
            <a:r>
              <a:rPr lang="ro-RO" sz="3200" dirty="0">
                <a:solidFill>
                  <a:prstClr val="black"/>
                </a:solidFill>
                <a:cs typeface="Arial" charset="0"/>
              </a:rPr>
              <a:t>ition</a:t>
            </a:r>
            <a:r>
              <a:rPr lang="en-US" sz="3200" dirty="0">
                <a:solidFill>
                  <a:prstClr val="black"/>
                </a:solidFill>
                <a:cs typeface="Arial" charset="0"/>
              </a:rPr>
              <a:t> and </a:t>
            </a:r>
            <a:r>
              <a:rPr lang="en-US" sz="3200" dirty="0" err="1">
                <a:solidFill>
                  <a:prstClr val="black"/>
                </a:solidFill>
                <a:cs typeface="Arial" charset="0"/>
              </a:rPr>
              <a:t>Mult</a:t>
            </a:r>
            <a:r>
              <a:rPr lang="ro-RO" sz="3200" dirty="0">
                <a:solidFill>
                  <a:prstClr val="black"/>
                </a:solidFill>
                <a:cs typeface="Arial" charset="0"/>
              </a:rPr>
              <a:t>iplication</a:t>
            </a:r>
            <a:r>
              <a:rPr lang="en-US" sz="3200" dirty="0">
                <a:solidFill>
                  <a:prstClr val="black"/>
                </a:solidFill>
                <a:cs typeface="Arial" charset="0"/>
              </a:rPr>
              <a:t> increase noise</a:t>
            </a:r>
          </a:p>
        </p:txBody>
      </p:sp>
      <p:sp>
        <p:nvSpPr>
          <p:cNvPr id="31" name="Rectangle 32"/>
          <p:cNvSpPr>
            <a:spLocks noChangeArrowheads="1"/>
          </p:cNvSpPr>
          <p:nvPr/>
        </p:nvSpPr>
        <p:spPr bwMode="auto">
          <a:xfrm>
            <a:off x="1981209" y="4505325"/>
            <a:ext cx="6400800" cy="6477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ro-RO" sz="2800" dirty="0">
              <a:solidFill>
                <a:prstClr val="black"/>
              </a:solidFill>
              <a:cs typeface="Arial" charset="0"/>
            </a:endParaRPr>
          </a:p>
          <a:p>
            <a:r>
              <a:rPr lang="en-US" sz="2800" dirty="0">
                <a:solidFill>
                  <a:prstClr val="black"/>
                </a:solidFill>
                <a:cs typeface="Arial" charset="0"/>
              </a:rPr>
              <a:t>(Add</a:t>
            </a:r>
            <a:r>
              <a:rPr lang="ro-RO" sz="2800" dirty="0">
                <a:solidFill>
                  <a:prstClr val="black"/>
                </a:solidFill>
                <a:cs typeface="Arial" charset="0"/>
              </a:rPr>
              <a:t>ition</a:t>
            </a:r>
            <a:r>
              <a:rPr lang="en-US" sz="2800" dirty="0">
                <a:solidFill>
                  <a:prstClr val="black"/>
                </a:solidFill>
                <a:cs typeface="Arial" charset="0"/>
              </a:rPr>
              <a:t> doubles, </a:t>
            </a:r>
            <a:r>
              <a:rPr lang="en-US" sz="2800" dirty="0" err="1">
                <a:solidFill>
                  <a:prstClr val="black"/>
                </a:solidFill>
                <a:cs typeface="Arial" charset="0"/>
              </a:rPr>
              <a:t>Mult</a:t>
            </a:r>
            <a:r>
              <a:rPr lang="ro-RO" sz="2800" dirty="0">
                <a:solidFill>
                  <a:prstClr val="black"/>
                </a:solidFill>
                <a:cs typeface="Arial" charset="0"/>
              </a:rPr>
              <a:t>iplication</a:t>
            </a:r>
            <a:r>
              <a:rPr lang="en-US" sz="2800" dirty="0">
                <a:solidFill>
                  <a:prstClr val="black"/>
                </a:solidFill>
                <a:cs typeface="Arial" charset="0"/>
              </a:rPr>
              <a:t> squares the noise)</a:t>
            </a:r>
          </a:p>
        </p:txBody>
      </p:sp>
    </p:spTree>
    <p:extLst>
      <p:ext uri="{BB962C8B-B14F-4D97-AF65-F5344CB8AC3E}">
        <p14:creationId xmlns:p14="http://schemas.microsoft.com/office/powerpoint/2010/main" val="1331151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2"/>
          <p:cNvSpPr>
            <a:spLocks noChangeArrowheads="1"/>
          </p:cNvSpPr>
          <p:nvPr/>
        </p:nvSpPr>
        <p:spPr bwMode="auto">
          <a:xfrm>
            <a:off x="762000" y="6858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i="1" dirty="0">
                <a:solidFill>
                  <a:prstClr val="black"/>
                </a:solidFill>
                <a:cs typeface="Arial" charset="0"/>
              </a:rPr>
              <a:t>Gentry’s </a:t>
            </a:r>
            <a:r>
              <a:rPr lang="en-US" sz="3200" b="1" i="1" dirty="0">
                <a:solidFill>
                  <a:srgbClr val="0000FF"/>
                </a:solidFill>
                <a:cs typeface="Arial" charset="0"/>
              </a:rPr>
              <a:t>“bootstrapping method” …</a:t>
            </a:r>
          </a:p>
        </p:txBody>
      </p:sp>
      <p:sp>
        <p:nvSpPr>
          <p:cNvPr id="21" name="Rectangle 32"/>
          <p:cNvSpPr>
            <a:spLocks noChangeArrowheads="1"/>
          </p:cNvSpPr>
          <p:nvPr/>
        </p:nvSpPr>
        <p:spPr bwMode="auto">
          <a:xfrm>
            <a:off x="1143000" y="1656021"/>
            <a:ext cx="7157803"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i="1" dirty="0">
                <a:solidFill>
                  <a:prstClr val="black"/>
                </a:solidFill>
                <a:cs typeface="Arial" charset="0"/>
              </a:rPr>
              <a:t>The same principle:</a:t>
            </a:r>
            <a:r>
              <a:rPr lang="en-US" sz="3200" i="1" dirty="0">
                <a:solidFill>
                  <a:prstClr val="black"/>
                </a:solidFill>
                <a:cs typeface="Arial" charset="0"/>
              </a:rPr>
              <a:t> </a:t>
            </a:r>
            <a:r>
              <a:rPr lang="ro-RO" sz="3200" i="1" dirty="0">
                <a:solidFill>
                  <a:prstClr val="black"/>
                </a:solidFill>
                <a:cs typeface="Arial" charset="0"/>
              </a:rPr>
              <a:t>i</a:t>
            </a:r>
            <a:r>
              <a:rPr lang="en-US" sz="3200" i="1" dirty="0">
                <a:solidFill>
                  <a:prstClr val="black"/>
                </a:solidFill>
                <a:cs typeface="Arial" charset="0"/>
              </a:rPr>
              <a:t>f you can go a (large) part of the way,</a:t>
            </a:r>
            <a:r>
              <a:rPr lang="ro-RO" sz="3200" i="1" dirty="0">
                <a:solidFill>
                  <a:prstClr val="black"/>
                </a:solidFill>
                <a:cs typeface="Arial" charset="0"/>
              </a:rPr>
              <a:t> you probably can go all the way.</a:t>
            </a:r>
            <a:endParaRPr lang="en-US" sz="3200" b="1" i="1" dirty="0">
              <a:solidFill>
                <a:srgbClr val="0000FF"/>
              </a:solidFill>
              <a:cs typeface="Arial" charset="0"/>
            </a:endParaRPr>
          </a:p>
        </p:txBody>
      </p:sp>
      <p:grpSp>
        <p:nvGrpSpPr>
          <p:cNvPr id="19" name="Group 18"/>
          <p:cNvGrpSpPr/>
          <p:nvPr/>
        </p:nvGrpSpPr>
        <p:grpSpPr>
          <a:xfrm>
            <a:off x="381000" y="3048000"/>
            <a:ext cx="685800" cy="3581400"/>
            <a:chOff x="381000" y="3048000"/>
            <a:chExt cx="685800" cy="3581400"/>
          </a:xfrm>
        </p:grpSpPr>
        <p:cxnSp>
          <p:nvCxnSpPr>
            <p:cNvPr id="17" name="Straight Connector 16"/>
            <p:cNvCxnSpPr/>
            <p:nvPr/>
          </p:nvCxnSpPr>
          <p:spPr>
            <a:xfrm>
              <a:off x="3810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668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81000" y="66294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Content Placeholder 2"/>
          <p:cNvSpPr txBox="1">
            <a:spLocks/>
          </p:cNvSpPr>
          <p:nvPr/>
        </p:nvSpPr>
        <p:spPr>
          <a:xfrm>
            <a:off x="1143000" y="6400800"/>
            <a:ext cx="10668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noise=0</a:t>
            </a:r>
          </a:p>
        </p:txBody>
      </p:sp>
      <p:sp>
        <p:nvSpPr>
          <p:cNvPr id="28" name="Content Placeholder 2"/>
          <p:cNvSpPr txBox="1">
            <a:spLocks/>
          </p:cNvSpPr>
          <p:nvPr/>
        </p:nvSpPr>
        <p:spPr>
          <a:xfrm>
            <a:off x="1143000" y="2819400"/>
            <a:ext cx="1066800" cy="342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noise=p/2</a:t>
            </a:r>
          </a:p>
        </p:txBody>
      </p:sp>
      <p:sp>
        <p:nvSpPr>
          <p:cNvPr id="29" name="Rectangle 28"/>
          <p:cNvSpPr/>
          <p:nvPr/>
        </p:nvSpPr>
        <p:spPr>
          <a:xfrm>
            <a:off x="381000" y="3657600"/>
            <a:ext cx="685800" cy="299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32"/>
          <p:cNvSpPr>
            <a:spLocks noChangeArrowheads="1"/>
          </p:cNvSpPr>
          <p:nvPr/>
        </p:nvSpPr>
        <p:spPr bwMode="auto">
          <a:xfrm>
            <a:off x="2209800" y="32004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i="1" dirty="0">
                <a:solidFill>
                  <a:srgbClr val="00B050"/>
                </a:solidFill>
                <a:cs typeface="Arial" charset="0"/>
              </a:rPr>
              <a:t>Issue to address</a:t>
            </a:r>
            <a:r>
              <a:rPr lang="en-US" sz="3200" i="1" dirty="0">
                <a:solidFill>
                  <a:srgbClr val="00B050"/>
                </a:solidFill>
                <a:cs typeface="Arial" charset="0"/>
              </a:rPr>
              <a:t>: </a:t>
            </a:r>
            <a:r>
              <a:rPr lang="en-US" sz="3200" dirty="0">
                <a:solidFill>
                  <a:prstClr val="black"/>
                </a:solidFill>
                <a:cs typeface="Arial" charset="0"/>
              </a:rPr>
              <a:t>Add</a:t>
            </a:r>
            <a:r>
              <a:rPr lang="ro-RO" sz="3200" dirty="0">
                <a:solidFill>
                  <a:prstClr val="black"/>
                </a:solidFill>
                <a:cs typeface="Arial" charset="0"/>
              </a:rPr>
              <a:t>ition</a:t>
            </a:r>
            <a:r>
              <a:rPr lang="en-US" sz="3200" dirty="0">
                <a:solidFill>
                  <a:prstClr val="black"/>
                </a:solidFill>
                <a:cs typeface="Arial" charset="0"/>
              </a:rPr>
              <a:t> and </a:t>
            </a:r>
            <a:r>
              <a:rPr lang="en-US" sz="3200" dirty="0" err="1">
                <a:solidFill>
                  <a:prstClr val="black"/>
                </a:solidFill>
                <a:cs typeface="Arial" charset="0"/>
              </a:rPr>
              <a:t>Mult</a:t>
            </a:r>
            <a:r>
              <a:rPr lang="ro-RO" sz="3200" dirty="0">
                <a:solidFill>
                  <a:prstClr val="black"/>
                </a:solidFill>
                <a:cs typeface="Arial" charset="0"/>
              </a:rPr>
              <a:t>iplication</a:t>
            </a:r>
            <a:r>
              <a:rPr lang="en-US" sz="3200" dirty="0">
                <a:solidFill>
                  <a:prstClr val="black"/>
                </a:solidFill>
                <a:cs typeface="Arial" charset="0"/>
              </a:rPr>
              <a:t> increase noise</a:t>
            </a:r>
          </a:p>
        </p:txBody>
      </p:sp>
      <p:sp>
        <p:nvSpPr>
          <p:cNvPr id="31" name="Rectangle 32"/>
          <p:cNvSpPr>
            <a:spLocks noChangeArrowheads="1"/>
          </p:cNvSpPr>
          <p:nvPr/>
        </p:nvSpPr>
        <p:spPr bwMode="auto">
          <a:xfrm>
            <a:off x="2209799" y="4229100"/>
            <a:ext cx="6400800" cy="6477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dirty="0">
                <a:solidFill>
                  <a:prstClr val="black"/>
                </a:solidFill>
                <a:cs typeface="Arial" charset="0"/>
              </a:rPr>
              <a:t>(Add</a:t>
            </a:r>
            <a:r>
              <a:rPr lang="ro-RO" sz="2800" dirty="0">
                <a:solidFill>
                  <a:prstClr val="black"/>
                </a:solidFill>
                <a:cs typeface="Arial" charset="0"/>
              </a:rPr>
              <a:t>ition</a:t>
            </a:r>
            <a:r>
              <a:rPr lang="en-US" sz="2800" dirty="0">
                <a:solidFill>
                  <a:prstClr val="black"/>
                </a:solidFill>
                <a:cs typeface="Arial" charset="0"/>
              </a:rPr>
              <a:t> doubles, </a:t>
            </a:r>
            <a:r>
              <a:rPr lang="en-US" sz="2800" dirty="0" err="1">
                <a:solidFill>
                  <a:prstClr val="black"/>
                </a:solidFill>
                <a:cs typeface="Arial" charset="0"/>
              </a:rPr>
              <a:t>Mult</a:t>
            </a:r>
            <a:r>
              <a:rPr lang="ro-RO" sz="2800" dirty="0">
                <a:solidFill>
                  <a:prstClr val="black"/>
                </a:solidFill>
                <a:cs typeface="Arial" charset="0"/>
              </a:rPr>
              <a:t>iplication</a:t>
            </a:r>
            <a:r>
              <a:rPr lang="en-US" sz="2800" dirty="0">
                <a:solidFill>
                  <a:prstClr val="black"/>
                </a:solidFill>
                <a:cs typeface="Arial" charset="0"/>
              </a:rPr>
              <a:t> squares the noise)</a:t>
            </a:r>
          </a:p>
        </p:txBody>
      </p:sp>
      <p:sp>
        <p:nvSpPr>
          <p:cNvPr id="14" name="Rectangle 32"/>
          <p:cNvSpPr>
            <a:spLocks noChangeArrowheads="1"/>
          </p:cNvSpPr>
          <p:nvPr/>
        </p:nvSpPr>
        <p:spPr bwMode="auto">
          <a:xfrm>
            <a:off x="2209800" y="47244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dirty="0">
                <a:solidFill>
                  <a:prstClr val="black"/>
                </a:solidFill>
                <a:cs typeface="Arial" charset="0"/>
              </a:rPr>
              <a:t>Goal:</a:t>
            </a:r>
            <a:r>
              <a:rPr lang="en-US" sz="3200" dirty="0">
                <a:solidFill>
                  <a:prstClr val="black"/>
                </a:solidFill>
                <a:cs typeface="Arial" charset="0"/>
              </a:rPr>
              <a:t> </a:t>
            </a:r>
            <a:r>
              <a:rPr lang="en-US" sz="3200" i="1" dirty="0">
                <a:solidFill>
                  <a:srgbClr val="FF0000"/>
                </a:solidFill>
                <a:cs typeface="Arial" charset="0"/>
              </a:rPr>
              <a:t>noise</a:t>
            </a:r>
            <a:r>
              <a:rPr lang="ro-RO" sz="3200" i="1" dirty="0">
                <a:solidFill>
                  <a:srgbClr val="FF0000"/>
                </a:solidFill>
                <a:cs typeface="Arial" charset="0"/>
              </a:rPr>
              <a:t> </a:t>
            </a:r>
            <a:r>
              <a:rPr lang="en-US" sz="3200" i="1" dirty="0">
                <a:solidFill>
                  <a:srgbClr val="FF0000"/>
                </a:solidFill>
                <a:cs typeface="Arial" charset="0"/>
              </a:rPr>
              <a:t>reduction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5448300"/>
            <a:ext cx="1409700" cy="1409700"/>
          </a:xfrm>
          <a:prstGeom prst="rect">
            <a:avLst/>
          </a:prstGeom>
        </p:spPr>
      </p:pic>
    </p:spTree>
    <p:extLst>
      <p:ext uri="{BB962C8B-B14F-4D97-AF65-F5344CB8AC3E}">
        <p14:creationId xmlns:p14="http://schemas.microsoft.com/office/powerpoint/2010/main" val="2161184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81000" y="3048000"/>
            <a:ext cx="685800" cy="3581400"/>
            <a:chOff x="381000" y="3048000"/>
            <a:chExt cx="685800" cy="3581400"/>
          </a:xfrm>
        </p:grpSpPr>
        <p:cxnSp>
          <p:nvCxnSpPr>
            <p:cNvPr id="17" name="Straight Connector 16"/>
            <p:cNvCxnSpPr/>
            <p:nvPr/>
          </p:nvCxnSpPr>
          <p:spPr>
            <a:xfrm>
              <a:off x="3810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668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81000" y="66294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Content Placeholder 2"/>
          <p:cNvSpPr txBox="1">
            <a:spLocks/>
          </p:cNvSpPr>
          <p:nvPr/>
        </p:nvSpPr>
        <p:spPr>
          <a:xfrm>
            <a:off x="1143000" y="6400800"/>
            <a:ext cx="10668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noise=0</a:t>
            </a:r>
          </a:p>
        </p:txBody>
      </p:sp>
      <p:sp>
        <p:nvSpPr>
          <p:cNvPr id="28" name="Content Placeholder 2"/>
          <p:cNvSpPr txBox="1">
            <a:spLocks/>
          </p:cNvSpPr>
          <p:nvPr/>
        </p:nvSpPr>
        <p:spPr>
          <a:xfrm>
            <a:off x="1143000" y="2819400"/>
            <a:ext cx="1066800" cy="342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noise=p/2</a:t>
            </a:r>
          </a:p>
        </p:txBody>
      </p:sp>
      <p:sp>
        <p:nvSpPr>
          <p:cNvPr id="29" name="Rectangle 28"/>
          <p:cNvSpPr/>
          <p:nvPr/>
        </p:nvSpPr>
        <p:spPr>
          <a:xfrm>
            <a:off x="381000" y="3657600"/>
            <a:ext cx="685800" cy="299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32"/>
          <p:cNvSpPr>
            <a:spLocks noChangeArrowheads="1"/>
          </p:cNvSpPr>
          <p:nvPr/>
        </p:nvSpPr>
        <p:spPr bwMode="auto">
          <a:xfrm>
            <a:off x="703428" y="7620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i="1" dirty="0">
                <a:solidFill>
                  <a:srgbClr val="00B050"/>
                </a:solidFill>
                <a:cs typeface="Arial" charset="0"/>
              </a:rPr>
              <a:t>Reflection topic</a:t>
            </a:r>
            <a:endParaRPr lang="en-US" sz="3200" dirty="0">
              <a:solidFill>
                <a:prstClr val="black"/>
              </a:solidFill>
              <a:cs typeface="Arial" charset="0"/>
            </a:endParaRPr>
          </a:p>
        </p:txBody>
      </p:sp>
      <p:sp>
        <p:nvSpPr>
          <p:cNvPr id="18" name="Rectangle 32"/>
          <p:cNvSpPr>
            <a:spLocks noChangeArrowheads="1"/>
          </p:cNvSpPr>
          <p:nvPr/>
        </p:nvSpPr>
        <p:spPr bwMode="auto">
          <a:xfrm>
            <a:off x="723900" y="1638300"/>
            <a:ext cx="7886700" cy="6477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dirty="0">
                <a:solidFill>
                  <a:prstClr val="black"/>
                </a:solidFill>
                <a:cs typeface="Arial" charset="0"/>
              </a:rPr>
              <a:t>What is the best noise-reduction procedure?</a:t>
            </a:r>
          </a:p>
        </p:txBody>
      </p:sp>
    </p:spTree>
    <p:extLst>
      <p:ext uri="{BB962C8B-B14F-4D97-AF65-F5344CB8AC3E}">
        <p14:creationId xmlns:p14="http://schemas.microsoft.com/office/powerpoint/2010/main" val="1694928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81000" y="3048000"/>
            <a:ext cx="685800" cy="3581400"/>
            <a:chOff x="381000" y="3048000"/>
            <a:chExt cx="685800" cy="3581400"/>
          </a:xfrm>
        </p:grpSpPr>
        <p:cxnSp>
          <p:nvCxnSpPr>
            <p:cNvPr id="17" name="Straight Connector 16"/>
            <p:cNvCxnSpPr/>
            <p:nvPr/>
          </p:nvCxnSpPr>
          <p:spPr>
            <a:xfrm>
              <a:off x="3810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668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81000" y="66294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Content Placeholder 2"/>
          <p:cNvSpPr txBox="1">
            <a:spLocks/>
          </p:cNvSpPr>
          <p:nvPr/>
        </p:nvSpPr>
        <p:spPr>
          <a:xfrm>
            <a:off x="1143000" y="6400800"/>
            <a:ext cx="10668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noise=0</a:t>
            </a:r>
          </a:p>
        </p:txBody>
      </p:sp>
      <p:sp>
        <p:nvSpPr>
          <p:cNvPr id="28" name="Content Placeholder 2"/>
          <p:cNvSpPr txBox="1">
            <a:spLocks/>
          </p:cNvSpPr>
          <p:nvPr/>
        </p:nvSpPr>
        <p:spPr>
          <a:xfrm>
            <a:off x="1143000" y="2819400"/>
            <a:ext cx="1066800" cy="342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noise=p/2</a:t>
            </a:r>
          </a:p>
        </p:txBody>
      </p:sp>
      <p:sp>
        <p:nvSpPr>
          <p:cNvPr id="29" name="Rectangle 28"/>
          <p:cNvSpPr/>
          <p:nvPr/>
        </p:nvSpPr>
        <p:spPr>
          <a:xfrm>
            <a:off x="381000" y="3657600"/>
            <a:ext cx="685800" cy="299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32"/>
          <p:cNvSpPr>
            <a:spLocks noChangeArrowheads="1"/>
          </p:cNvSpPr>
          <p:nvPr/>
        </p:nvSpPr>
        <p:spPr bwMode="auto">
          <a:xfrm>
            <a:off x="703428" y="7620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i="1" dirty="0">
                <a:solidFill>
                  <a:srgbClr val="00B050"/>
                </a:solidFill>
                <a:cs typeface="Arial" charset="0"/>
              </a:rPr>
              <a:t>Reflection topic</a:t>
            </a:r>
            <a:endParaRPr lang="en-US" sz="3200" dirty="0">
              <a:solidFill>
                <a:prstClr val="black"/>
              </a:solidFill>
              <a:cs typeface="Arial" charset="0"/>
            </a:endParaRPr>
          </a:p>
        </p:txBody>
      </p:sp>
      <p:sp>
        <p:nvSpPr>
          <p:cNvPr id="18" name="Rectangle 32"/>
          <p:cNvSpPr>
            <a:spLocks noChangeArrowheads="1"/>
          </p:cNvSpPr>
          <p:nvPr/>
        </p:nvSpPr>
        <p:spPr bwMode="auto">
          <a:xfrm>
            <a:off x="723900" y="1638300"/>
            <a:ext cx="7886700" cy="6477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dirty="0">
                <a:solidFill>
                  <a:prstClr val="black"/>
                </a:solidFill>
                <a:cs typeface="Arial" charset="0"/>
              </a:rPr>
              <a:t>What is the best noise-reduction procedure?</a:t>
            </a:r>
          </a:p>
        </p:txBody>
      </p:sp>
      <p:sp>
        <p:nvSpPr>
          <p:cNvPr id="20" name="Rectangle 32"/>
          <p:cNvSpPr>
            <a:spLocks noChangeArrowheads="1"/>
          </p:cNvSpPr>
          <p:nvPr/>
        </p:nvSpPr>
        <p:spPr bwMode="auto">
          <a:xfrm>
            <a:off x="2514600" y="2247900"/>
            <a:ext cx="4953000" cy="6477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2800" dirty="0">
                <a:solidFill>
                  <a:prstClr val="black"/>
                </a:solidFill>
                <a:cs typeface="Arial" charset="0"/>
              </a:rPr>
              <a:t>… To get rid of all the noise.</a:t>
            </a:r>
            <a:endParaRPr lang="en-US" sz="2800" dirty="0">
              <a:solidFill>
                <a:prstClr val="black"/>
              </a:solidFill>
              <a:cs typeface="Arial" charset="0"/>
            </a:endParaRPr>
          </a:p>
        </p:txBody>
      </p:sp>
    </p:spTree>
    <p:extLst>
      <p:ext uri="{BB962C8B-B14F-4D97-AF65-F5344CB8AC3E}">
        <p14:creationId xmlns:p14="http://schemas.microsoft.com/office/powerpoint/2010/main" val="4226776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81000" y="3048000"/>
            <a:ext cx="685800" cy="3581400"/>
            <a:chOff x="381000" y="3048000"/>
            <a:chExt cx="685800" cy="3581400"/>
          </a:xfrm>
        </p:grpSpPr>
        <p:cxnSp>
          <p:nvCxnSpPr>
            <p:cNvPr id="17" name="Straight Connector 16"/>
            <p:cNvCxnSpPr/>
            <p:nvPr/>
          </p:nvCxnSpPr>
          <p:spPr>
            <a:xfrm>
              <a:off x="3810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66800" y="3048000"/>
              <a:ext cx="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81000" y="66294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Content Placeholder 2"/>
          <p:cNvSpPr txBox="1">
            <a:spLocks/>
          </p:cNvSpPr>
          <p:nvPr/>
        </p:nvSpPr>
        <p:spPr>
          <a:xfrm>
            <a:off x="1143000" y="6400800"/>
            <a:ext cx="1066800" cy="3429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noise=0</a:t>
            </a:r>
          </a:p>
        </p:txBody>
      </p:sp>
      <p:sp>
        <p:nvSpPr>
          <p:cNvPr id="28" name="Content Placeholder 2"/>
          <p:cNvSpPr txBox="1">
            <a:spLocks/>
          </p:cNvSpPr>
          <p:nvPr/>
        </p:nvSpPr>
        <p:spPr>
          <a:xfrm>
            <a:off x="1143000" y="2819400"/>
            <a:ext cx="1066800" cy="342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i="1" dirty="0">
                <a:solidFill>
                  <a:prstClr val="black"/>
                </a:solidFill>
              </a:rPr>
              <a:t>noise=p/2</a:t>
            </a:r>
          </a:p>
        </p:txBody>
      </p:sp>
      <p:sp>
        <p:nvSpPr>
          <p:cNvPr id="29" name="Rectangle 28"/>
          <p:cNvSpPr/>
          <p:nvPr/>
        </p:nvSpPr>
        <p:spPr>
          <a:xfrm>
            <a:off x="381000" y="3657600"/>
            <a:ext cx="685800" cy="299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32"/>
          <p:cNvSpPr>
            <a:spLocks noChangeArrowheads="1"/>
          </p:cNvSpPr>
          <p:nvPr/>
        </p:nvSpPr>
        <p:spPr bwMode="auto">
          <a:xfrm>
            <a:off x="703428" y="762000"/>
            <a:ext cx="66294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ro-RO" sz="3200" i="1" dirty="0">
                <a:solidFill>
                  <a:srgbClr val="00B050"/>
                </a:solidFill>
                <a:cs typeface="Arial" charset="0"/>
              </a:rPr>
              <a:t>Reflection topic</a:t>
            </a:r>
            <a:endParaRPr lang="en-US" sz="3200" dirty="0">
              <a:solidFill>
                <a:prstClr val="black"/>
              </a:solidFill>
              <a:cs typeface="Arial" charset="0"/>
            </a:endParaRPr>
          </a:p>
        </p:txBody>
      </p:sp>
      <p:sp>
        <p:nvSpPr>
          <p:cNvPr id="18" name="Rectangle 32"/>
          <p:cNvSpPr>
            <a:spLocks noChangeArrowheads="1"/>
          </p:cNvSpPr>
          <p:nvPr/>
        </p:nvSpPr>
        <p:spPr bwMode="auto">
          <a:xfrm>
            <a:off x="723900" y="1638300"/>
            <a:ext cx="7886700" cy="6477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dirty="0">
                <a:solidFill>
                  <a:prstClr val="black"/>
                </a:solidFill>
                <a:cs typeface="Arial" charset="0"/>
              </a:rPr>
              <a:t>What is the best noise-reduction procedure?</a:t>
            </a:r>
          </a:p>
        </p:txBody>
      </p:sp>
      <p:sp>
        <p:nvSpPr>
          <p:cNvPr id="20" name="Rectangle 32"/>
          <p:cNvSpPr>
            <a:spLocks noChangeArrowheads="1"/>
          </p:cNvSpPr>
          <p:nvPr/>
        </p:nvSpPr>
        <p:spPr bwMode="auto">
          <a:xfrm>
            <a:off x="2514600" y="2247900"/>
            <a:ext cx="4953000" cy="6477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dirty="0">
                <a:solidFill>
                  <a:prstClr val="black"/>
                </a:solidFill>
                <a:cs typeface="Arial" charset="0"/>
              </a:rPr>
              <a:t>… </a:t>
            </a:r>
            <a:r>
              <a:rPr lang="ro-RO" sz="2800" dirty="0">
                <a:solidFill>
                  <a:prstClr val="black"/>
                </a:solidFill>
                <a:cs typeface="Arial" charset="0"/>
              </a:rPr>
              <a:t>To get rid of all the noise,</a:t>
            </a:r>
            <a:endParaRPr lang="en-US" sz="2800" dirty="0">
              <a:solidFill>
                <a:prstClr val="black"/>
              </a:solidFill>
              <a:cs typeface="Arial" charset="0"/>
            </a:endParaRPr>
          </a:p>
        </p:txBody>
      </p:sp>
      <p:sp>
        <p:nvSpPr>
          <p:cNvPr id="23" name="Rectangle 32"/>
          <p:cNvSpPr>
            <a:spLocks noChangeArrowheads="1"/>
          </p:cNvSpPr>
          <p:nvPr/>
        </p:nvSpPr>
        <p:spPr bwMode="auto">
          <a:xfrm>
            <a:off x="2514600" y="2933700"/>
            <a:ext cx="7010400" cy="9525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dirty="0">
                <a:solidFill>
                  <a:prstClr val="black"/>
                </a:solidFill>
                <a:cs typeface="Arial" charset="0"/>
              </a:rPr>
              <a:t>… and </a:t>
            </a:r>
            <a:r>
              <a:rPr lang="ro-RO" sz="2800" dirty="0">
                <a:solidFill>
                  <a:prstClr val="black"/>
                </a:solidFill>
                <a:cs typeface="Arial" charset="0"/>
              </a:rPr>
              <a:t>computationally optimal recover the original message.</a:t>
            </a:r>
            <a:endParaRPr lang="en-US" sz="2800" dirty="0">
              <a:solidFill>
                <a:prstClr val="black"/>
              </a:solidFill>
              <a:cs typeface="Arial" charset="0"/>
            </a:endParaRPr>
          </a:p>
        </p:txBody>
      </p:sp>
    </p:spTree>
    <p:extLst>
      <p:ext uri="{BB962C8B-B14F-4D97-AF65-F5344CB8AC3E}">
        <p14:creationId xmlns:p14="http://schemas.microsoft.com/office/powerpoint/2010/main" val="376823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B0EE-2C18-41B9-ABF7-9E66BFEFCCFE}"/>
              </a:ext>
            </a:extLst>
          </p:cNvPr>
          <p:cNvSpPr>
            <a:spLocks noGrp="1"/>
          </p:cNvSpPr>
          <p:nvPr>
            <p:ph type="title"/>
          </p:nvPr>
        </p:nvSpPr>
        <p:spPr/>
        <p:txBody>
          <a:bodyPr/>
          <a:lstStyle/>
          <a:p>
            <a:r>
              <a:rPr lang="en-US" dirty="0"/>
              <a:t>Real </a:t>
            </a:r>
            <a:r>
              <a:rPr lang="ro-RO" dirty="0"/>
              <a:t>World </a:t>
            </a:r>
            <a:r>
              <a:rPr lang="ro-RO" dirty="0" err="1"/>
              <a:t>Solution</a:t>
            </a:r>
            <a:endParaRPr lang="en-US" dirty="0"/>
          </a:p>
        </p:txBody>
      </p:sp>
      <p:sp>
        <p:nvSpPr>
          <p:cNvPr id="3" name="Content Placeholder 2">
            <a:extLst>
              <a:ext uri="{FF2B5EF4-FFF2-40B4-BE49-F238E27FC236}">
                <a16:creationId xmlns:a16="http://schemas.microsoft.com/office/drawing/2014/main" id="{C6844944-8E75-441F-99CD-B0C39858BE97}"/>
              </a:ext>
            </a:extLst>
          </p:cNvPr>
          <p:cNvSpPr>
            <a:spLocks noGrp="1"/>
          </p:cNvSpPr>
          <p:nvPr>
            <p:ph idx="1"/>
          </p:nvPr>
        </p:nvSpPr>
        <p:spPr/>
        <p:txBody>
          <a:bodyPr>
            <a:normAutofit fontScale="55000" lnSpcReduction="20000"/>
          </a:bodyPr>
          <a:lstStyle/>
          <a:p>
            <a:pPr marL="0" indent="0">
              <a:buNone/>
            </a:pPr>
            <a:r>
              <a:rPr lang="en-US" dirty="0"/>
              <a:t>Reference </a:t>
            </a:r>
            <a:r>
              <a:rPr lang="ro-RO" dirty="0" err="1"/>
              <a:t>contributions</a:t>
            </a:r>
            <a:r>
              <a:rPr lang="en-US" dirty="0"/>
              <a:t>:</a:t>
            </a:r>
          </a:p>
          <a:p>
            <a:pPr fontAlgn="base"/>
            <a:r>
              <a:rPr lang="en-US" u="sng" dirty="0">
                <a:solidFill>
                  <a:srgbClr val="373737"/>
                </a:solidFill>
                <a:latin typeface="inherit"/>
              </a:rPr>
              <a:t>R</a:t>
            </a:r>
            <a:r>
              <a:rPr lang="ro-RO" u="sng" dirty="0" err="1">
                <a:solidFill>
                  <a:srgbClr val="373737"/>
                </a:solidFill>
                <a:latin typeface="inherit"/>
              </a:rPr>
              <a:t>azvan</a:t>
            </a:r>
            <a:r>
              <a:rPr lang="ro-RO" u="sng" dirty="0">
                <a:solidFill>
                  <a:srgbClr val="373737"/>
                </a:solidFill>
                <a:latin typeface="inherit"/>
              </a:rPr>
              <a:t> </a:t>
            </a:r>
            <a:r>
              <a:rPr lang="en-US" u="sng" dirty="0">
                <a:solidFill>
                  <a:srgbClr val="373737"/>
                </a:solidFill>
                <a:latin typeface="inherit"/>
              </a:rPr>
              <a:t>Bocu</a:t>
            </a:r>
            <a:r>
              <a:rPr lang="en-US" dirty="0">
                <a:solidFill>
                  <a:srgbClr val="373737"/>
                </a:solidFill>
                <a:latin typeface="inherit"/>
              </a:rPr>
              <a:t>, C</a:t>
            </a:r>
            <a:r>
              <a:rPr lang="ro-RO" dirty="0" err="1">
                <a:solidFill>
                  <a:srgbClr val="373737"/>
                </a:solidFill>
                <a:latin typeface="inherit"/>
              </a:rPr>
              <a:t>osmin</a:t>
            </a:r>
            <a:r>
              <a:rPr lang="en-US" dirty="0">
                <a:solidFill>
                  <a:srgbClr val="373737"/>
                </a:solidFill>
                <a:latin typeface="inherit"/>
              </a:rPr>
              <a:t> </a:t>
            </a:r>
            <a:r>
              <a:rPr lang="en-US" dirty="0" err="1">
                <a:solidFill>
                  <a:srgbClr val="373737"/>
                </a:solidFill>
                <a:latin typeface="inherit"/>
              </a:rPr>
              <a:t>Costache</a:t>
            </a:r>
            <a:r>
              <a:rPr lang="en-US" dirty="0">
                <a:solidFill>
                  <a:srgbClr val="373737"/>
                </a:solidFill>
                <a:latin typeface="inherit"/>
              </a:rPr>
              <a:t>, </a:t>
            </a:r>
            <a:r>
              <a:rPr lang="en-US" b="1" dirty="0"/>
              <a:t>A Secure Distributed e-Health System for the Management of Personal Health Metrics Data</a:t>
            </a:r>
            <a:r>
              <a:rPr lang="ro-RO" b="1" dirty="0"/>
              <a:t>, </a:t>
            </a:r>
            <a:r>
              <a:rPr lang="pt-BR" b="1" i="1" dirty="0"/>
              <a:t>IBM J</a:t>
            </a:r>
            <a:r>
              <a:rPr lang="ro-RO" b="1" i="1" dirty="0" err="1"/>
              <a:t>ournal</a:t>
            </a:r>
            <a:r>
              <a:rPr lang="ro-RO" b="1" i="1" dirty="0"/>
              <a:t> of</a:t>
            </a:r>
            <a:r>
              <a:rPr lang="pt-BR" b="1" i="1" dirty="0"/>
              <a:t> Res</a:t>
            </a:r>
            <a:r>
              <a:rPr lang="ro-RO" b="1" i="1" dirty="0" err="1"/>
              <a:t>earch</a:t>
            </a:r>
            <a:r>
              <a:rPr lang="ro-RO" b="1" i="1" dirty="0"/>
              <a:t> </a:t>
            </a:r>
            <a:r>
              <a:rPr lang="ro-RO" b="1" i="1" dirty="0" err="1"/>
              <a:t>and</a:t>
            </a:r>
            <a:r>
              <a:rPr lang="pt-BR" b="1" i="1" dirty="0"/>
              <a:t> Dev</a:t>
            </a:r>
            <a:r>
              <a:rPr lang="ro-RO" b="1" i="1" dirty="0" err="1"/>
              <a:t>elopment</a:t>
            </a:r>
            <a:r>
              <a:rPr lang="pt-BR" b="1" dirty="0"/>
              <a:t> 62(1): 1:1-1:10 (2018)</a:t>
            </a:r>
            <a:r>
              <a:rPr lang="ro-RO" b="1" dirty="0">
                <a:solidFill>
                  <a:srgbClr val="373737"/>
                </a:solidFill>
                <a:latin typeface="inherit"/>
              </a:rPr>
              <a:t>.</a:t>
            </a:r>
          </a:p>
          <a:p>
            <a:pPr fontAlgn="base"/>
            <a:r>
              <a:rPr lang="en-US" u="sng" dirty="0">
                <a:solidFill>
                  <a:srgbClr val="373737"/>
                </a:solidFill>
                <a:latin typeface="inherit"/>
              </a:rPr>
              <a:t>R</a:t>
            </a:r>
            <a:r>
              <a:rPr lang="ro-RO" u="sng" dirty="0" err="1">
                <a:solidFill>
                  <a:srgbClr val="373737"/>
                </a:solidFill>
                <a:latin typeface="inherit"/>
              </a:rPr>
              <a:t>azvan</a:t>
            </a:r>
            <a:r>
              <a:rPr lang="en-US" u="sng" dirty="0">
                <a:solidFill>
                  <a:srgbClr val="373737"/>
                </a:solidFill>
                <a:latin typeface="inherit"/>
              </a:rPr>
              <a:t> Bocu</a:t>
            </a:r>
            <a:r>
              <a:rPr lang="en-US" dirty="0">
                <a:solidFill>
                  <a:srgbClr val="373737"/>
                </a:solidFill>
                <a:latin typeface="inherit"/>
              </a:rPr>
              <a:t>, </a:t>
            </a:r>
            <a:r>
              <a:rPr lang="ro-RO" dirty="0">
                <a:solidFill>
                  <a:srgbClr val="373737"/>
                </a:solidFill>
                <a:latin typeface="inherit"/>
              </a:rPr>
              <a:t>Anca</a:t>
            </a:r>
            <a:r>
              <a:rPr lang="en-US" dirty="0">
                <a:solidFill>
                  <a:srgbClr val="373737"/>
                </a:solidFill>
                <a:latin typeface="inherit"/>
              </a:rPr>
              <a:t> </a:t>
            </a:r>
            <a:r>
              <a:rPr lang="ro-RO" dirty="0">
                <a:solidFill>
                  <a:srgbClr val="373737"/>
                </a:solidFill>
                <a:latin typeface="inherit"/>
              </a:rPr>
              <a:t>Vasilescu</a:t>
            </a:r>
            <a:r>
              <a:rPr lang="en-US" dirty="0">
                <a:solidFill>
                  <a:srgbClr val="373737"/>
                </a:solidFill>
                <a:latin typeface="inherit"/>
              </a:rPr>
              <a:t>, </a:t>
            </a:r>
            <a:r>
              <a:rPr lang="ro-RO" dirty="0">
                <a:solidFill>
                  <a:srgbClr val="373737"/>
                </a:solidFill>
                <a:latin typeface="inherit"/>
              </a:rPr>
              <a:t>Delia Monica Duca Iliescu, </a:t>
            </a:r>
            <a:r>
              <a:rPr lang="en-US" b="1" dirty="0"/>
              <a:t>Personal Health Metrics Data Management Using Symmetric 5G Data Channels</a:t>
            </a:r>
            <a:r>
              <a:rPr lang="ro-RO" b="1" dirty="0"/>
              <a:t>, </a:t>
            </a:r>
            <a:r>
              <a:rPr lang="ro-RO" b="1" i="1" dirty="0" err="1"/>
              <a:t>Symmetry</a:t>
            </a:r>
            <a:r>
              <a:rPr lang="ro-RO" b="1" dirty="0"/>
              <a:t> (2022), 14(7), 1387</a:t>
            </a:r>
            <a:r>
              <a:rPr lang="ro-RO" b="1" dirty="0">
                <a:solidFill>
                  <a:srgbClr val="373737"/>
                </a:solidFill>
                <a:latin typeface="inherit"/>
              </a:rPr>
              <a:t>.</a:t>
            </a:r>
            <a:endParaRPr lang="en-US" dirty="0">
              <a:solidFill>
                <a:srgbClr val="373737"/>
              </a:solidFill>
              <a:latin typeface="inherit"/>
            </a:endParaRPr>
          </a:p>
          <a:p>
            <a:pPr marL="171450" indent="-171450" fontAlgn="base"/>
            <a:r>
              <a:rPr lang="en-US" dirty="0"/>
              <a:t>Use case: the convenient and full privacy preserving collection, transportation, processing, analysis, and storage of personal health information (PHI)</a:t>
            </a:r>
            <a:r>
              <a:rPr lang="ro-RO" dirty="0"/>
              <a:t> </a:t>
            </a:r>
            <a:r>
              <a:rPr lang="ro-RO" dirty="0" err="1"/>
              <a:t>using</a:t>
            </a:r>
            <a:r>
              <a:rPr lang="ro-RO" dirty="0"/>
              <a:t> </a:t>
            </a:r>
            <a:r>
              <a:rPr lang="ro-RO" dirty="0" err="1"/>
              <a:t>virtualized</a:t>
            </a:r>
            <a:r>
              <a:rPr lang="ro-RO" dirty="0"/>
              <a:t> </a:t>
            </a:r>
            <a:r>
              <a:rPr lang="ro-RO" dirty="0" err="1"/>
              <a:t>and</a:t>
            </a:r>
            <a:r>
              <a:rPr lang="ro-RO" dirty="0"/>
              <a:t> </a:t>
            </a:r>
            <a:r>
              <a:rPr lang="ro-RO" dirty="0" err="1"/>
              <a:t>secured</a:t>
            </a:r>
            <a:r>
              <a:rPr lang="ro-RO" dirty="0"/>
              <a:t> 5G data </a:t>
            </a:r>
            <a:r>
              <a:rPr lang="ro-RO" dirty="0" err="1"/>
              <a:t>channels</a:t>
            </a:r>
            <a:r>
              <a:rPr lang="en-US" dirty="0"/>
              <a:t>.</a:t>
            </a:r>
          </a:p>
          <a:p>
            <a:pPr marL="171450" indent="-171450" fontAlgn="base"/>
            <a:r>
              <a:rPr lang="ro-RO" dirty="0"/>
              <a:t>e-</a:t>
            </a:r>
            <a:r>
              <a:rPr lang="ro-RO" dirty="0" err="1"/>
              <a:t>Health</a:t>
            </a:r>
            <a:r>
              <a:rPr lang="ro-RO" dirty="0"/>
              <a:t> </a:t>
            </a:r>
            <a:r>
              <a:rPr lang="ro-RO" dirty="0" err="1"/>
              <a:t>System</a:t>
            </a:r>
            <a:r>
              <a:rPr lang="en-US" dirty="0"/>
              <a:t> – this system addresses the four essential requirements, the biomedical data collection at the user’s end, its transfer to the storage and processing backend, the proper and secure storage of this data, and its privacy-preserving processing. </a:t>
            </a:r>
          </a:p>
          <a:p>
            <a:pPr marL="171450" indent="-171450" fontAlgn="base"/>
            <a:r>
              <a:rPr lang="en-US" dirty="0"/>
              <a:t>Distinctive feature: clear separation between the long-term data storage and data processing paths. The system can easily accommodate any use case that involves the data collection through sensors and mobile devices at the user’s side.</a:t>
            </a:r>
          </a:p>
          <a:p>
            <a:endParaRPr lang="en-US" dirty="0"/>
          </a:p>
        </p:txBody>
      </p:sp>
    </p:spTree>
    <p:extLst>
      <p:ext uri="{BB962C8B-B14F-4D97-AF65-F5344CB8AC3E}">
        <p14:creationId xmlns:p14="http://schemas.microsoft.com/office/powerpoint/2010/main" val="2085245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7A42525-01F7-48F9-9D49-31BB5B343A17}"/>
              </a:ext>
            </a:extLst>
          </p:cNvPr>
          <p:cNvSpPr>
            <a:spLocks noGrp="1"/>
          </p:cNvSpPr>
          <p:nvPr>
            <p:ph type="title"/>
          </p:nvPr>
        </p:nvSpPr>
        <p:spPr/>
        <p:txBody>
          <a:bodyPr/>
          <a:lstStyle/>
          <a:p>
            <a:r>
              <a:rPr lang="ro-RO" dirty="0"/>
              <a:t>Fundamental Requirements</a:t>
            </a:r>
          </a:p>
        </p:txBody>
      </p:sp>
      <p:sp>
        <p:nvSpPr>
          <p:cNvPr id="3" name="Substituent conținut 2">
            <a:extLst>
              <a:ext uri="{FF2B5EF4-FFF2-40B4-BE49-F238E27FC236}">
                <a16:creationId xmlns:a16="http://schemas.microsoft.com/office/drawing/2014/main" id="{FC51A8D0-06DA-4CDF-BF6E-7342E16C6BAC}"/>
              </a:ext>
            </a:extLst>
          </p:cNvPr>
          <p:cNvSpPr>
            <a:spLocks noGrp="1"/>
          </p:cNvSpPr>
          <p:nvPr>
            <p:ph idx="1"/>
          </p:nvPr>
        </p:nvSpPr>
        <p:spPr/>
        <p:txBody>
          <a:bodyPr/>
          <a:lstStyle/>
          <a:p>
            <a:r>
              <a:rPr lang="ro-RO" dirty="0"/>
              <a:t>T</a:t>
            </a:r>
            <a:r>
              <a:rPr lang="en-US" dirty="0"/>
              <a:t>he biomedical data is gathered at the user’s end</a:t>
            </a:r>
            <a:r>
              <a:rPr lang="ro-RO" dirty="0"/>
              <a:t>.</a:t>
            </a:r>
          </a:p>
          <a:p>
            <a:r>
              <a:rPr lang="ro-RO" dirty="0"/>
              <a:t>I</a:t>
            </a:r>
            <a:r>
              <a:rPr lang="en-US" dirty="0"/>
              <a:t>t is transferred to the storage and processing backend</a:t>
            </a:r>
            <a:r>
              <a:rPr lang="ro-RO" dirty="0"/>
              <a:t> </a:t>
            </a:r>
            <a:r>
              <a:rPr lang="ro-RO" dirty="0" err="1"/>
              <a:t>using</a:t>
            </a:r>
            <a:r>
              <a:rPr lang="ro-RO" dirty="0"/>
              <a:t> </a:t>
            </a:r>
            <a:r>
              <a:rPr lang="ro-RO" dirty="0" err="1"/>
              <a:t>virtualized</a:t>
            </a:r>
            <a:r>
              <a:rPr lang="ro-RO" dirty="0"/>
              <a:t> 5G data </a:t>
            </a:r>
            <a:r>
              <a:rPr lang="ro-RO" dirty="0" err="1"/>
              <a:t>channels</a:t>
            </a:r>
            <a:r>
              <a:rPr lang="ro-RO" dirty="0"/>
              <a:t>.</a:t>
            </a:r>
          </a:p>
          <a:p>
            <a:r>
              <a:rPr lang="ro-RO" dirty="0" err="1"/>
              <a:t>There</a:t>
            </a:r>
            <a:r>
              <a:rPr lang="ro-RO" dirty="0"/>
              <a:t>, </a:t>
            </a:r>
            <a:r>
              <a:rPr lang="en-US" dirty="0"/>
              <a:t>it is properly and securely stored</a:t>
            </a:r>
            <a:r>
              <a:rPr lang="ro-RO" dirty="0"/>
              <a:t>.</a:t>
            </a:r>
          </a:p>
          <a:p>
            <a:r>
              <a:rPr lang="ro-RO" dirty="0"/>
              <a:t>T</a:t>
            </a:r>
            <a:r>
              <a:rPr lang="en-US" dirty="0"/>
              <a:t>he data is processed while completely preserving the privacy of the personal data</a:t>
            </a:r>
            <a:r>
              <a:rPr lang="ro-RO" dirty="0"/>
              <a:t>.</a:t>
            </a:r>
          </a:p>
        </p:txBody>
      </p:sp>
    </p:spTree>
    <p:extLst>
      <p:ext uri="{BB962C8B-B14F-4D97-AF65-F5344CB8AC3E}">
        <p14:creationId xmlns:p14="http://schemas.microsoft.com/office/powerpoint/2010/main" val="3615081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F7F9EB6-B248-44FB-BCAC-190E768E476B}"/>
              </a:ext>
            </a:extLst>
          </p:cNvPr>
          <p:cNvSpPr>
            <a:spLocks noGrp="1"/>
          </p:cNvSpPr>
          <p:nvPr>
            <p:ph type="title"/>
          </p:nvPr>
        </p:nvSpPr>
        <p:spPr/>
        <p:txBody>
          <a:bodyPr/>
          <a:lstStyle/>
          <a:p>
            <a:r>
              <a:rPr lang="ro-RO" dirty="0"/>
              <a:t>Distinctive Features</a:t>
            </a:r>
          </a:p>
        </p:txBody>
      </p:sp>
      <p:sp>
        <p:nvSpPr>
          <p:cNvPr id="3" name="Substituent conținut 2">
            <a:extLst>
              <a:ext uri="{FF2B5EF4-FFF2-40B4-BE49-F238E27FC236}">
                <a16:creationId xmlns:a16="http://schemas.microsoft.com/office/drawing/2014/main" id="{653533EC-DCEF-4E6D-92E9-EDFBB3CB4334}"/>
              </a:ext>
            </a:extLst>
          </p:cNvPr>
          <p:cNvSpPr>
            <a:spLocks noGrp="1"/>
          </p:cNvSpPr>
          <p:nvPr>
            <p:ph idx="1"/>
          </p:nvPr>
        </p:nvSpPr>
        <p:spPr/>
        <p:txBody>
          <a:bodyPr/>
          <a:lstStyle/>
          <a:p>
            <a:r>
              <a:rPr lang="en-US" dirty="0"/>
              <a:t>The e-Health system is one of the few personal health information collection frameworks that combine the clear separation between the long-term data storage and data processing paths with the capability to easily attach a variety of medical sensors and data collection devices at the client side.</a:t>
            </a:r>
            <a:endParaRPr lang="ro-RO" dirty="0"/>
          </a:p>
        </p:txBody>
      </p:sp>
    </p:spTree>
    <p:extLst>
      <p:ext uri="{BB962C8B-B14F-4D97-AF65-F5344CB8AC3E}">
        <p14:creationId xmlns:p14="http://schemas.microsoft.com/office/powerpoint/2010/main" val="3070716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71F8EF6-3A2D-4A50-BE01-32AB59A3E09A}"/>
              </a:ext>
            </a:extLst>
          </p:cNvPr>
          <p:cNvSpPr>
            <a:spLocks noGrp="1"/>
          </p:cNvSpPr>
          <p:nvPr>
            <p:ph type="title"/>
          </p:nvPr>
        </p:nvSpPr>
        <p:spPr/>
        <p:txBody>
          <a:bodyPr/>
          <a:lstStyle/>
          <a:p>
            <a:r>
              <a:rPr lang="ro-RO" dirty="0"/>
              <a:t>Distinctive Features (2)</a:t>
            </a:r>
          </a:p>
        </p:txBody>
      </p:sp>
      <p:sp>
        <p:nvSpPr>
          <p:cNvPr id="3" name="Substituent conținut 2">
            <a:extLst>
              <a:ext uri="{FF2B5EF4-FFF2-40B4-BE49-F238E27FC236}">
                <a16:creationId xmlns:a16="http://schemas.microsoft.com/office/drawing/2014/main" id="{F31BA842-2189-4EC5-813F-6B2176CF7308}"/>
              </a:ext>
            </a:extLst>
          </p:cNvPr>
          <p:cNvSpPr>
            <a:spLocks noGrp="1"/>
          </p:cNvSpPr>
          <p:nvPr>
            <p:ph idx="1"/>
          </p:nvPr>
        </p:nvSpPr>
        <p:spPr/>
        <p:txBody>
          <a:bodyPr>
            <a:normAutofit fontScale="92500"/>
          </a:bodyPr>
          <a:lstStyle/>
          <a:p>
            <a:r>
              <a:rPr lang="ro-RO" dirty="0"/>
              <a:t>T</a:t>
            </a:r>
            <a:r>
              <a:rPr lang="en-US" dirty="0"/>
              <a:t>he backend component is able to make use of cloud storage and processing services, which ensure the system’s scalability in the future. </a:t>
            </a:r>
            <a:endParaRPr lang="ro-RO" dirty="0"/>
          </a:p>
          <a:p>
            <a:r>
              <a:rPr lang="ro-RO" dirty="0" err="1"/>
              <a:t>Consequence</a:t>
            </a:r>
            <a:r>
              <a:rPr lang="ro-RO" dirty="0"/>
              <a:t>: </a:t>
            </a:r>
            <a:r>
              <a:rPr lang="ro-RO" dirty="0" err="1"/>
              <a:t>the</a:t>
            </a:r>
            <a:r>
              <a:rPr lang="ro-RO" dirty="0"/>
              <a:t> </a:t>
            </a:r>
            <a:r>
              <a:rPr lang="ro-RO" dirty="0" err="1"/>
              <a:t>system’s</a:t>
            </a:r>
            <a:r>
              <a:rPr lang="ro-RO" dirty="0"/>
              <a:t> </a:t>
            </a:r>
            <a:r>
              <a:rPr lang="ro-RO" dirty="0" err="1"/>
              <a:t>functional</a:t>
            </a:r>
            <a:r>
              <a:rPr lang="ro-RO" dirty="0"/>
              <a:t> </a:t>
            </a:r>
            <a:r>
              <a:rPr lang="ro-RO" dirty="0" err="1"/>
              <a:t>and</a:t>
            </a:r>
            <a:r>
              <a:rPr lang="ro-RO" dirty="0"/>
              <a:t> </a:t>
            </a:r>
            <a:r>
              <a:rPr lang="ro-RO" dirty="0" err="1"/>
              <a:t>architectural</a:t>
            </a:r>
            <a:r>
              <a:rPr lang="ro-RO" dirty="0"/>
              <a:t> </a:t>
            </a:r>
            <a:r>
              <a:rPr lang="ro-RO" dirty="0" err="1"/>
              <a:t>features</a:t>
            </a:r>
            <a:r>
              <a:rPr lang="ro-RO" dirty="0"/>
              <a:t> </a:t>
            </a:r>
            <a:r>
              <a:rPr lang="en-US" dirty="0"/>
              <a:t>essentially make it the only</a:t>
            </a:r>
            <a:r>
              <a:rPr lang="ro-RO" dirty="0"/>
              <a:t>, as far as </a:t>
            </a:r>
            <a:r>
              <a:rPr lang="ro-RO" dirty="0" err="1"/>
              <a:t>we</a:t>
            </a:r>
            <a:r>
              <a:rPr lang="ro-RO" dirty="0"/>
              <a:t> </a:t>
            </a:r>
            <a:r>
              <a:rPr lang="ro-RO" dirty="0" err="1"/>
              <a:t>reasonably</a:t>
            </a:r>
            <a:r>
              <a:rPr lang="ro-RO" dirty="0"/>
              <a:t> </a:t>
            </a:r>
            <a:r>
              <a:rPr lang="ro-RO" dirty="0" err="1"/>
              <a:t>know</a:t>
            </a:r>
            <a:r>
              <a:rPr lang="ro-RO" dirty="0"/>
              <a:t>,</a:t>
            </a:r>
            <a:r>
              <a:rPr lang="en-US" dirty="0"/>
              <a:t> existing distributed system of this kind that processes large amounts of personal medical data in a timely manner, while completely preserving the data privacy.</a:t>
            </a:r>
            <a:endParaRPr lang="ro-RO" dirty="0"/>
          </a:p>
        </p:txBody>
      </p:sp>
    </p:spTree>
    <p:extLst>
      <p:ext uri="{BB962C8B-B14F-4D97-AF65-F5344CB8AC3E}">
        <p14:creationId xmlns:p14="http://schemas.microsoft.com/office/powerpoint/2010/main" val="677173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a:solidFill>
                  <a:srgbClr val="FF0000"/>
                </a:solidFill>
              </a:rPr>
              <a:t>Comput</a:t>
            </a:r>
            <a:r>
              <a:rPr lang="ro-RO" b="1" dirty="0">
                <a:solidFill>
                  <a:srgbClr val="FF0000"/>
                </a:solidFill>
              </a:rPr>
              <a:t>ations</a:t>
            </a:r>
            <a:r>
              <a:rPr lang="en-US" b="1" dirty="0">
                <a:solidFill>
                  <a:srgbClr val="FF0000"/>
                </a:solidFill>
              </a:rPr>
              <a:t> on Encrypted Data</a:t>
            </a:r>
            <a:endParaRPr lang="en-CA" b="1" dirty="0">
              <a:solidFill>
                <a:srgbClr val="FF0000"/>
              </a:solidFill>
            </a:endParaRPr>
          </a:p>
        </p:txBody>
      </p:sp>
      <p:grpSp>
        <p:nvGrpSpPr>
          <p:cNvPr id="6" name="Group 5"/>
          <p:cNvGrpSpPr/>
          <p:nvPr/>
        </p:nvGrpSpPr>
        <p:grpSpPr>
          <a:xfrm>
            <a:off x="1219200" y="4746850"/>
            <a:ext cx="2362200" cy="1981200"/>
            <a:chOff x="457200" y="1981200"/>
            <a:chExt cx="2362200" cy="1981200"/>
          </a:xfrm>
        </p:grpSpPr>
        <p:cxnSp>
          <p:nvCxnSpPr>
            <p:cNvPr id="7" name="Straight Connector 6"/>
            <p:cNvCxnSpPr/>
            <p:nvPr/>
          </p:nvCxnSpPr>
          <p:spPr>
            <a:xfrm>
              <a:off x="2057400" y="1981200"/>
              <a:ext cx="0"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19400" y="1981200"/>
              <a:ext cx="0"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1981200"/>
              <a:ext cx="0"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19812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39624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4" name="Content Placeholder 2"/>
          <p:cNvSpPr txBox="1">
            <a:spLocks/>
          </p:cNvSpPr>
          <p:nvPr/>
        </p:nvSpPr>
        <p:spPr>
          <a:xfrm>
            <a:off x="1981200" y="4213450"/>
            <a:ext cx="3581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0000FF"/>
                </a:solidFill>
              </a:rPr>
              <a:t>XOR</a:t>
            </a:r>
            <a:endParaRPr lang="en-US" sz="2400" b="1" dirty="0">
              <a:solidFill>
                <a:srgbClr val="0000FF"/>
              </a:solidFill>
            </a:endParaRPr>
          </a:p>
        </p:txBody>
      </p:sp>
      <p:sp>
        <p:nvSpPr>
          <p:cNvPr id="15" name="Content Placeholder 2"/>
          <p:cNvSpPr txBox="1">
            <a:spLocks/>
          </p:cNvSpPr>
          <p:nvPr/>
        </p:nvSpPr>
        <p:spPr>
          <a:xfrm>
            <a:off x="1371600" y="4899251"/>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 XOR 0</a:t>
            </a:r>
          </a:p>
          <a:p>
            <a:pPr marL="0" indent="0">
              <a:buFont typeface="Arial" pitchFamily="34" charset="0"/>
              <a:buNone/>
            </a:pPr>
            <a:endParaRPr lang="en-US" dirty="0">
              <a:solidFill>
                <a:prstClr val="black"/>
              </a:solidFill>
            </a:endParaRPr>
          </a:p>
        </p:txBody>
      </p:sp>
      <p:sp>
        <p:nvSpPr>
          <p:cNvPr id="16" name="Content Placeholder 2"/>
          <p:cNvSpPr txBox="1">
            <a:spLocks/>
          </p:cNvSpPr>
          <p:nvPr/>
        </p:nvSpPr>
        <p:spPr>
          <a:xfrm>
            <a:off x="1371600" y="5356451"/>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 XOR 0</a:t>
            </a:r>
          </a:p>
          <a:p>
            <a:pPr marL="0" indent="0">
              <a:buFont typeface="Arial" pitchFamily="34" charset="0"/>
              <a:buNone/>
            </a:pPr>
            <a:endParaRPr lang="en-US" dirty="0">
              <a:solidFill>
                <a:prstClr val="black"/>
              </a:solidFill>
            </a:endParaRPr>
          </a:p>
        </p:txBody>
      </p:sp>
      <p:sp>
        <p:nvSpPr>
          <p:cNvPr id="17" name="Content Placeholder 2"/>
          <p:cNvSpPr txBox="1">
            <a:spLocks/>
          </p:cNvSpPr>
          <p:nvPr/>
        </p:nvSpPr>
        <p:spPr>
          <a:xfrm>
            <a:off x="1371600" y="5813651"/>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 XOR 1</a:t>
            </a:r>
          </a:p>
          <a:p>
            <a:pPr marL="0" indent="0">
              <a:buFont typeface="Arial" pitchFamily="34" charset="0"/>
              <a:buNone/>
            </a:pPr>
            <a:endParaRPr lang="en-US" dirty="0">
              <a:solidFill>
                <a:prstClr val="black"/>
              </a:solidFill>
            </a:endParaRPr>
          </a:p>
        </p:txBody>
      </p:sp>
      <p:sp>
        <p:nvSpPr>
          <p:cNvPr id="18" name="Content Placeholder 2"/>
          <p:cNvSpPr txBox="1">
            <a:spLocks/>
          </p:cNvSpPr>
          <p:nvPr/>
        </p:nvSpPr>
        <p:spPr>
          <a:xfrm>
            <a:off x="1371600" y="6270850"/>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 XOR 1</a:t>
            </a:r>
          </a:p>
          <a:p>
            <a:pPr marL="0" indent="0">
              <a:buFont typeface="Arial" pitchFamily="34" charset="0"/>
              <a:buNone/>
            </a:pPr>
            <a:endParaRPr lang="en-US" dirty="0">
              <a:solidFill>
                <a:prstClr val="black"/>
              </a:solidFill>
            </a:endParaRPr>
          </a:p>
        </p:txBody>
      </p:sp>
      <p:sp>
        <p:nvSpPr>
          <p:cNvPr id="19" name="Content Placeholder 2"/>
          <p:cNvSpPr txBox="1">
            <a:spLocks/>
          </p:cNvSpPr>
          <p:nvPr/>
        </p:nvSpPr>
        <p:spPr>
          <a:xfrm>
            <a:off x="3048000" y="4899250"/>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a:t>
            </a:r>
          </a:p>
          <a:p>
            <a:pPr marL="0" indent="0">
              <a:buFont typeface="Arial" pitchFamily="34" charset="0"/>
              <a:buNone/>
            </a:pPr>
            <a:endParaRPr lang="en-US" dirty="0">
              <a:solidFill>
                <a:prstClr val="black"/>
              </a:solidFill>
            </a:endParaRPr>
          </a:p>
        </p:txBody>
      </p:sp>
      <p:sp>
        <p:nvSpPr>
          <p:cNvPr id="20" name="Content Placeholder 2"/>
          <p:cNvSpPr txBox="1">
            <a:spLocks/>
          </p:cNvSpPr>
          <p:nvPr/>
        </p:nvSpPr>
        <p:spPr>
          <a:xfrm>
            <a:off x="3048000" y="5356451"/>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a:t>
            </a:r>
          </a:p>
          <a:p>
            <a:pPr marL="0" indent="0">
              <a:buFont typeface="Arial" pitchFamily="34" charset="0"/>
              <a:buNone/>
            </a:pPr>
            <a:endParaRPr lang="en-US" dirty="0">
              <a:solidFill>
                <a:prstClr val="black"/>
              </a:solidFill>
            </a:endParaRPr>
          </a:p>
        </p:txBody>
      </p:sp>
      <p:sp>
        <p:nvSpPr>
          <p:cNvPr id="21" name="Content Placeholder 2"/>
          <p:cNvSpPr txBox="1">
            <a:spLocks/>
          </p:cNvSpPr>
          <p:nvPr/>
        </p:nvSpPr>
        <p:spPr>
          <a:xfrm>
            <a:off x="3048000" y="5813651"/>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a:t>
            </a:r>
          </a:p>
          <a:p>
            <a:pPr marL="0" indent="0">
              <a:buFont typeface="Arial" pitchFamily="34" charset="0"/>
              <a:buNone/>
            </a:pPr>
            <a:endParaRPr lang="en-US" dirty="0">
              <a:solidFill>
                <a:prstClr val="black"/>
              </a:solidFill>
            </a:endParaRPr>
          </a:p>
        </p:txBody>
      </p:sp>
      <p:sp>
        <p:nvSpPr>
          <p:cNvPr id="22" name="Content Placeholder 2"/>
          <p:cNvSpPr txBox="1">
            <a:spLocks/>
          </p:cNvSpPr>
          <p:nvPr/>
        </p:nvSpPr>
        <p:spPr>
          <a:xfrm>
            <a:off x="3048000" y="6270851"/>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a:t>
            </a:r>
            <a:endParaRPr lang="en-US" dirty="0">
              <a:solidFill>
                <a:prstClr val="black"/>
              </a:solidFill>
            </a:endParaRPr>
          </a:p>
        </p:txBody>
      </p:sp>
      <p:grpSp>
        <p:nvGrpSpPr>
          <p:cNvPr id="23" name="Group 22"/>
          <p:cNvGrpSpPr/>
          <p:nvPr/>
        </p:nvGrpSpPr>
        <p:grpSpPr>
          <a:xfrm>
            <a:off x="5334000" y="4746850"/>
            <a:ext cx="2362200" cy="1981200"/>
            <a:chOff x="457200" y="1981200"/>
            <a:chExt cx="2362200" cy="1981200"/>
          </a:xfrm>
        </p:grpSpPr>
        <p:cxnSp>
          <p:nvCxnSpPr>
            <p:cNvPr id="24" name="Straight Connector 23"/>
            <p:cNvCxnSpPr/>
            <p:nvPr/>
          </p:nvCxnSpPr>
          <p:spPr>
            <a:xfrm>
              <a:off x="2057400" y="1981200"/>
              <a:ext cx="0"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19400" y="1981200"/>
              <a:ext cx="0"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 y="1981200"/>
              <a:ext cx="0" cy="198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 y="19812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9624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9" name="Content Placeholder 2"/>
          <p:cNvSpPr txBox="1">
            <a:spLocks/>
          </p:cNvSpPr>
          <p:nvPr/>
        </p:nvSpPr>
        <p:spPr>
          <a:xfrm>
            <a:off x="5981700" y="4213450"/>
            <a:ext cx="10287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FF0000"/>
                </a:solidFill>
              </a:rPr>
              <a:t>AND </a:t>
            </a:r>
            <a:endParaRPr lang="en-US" sz="2400" b="1" dirty="0">
              <a:solidFill>
                <a:srgbClr val="FF0000"/>
              </a:solidFill>
            </a:endParaRPr>
          </a:p>
        </p:txBody>
      </p:sp>
      <p:sp>
        <p:nvSpPr>
          <p:cNvPr id="30" name="Content Placeholder 2"/>
          <p:cNvSpPr txBox="1">
            <a:spLocks/>
          </p:cNvSpPr>
          <p:nvPr/>
        </p:nvSpPr>
        <p:spPr>
          <a:xfrm>
            <a:off x="5486400" y="4899251"/>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 AND 0</a:t>
            </a:r>
          </a:p>
          <a:p>
            <a:pPr marL="0" indent="0">
              <a:buFont typeface="Arial" pitchFamily="34" charset="0"/>
              <a:buNone/>
            </a:pPr>
            <a:endParaRPr lang="en-US" dirty="0">
              <a:solidFill>
                <a:prstClr val="black"/>
              </a:solidFill>
            </a:endParaRPr>
          </a:p>
        </p:txBody>
      </p:sp>
      <p:sp>
        <p:nvSpPr>
          <p:cNvPr id="31" name="Content Placeholder 2"/>
          <p:cNvSpPr txBox="1">
            <a:spLocks/>
          </p:cNvSpPr>
          <p:nvPr/>
        </p:nvSpPr>
        <p:spPr>
          <a:xfrm>
            <a:off x="5486400" y="5356451"/>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 AND 0</a:t>
            </a:r>
          </a:p>
          <a:p>
            <a:pPr marL="0" indent="0">
              <a:buFont typeface="Arial" pitchFamily="34" charset="0"/>
              <a:buNone/>
            </a:pPr>
            <a:endParaRPr lang="en-US" dirty="0">
              <a:solidFill>
                <a:prstClr val="black"/>
              </a:solidFill>
            </a:endParaRPr>
          </a:p>
        </p:txBody>
      </p:sp>
      <p:sp>
        <p:nvSpPr>
          <p:cNvPr id="32" name="Content Placeholder 2"/>
          <p:cNvSpPr txBox="1">
            <a:spLocks/>
          </p:cNvSpPr>
          <p:nvPr/>
        </p:nvSpPr>
        <p:spPr>
          <a:xfrm>
            <a:off x="5486400" y="5813651"/>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 AND 1</a:t>
            </a:r>
          </a:p>
          <a:p>
            <a:pPr marL="0" indent="0">
              <a:buFont typeface="Arial" pitchFamily="34" charset="0"/>
              <a:buNone/>
            </a:pPr>
            <a:endParaRPr lang="en-US" dirty="0">
              <a:solidFill>
                <a:prstClr val="black"/>
              </a:solidFill>
            </a:endParaRPr>
          </a:p>
        </p:txBody>
      </p:sp>
      <p:sp>
        <p:nvSpPr>
          <p:cNvPr id="33" name="Content Placeholder 2"/>
          <p:cNvSpPr txBox="1">
            <a:spLocks/>
          </p:cNvSpPr>
          <p:nvPr/>
        </p:nvSpPr>
        <p:spPr>
          <a:xfrm>
            <a:off x="5486400" y="6270850"/>
            <a:ext cx="1143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 AND 1</a:t>
            </a:r>
          </a:p>
          <a:p>
            <a:pPr marL="0" indent="0">
              <a:buFont typeface="Arial" pitchFamily="34" charset="0"/>
              <a:buNone/>
            </a:pPr>
            <a:endParaRPr lang="en-US" dirty="0">
              <a:solidFill>
                <a:prstClr val="black"/>
              </a:solidFill>
            </a:endParaRPr>
          </a:p>
        </p:txBody>
      </p:sp>
      <p:sp>
        <p:nvSpPr>
          <p:cNvPr id="34" name="Content Placeholder 2"/>
          <p:cNvSpPr txBox="1">
            <a:spLocks/>
          </p:cNvSpPr>
          <p:nvPr/>
        </p:nvSpPr>
        <p:spPr>
          <a:xfrm>
            <a:off x="7162800" y="4899250"/>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a:t>
            </a:r>
          </a:p>
          <a:p>
            <a:pPr marL="0" indent="0">
              <a:buFont typeface="Arial" pitchFamily="34" charset="0"/>
              <a:buNone/>
            </a:pPr>
            <a:endParaRPr lang="en-US" dirty="0">
              <a:solidFill>
                <a:prstClr val="black"/>
              </a:solidFill>
            </a:endParaRPr>
          </a:p>
        </p:txBody>
      </p:sp>
      <p:sp>
        <p:nvSpPr>
          <p:cNvPr id="35" name="Content Placeholder 2"/>
          <p:cNvSpPr txBox="1">
            <a:spLocks/>
          </p:cNvSpPr>
          <p:nvPr/>
        </p:nvSpPr>
        <p:spPr>
          <a:xfrm>
            <a:off x="7162800" y="5356451"/>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a:t>
            </a:r>
          </a:p>
          <a:p>
            <a:pPr marL="0" indent="0">
              <a:buFont typeface="Arial" pitchFamily="34" charset="0"/>
              <a:buNone/>
            </a:pPr>
            <a:endParaRPr lang="en-US" dirty="0">
              <a:solidFill>
                <a:prstClr val="black"/>
              </a:solidFill>
            </a:endParaRPr>
          </a:p>
        </p:txBody>
      </p:sp>
      <p:sp>
        <p:nvSpPr>
          <p:cNvPr id="36" name="Content Placeholder 2"/>
          <p:cNvSpPr txBox="1">
            <a:spLocks/>
          </p:cNvSpPr>
          <p:nvPr/>
        </p:nvSpPr>
        <p:spPr>
          <a:xfrm>
            <a:off x="7162800" y="5813651"/>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0</a:t>
            </a:r>
          </a:p>
          <a:p>
            <a:pPr marL="0" indent="0">
              <a:buFont typeface="Arial" pitchFamily="34" charset="0"/>
              <a:buNone/>
            </a:pPr>
            <a:endParaRPr lang="en-US" dirty="0">
              <a:solidFill>
                <a:prstClr val="black"/>
              </a:solidFill>
            </a:endParaRPr>
          </a:p>
        </p:txBody>
      </p:sp>
      <p:sp>
        <p:nvSpPr>
          <p:cNvPr id="37" name="Content Placeholder 2"/>
          <p:cNvSpPr txBox="1">
            <a:spLocks/>
          </p:cNvSpPr>
          <p:nvPr/>
        </p:nvSpPr>
        <p:spPr>
          <a:xfrm>
            <a:off x="7162800" y="6270851"/>
            <a:ext cx="381000" cy="3809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prstClr val="black"/>
                </a:solidFill>
              </a:rPr>
              <a:t>1</a:t>
            </a:r>
            <a:endParaRPr lang="en-US" dirty="0">
              <a:solidFill>
                <a:prstClr val="black"/>
              </a:solidFill>
            </a:endParaRP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667" y="3581400"/>
            <a:ext cx="827733" cy="555850"/>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787" y="3606284"/>
            <a:ext cx="835857" cy="497237"/>
          </a:xfrm>
          <a:prstGeom prst="rect">
            <a:avLst/>
          </a:prstGeom>
        </p:spPr>
      </p:pic>
      <p:sp>
        <p:nvSpPr>
          <p:cNvPr id="45" name="Content Placeholder 2"/>
          <p:cNvSpPr txBox="1">
            <a:spLocks/>
          </p:cNvSpPr>
          <p:nvPr/>
        </p:nvSpPr>
        <p:spPr>
          <a:xfrm>
            <a:off x="-228600" y="1600200"/>
            <a:ext cx="8686800" cy="6858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prstClr val="black"/>
                </a:solidFill>
              </a:rPr>
              <a:t>	</a:t>
            </a:r>
            <a:r>
              <a:rPr lang="ro-RO" b="1" dirty="0">
                <a:solidFill>
                  <a:prstClr val="black"/>
                </a:solidFill>
              </a:rPr>
              <a:t>Considering</a:t>
            </a:r>
            <a:r>
              <a:rPr lang="en-US" b="1" dirty="0">
                <a:solidFill>
                  <a:prstClr val="black"/>
                </a:solidFill>
              </a:rPr>
              <a:t> </a:t>
            </a:r>
            <a:r>
              <a:rPr lang="ro-RO" b="1" dirty="0">
                <a:solidFill>
                  <a:prstClr val="black"/>
                </a:solidFill>
              </a:rPr>
              <a:t>the system </a:t>
            </a:r>
            <a:r>
              <a:rPr lang="en-US" sz="4000" b="1" dirty="0">
                <a:solidFill>
                  <a:prstClr val="black"/>
                </a:solidFill>
              </a:rPr>
              <a:t>{</a:t>
            </a:r>
            <a:r>
              <a:rPr lang="en-US" b="1" dirty="0">
                <a:solidFill>
                  <a:srgbClr val="0000FF"/>
                </a:solidFill>
              </a:rPr>
              <a:t>XOR</a:t>
            </a:r>
            <a:r>
              <a:rPr lang="en-US" b="1" dirty="0">
                <a:solidFill>
                  <a:prstClr val="black"/>
                </a:solidFill>
              </a:rPr>
              <a:t>,</a:t>
            </a:r>
            <a:r>
              <a:rPr lang="en-US" b="1" dirty="0">
                <a:solidFill>
                  <a:srgbClr val="FF0000"/>
                </a:solidFill>
              </a:rPr>
              <a:t>AND</a:t>
            </a:r>
            <a:r>
              <a:rPr lang="en-US" sz="4000" b="1" dirty="0">
                <a:solidFill>
                  <a:prstClr val="black"/>
                </a:solidFill>
              </a:rPr>
              <a:t>} </a:t>
            </a:r>
            <a:r>
              <a:rPr lang="en-US" b="1" dirty="0">
                <a:solidFill>
                  <a:prstClr val="black"/>
                </a:solidFill>
              </a:rPr>
              <a:t>is Turing-complete …</a:t>
            </a:r>
          </a:p>
          <a:p>
            <a:pPr marL="0" indent="0">
              <a:buFont typeface="Arial" pitchFamily="34" charset="0"/>
              <a:buNone/>
            </a:pPr>
            <a:endParaRPr lang="en-US" dirty="0">
              <a:solidFill>
                <a:prstClr val="black"/>
              </a:solidFill>
            </a:endParaRPr>
          </a:p>
        </p:txBody>
      </p:sp>
      <p:sp>
        <p:nvSpPr>
          <p:cNvPr id="46" name="Rectangle 45"/>
          <p:cNvSpPr/>
          <p:nvPr/>
        </p:nvSpPr>
        <p:spPr>
          <a:xfrm>
            <a:off x="762000" y="2286000"/>
            <a:ext cx="8763000" cy="523220"/>
          </a:xfrm>
          <a:prstGeom prst="rect">
            <a:avLst/>
          </a:prstGeom>
        </p:spPr>
        <p:txBody>
          <a:bodyPr wrap="square">
            <a:spAutoFit/>
          </a:bodyPr>
          <a:lstStyle/>
          <a:p>
            <a:r>
              <a:rPr lang="en-US" sz="2800" b="1" dirty="0">
                <a:solidFill>
                  <a:prstClr val="black"/>
                </a:solidFill>
              </a:rPr>
              <a:t>… any function is a combination of XOR and </a:t>
            </a:r>
            <a:r>
              <a:rPr lang="en-US" sz="2800" b="1" dirty="0" err="1">
                <a:solidFill>
                  <a:prstClr val="black"/>
                </a:solidFill>
              </a:rPr>
              <a:t>AND</a:t>
            </a:r>
            <a:r>
              <a:rPr lang="en-US" sz="2800" b="1" dirty="0">
                <a:solidFill>
                  <a:prstClr val="black"/>
                </a:solidFill>
              </a:rPr>
              <a:t> gates</a:t>
            </a:r>
          </a:p>
        </p:txBody>
      </p:sp>
    </p:spTree>
    <p:extLst>
      <p:ext uri="{BB962C8B-B14F-4D97-AF65-F5344CB8AC3E}">
        <p14:creationId xmlns:p14="http://schemas.microsoft.com/office/powerpoint/2010/main" val="3108775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71F8EF6-3A2D-4A50-BE01-32AB59A3E09A}"/>
              </a:ext>
            </a:extLst>
          </p:cNvPr>
          <p:cNvSpPr>
            <a:spLocks noGrp="1"/>
          </p:cNvSpPr>
          <p:nvPr>
            <p:ph type="title"/>
          </p:nvPr>
        </p:nvSpPr>
        <p:spPr/>
        <p:txBody>
          <a:bodyPr/>
          <a:lstStyle/>
          <a:p>
            <a:r>
              <a:rPr lang="ro-RO" dirty="0" err="1"/>
              <a:t>Stages</a:t>
            </a:r>
            <a:r>
              <a:rPr lang="ro-RO" dirty="0"/>
              <a:t> of data </a:t>
            </a:r>
            <a:r>
              <a:rPr lang="ro-RO" dirty="0" err="1"/>
              <a:t>processing</a:t>
            </a:r>
            <a:endParaRPr lang="ro-RO" dirty="0"/>
          </a:p>
        </p:txBody>
      </p:sp>
      <p:sp>
        <p:nvSpPr>
          <p:cNvPr id="3" name="Substituent conținut 2">
            <a:extLst>
              <a:ext uri="{FF2B5EF4-FFF2-40B4-BE49-F238E27FC236}">
                <a16:creationId xmlns:a16="http://schemas.microsoft.com/office/drawing/2014/main" id="{F31BA842-2189-4EC5-813F-6B2176CF7308}"/>
              </a:ext>
            </a:extLst>
          </p:cNvPr>
          <p:cNvSpPr>
            <a:spLocks noGrp="1"/>
          </p:cNvSpPr>
          <p:nvPr>
            <p:ph idx="1"/>
          </p:nvPr>
        </p:nvSpPr>
        <p:spPr/>
        <p:txBody>
          <a:bodyPr>
            <a:normAutofit fontScale="70000" lnSpcReduction="20000"/>
          </a:bodyPr>
          <a:lstStyle/>
          <a:p>
            <a:r>
              <a:rPr lang="ro-RO" dirty="0"/>
              <a:t>T</a:t>
            </a:r>
            <a:r>
              <a:rPr lang="en-US" dirty="0"/>
              <a:t>he first stage pertains to the data acquisition using each enrolled individual’s wearable or mobile device. </a:t>
            </a:r>
            <a:endParaRPr lang="ro-RO" dirty="0"/>
          </a:p>
          <a:p>
            <a:r>
              <a:rPr lang="ro-RO" dirty="0"/>
              <a:t>T</a:t>
            </a:r>
            <a:r>
              <a:rPr lang="en-US" dirty="0"/>
              <a:t>he second stage relates to the safe data transmission to the backend components using the secure 5G data channels</a:t>
            </a:r>
            <a:r>
              <a:rPr lang="ro-RO" dirty="0"/>
              <a:t> </a:t>
            </a:r>
            <a:r>
              <a:rPr lang="ro-RO" dirty="0" err="1"/>
              <a:t>built</a:t>
            </a:r>
            <a:r>
              <a:rPr lang="ro-RO" dirty="0"/>
              <a:t> </a:t>
            </a:r>
            <a:r>
              <a:rPr lang="ro-RO" dirty="0" err="1"/>
              <a:t>using</a:t>
            </a:r>
            <a:r>
              <a:rPr lang="ro-RO" dirty="0"/>
              <a:t> Ericsson NFVI (</a:t>
            </a:r>
            <a:r>
              <a:rPr lang="ro-RO" dirty="0" err="1"/>
              <a:t>Network</a:t>
            </a:r>
            <a:r>
              <a:rPr lang="ro-RO" dirty="0"/>
              <a:t> </a:t>
            </a:r>
            <a:r>
              <a:rPr lang="ro-RO" dirty="0" err="1"/>
              <a:t>Function</a:t>
            </a:r>
            <a:r>
              <a:rPr lang="ro-RO" dirty="0"/>
              <a:t> </a:t>
            </a:r>
            <a:r>
              <a:rPr lang="ro-RO" dirty="0" err="1"/>
              <a:t>Virtualization</a:t>
            </a:r>
            <a:r>
              <a:rPr lang="ro-RO" dirty="0"/>
              <a:t> </a:t>
            </a:r>
            <a:r>
              <a:rPr lang="ro-RO" dirty="0" err="1"/>
              <a:t>Infrastructure</a:t>
            </a:r>
            <a:r>
              <a:rPr lang="ro-RO" dirty="0"/>
              <a:t>)</a:t>
            </a:r>
            <a:r>
              <a:rPr lang="en-US" dirty="0"/>
              <a:t>.</a:t>
            </a:r>
            <a:endParaRPr lang="ro-RO" dirty="0"/>
          </a:p>
          <a:p>
            <a:r>
              <a:rPr lang="en-US" dirty="0"/>
              <a:t>The third stage pertains to the actual storage of the collected personal health information data</a:t>
            </a:r>
            <a:r>
              <a:rPr lang="ro-RO" dirty="0"/>
              <a:t>.</a:t>
            </a:r>
          </a:p>
          <a:p>
            <a:r>
              <a:rPr lang="ro-RO" dirty="0"/>
              <a:t>T</a:t>
            </a:r>
            <a:r>
              <a:rPr lang="en-US" dirty="0"/>
              <a:t>he last stage implements the privacy-preserving data processing</a:t>
            </a:r>
            <a:r>
              <a:rPr lang="ro-RO" dirty="0"/>
              <a:t>.</a:t>
            </a:r>
          </a:p>
          <a:p>
            <a:r>
              <a:rPr lang="ro-RO" dirty="0" err="1"/>
              <a:t>Consequence</a:t>
            </a:r>
            <a:r>
              <a:rPr lang="ro-RO" dirty="0"/>
              <a:t>: </a:t>
            </a:r>
            <a:r>
              <a:rPr lang="ro-RO" dirty="0" err="1"/>
              <a:t>the</a:t>
            </a:r>
            <a:r>
              <a:rPr lang="ro-RO" dirty="0"/>
              <a:t> </a:t>
            </a:r>
            <a:r>
              <a:rPr lang="ro-RO" dirty="0" err="1"/>
              <a:t>system’s</a:t>
            </a:r>
            <a:r>
              <a:rPr lang="ro-RO" dirty="0"/>
              <a:t> </a:t>
            </a:r>
            <a:r>
              <a:rPr lang="ro-RO" dirty="0" err="1"/>
              <a:t>functional</a:t>
            </a:r>
            <a:r>
              <a:rPr lang="ro-RO" dirty="0"/>
              <a:t> </a:t>
            </a:r>
            <a:r>
              <a:rPr lang="ro-RO" dirty="0" err="1"/>
              <a:t>and</a:t>
            </a:r>
            <a:r>
              <a:rPr lang="ro-RO" dirty="0"/>
              <a:t> </a:t>
            </a:r>
            <a:r>
              <a:rPr lang="ro-RO" dirty="0" err="1"/>
              <a:t>architectural</a:t>
            </a:r>
            <a:r>
              <a:rPr lang="ro-RO" dirty="0"/>
              <a:t> </a:t>
            </a:r>
            <a:r>
              <a:rPr lang="ro-RO" dirty="0" err="1"/>
              <a:t>features</a:t>
            </a:r>
            <a:r>
              <a:rPr lang="ro-RO" dirty="0"/>
              <a:t> </a:t>
            </a:r>
            <a:r>
              <a:rPr lang="en-US" dirty="0"/>
              <a:t>essentially make it the only</a:t>
            </a:r>
            <a:r>
              <a:rPr lang="ro-RO" dirty="0"/>
              <a:t>, as far as </a:t>
            </a:r>
            <a:r>
              <a:rPr lang="ro-RO" dirty="0" err="1"/>
              <a:t>we</a:t>
            </a:r>
            <a:r>
              <a:rPr lang="ro-RO" dirty="0"/>
              <a:t> </a:t>
            </a:r>
            <a:r>
              <a:rPr lang="ro-RO" dirty="0" err="1"/>
              <a:t>reasonably</a:t>
            </a:r>
            <a:r>
              <a:rPr lang="ro-RO" dirty="0"/>
              <a:t> </a:t>
            </a:r>
            <a:r>
              <a:rPr lang="ro-RO" dirty="0" err="1"/>
              <a:t>know</a:t>
            </a:r>
            <a:r>
              <a:rPr lang="ro-RO" dirty="0"/>
              <a:t>,</a:t>
            </a:r>
            <a:r>
              <a:rPr lang="en-US" dirty="0"/>
              <a:t> existing distributed system of this kind that processes large amounts of personal medical data in a timely manner, while completely preserving the data privacy</a:t>
            </a:r>
            <a:r>
              <a:rPr lang="ro-RO" dirty="0"/>
              <a:t> </a:t>
            </a:r>
            <a:r>
              <a:rPr lang="ro-RO" dirty="0" err="1"/>
              <a:t>through</a:t>
            </a:r>
            <a:r>
              <a:rPr lang="ro-RO" dirty="0"/>
              <a:t> </a:t>
            </a:r>
            <a:r>
              <a:rPr lang="ro-RO" dirty="0" err="1"/>
              <a:t>virtualized</a:t>
            </a:r>
            <a:r>
              <a:rPr lang="ro-RO" dirty="0"/>
              <a:t> 5G data </a:t>
            </a:r>
            <a:r>
              <a:rPr lang="ro-RO" dirty="0" err="1"/>
              <a:t>channels</a:t>
            </a:r>
            <a:r>
              <a:rPr lang="en-US" dirty="0"/>
              <a:t>.</a:t>
            </a:r>
            <a:endParaRPr lang="ro-RO" dirty="0"/>
          </a:p>
        </p:txBody>
      </p:sp>
    </p:spTree>
    <p:extLst>
      <p:ext uri="{BB962C8B-B14F-4D97-AF65-F5344CB8AC3E}">
        <p14:creationId xmlns:p14="http://schemas.microsoft.com/office/powerpoint/2010/main" val="871408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4F9D-A407-4885-8727-1F1D9EBA5C05}"/>
              </a:ext>
            </a:extLst>
          </p:cNvPr>
          <p:cNvSpPr>
            <a:spLocks noGrp="1"/>
          </p:cNvSpPr>
          <p:nvPr>
            <p:ph type="title"/>
          </p:nvPr>
        </p:nvSpPr>
        <p:spPr/>
        <p:txBody>
          <a:bodyPr/>
          <a:lstStyle/>
          <a:p>
            <a:r>
              <a:rPr lang="en-US" dirty="0"/>
              <a:t>System </a:t>
            </a:r>
            <a:r>
              <a:rPr lang="ro-RO" dirty="0"/>
              <a:t>A</a:t>
            </a:r>
            <a:r>
              <a:rPr lang="en-US" dirty="0" err="1"/>
              <a:t>rchitecture</a:t>
            </a:r>
            <a:endParaRPr lang="en-US" dirty="0"/>
          </a:p>
        </p:txBody>
      </p:sp>
      <p:pic>
        <p:nvPicPr>
          <p:cNvPr id="4" name="Content Placeholder 3">
            <a:extLst>
              <a:ext uri="{FF2B5EF4-FFF2-40B4-BE49-F238E27FC236}">
                <a16:creationId xmlns:a16="http://schemas.microsoft.com/office/drawing/2014/main" id="{5B53A43B-BF74-4BA0-809E-DD05607A5651}"/>
              </a:ext>
            </a:extLst>
          </p:cNvPr>
          <p:cNvPicPr>
            <a:picLocks noGrp="1" noChangeAspect="1"/>
          </p:cNvPicPr>
          <p:nvPr>
            <p:ph idx="1"/>
          </p:nvPr>
        </p:nvPicPr>
        <p:blipFill>
          <a:blip r:embed="rId2"/>
          <a:stretch>
            <a:fillRect/>
          </a:stretch>
        </p:blipFill>
        <p:spPr>
          <a:xfrm>
            <a:off x="0" y="1752600"/>
            <a:ext cx="9143999" cy="2895600"/>
          </a:xfrm>
          <a:prstGeom prst="rect">
            <a:avLst/>
          </a:prstGeom>
        </p:spPr>
      </p:pic>
    </p:spTree>
    <p:extLst>
      <p:ext uri="{BB962C8B-B14F-4D97-AF65-F5344CB8AC3E}">
        <p14:creationId xmlns:p14="http://schemas.microsoft.com/office/powerpoint/2010/main" val="3197441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6551-6430-4E1F-82CC-923030529234}"/>
              </a:ext>
            </a:extLst>
          </p:cNvPr>
          <p:cNvSpPr>
            <a:spLocks noGrp="1"/>
          </p:cNvSpPr>
          <p:nvPr>
            <p:ph type="title"/>
          </p:nvPr>
        </p:nvSpPr>
        <p:spPr/>
        <p:txBody>
          <a:bodyPr/>
          <a:lstStyle/>
          <a:p>
            <a:r>
              <a:rPr lang="en-US" dirty="0"/>
              <a:t>System </a:t>
            </a:r>
            <a:r>
              <a:rPr lang="ro-RO" dirty="0"/>
              <a:t>F</a:t>
            </a:r>
            <a:r>
              <a:rPr lang="en-US" dirty="0" err="1"/>
              <a:t>eatures</a:t>
            </a:r>
            <a:endParaRPr lang="en-US" dirty="0"/>
          </a:p>
        </p:txBody>
      </p:sp>
      <p:sp>
        <p:nvSpPr>
          <p:cNvPr id="3" name="Content Placeholder 2">
            <a:extLst>
              <a:ext uri="{FF2B5EF4-FFF2-40B4-BE49-F238E27FC236}">
                <a16:creationId xmlns:a16="http://schemas.microsoft.com/office/drawing/2014/main" id="{FF706549-11A4-4881-B823-E24C883B3A05}"/>
              </a:ext>
            </a:extLst>
          </p:cNvPr>
          <p:cNvSpPr>
            <a:spLocks noGrp="1"/>
          </p:cNvSpPr>
          <p:nvPr>
            <p:ph idx="1"/>
          </p:nvPr>
        </p:nvSpPr>
        <p:spPr/>
        <p:txBody>
          <a:bodyPr>
            <a:normAutofit fontScale="62500" lnSpcReduction="20000"/>
          </a:bodyPr>
          <a:lstStyle/>
          <a:p>
            <a:pPr marL="171450" indent="-171450"/>
            <a:r>
              <a:rPr lang="en-US" dirty="0"/>
              <a:t>Data privacy assured during all four stages: data collection, data transmission</a:t>
            </a:r>
            <a:r>
              <a:rPr lang="ro-RO" dirty="0"/>
              <a:t> </a:t>
            </a:r>
            <a:r>
              <a:rPr lang="ro-RO" dirty="0" err="1"/>
              <a:t>using</a:t>
            </a:r>
            <a:r>
              <a:rPr lang="ro-RO" dirty="0"/>
              <a:t> Ericsson NFVI </a:t>
            </a:r>
            <a:r>
              <a:rPr lang="ro-RO" dirty="0" err="1"/>
              <a:t>virtualized</a:t>
            </a:r>
            <a:r>
              <a:rPr lang="ro-RO" dirty="0"/>
              <a:t> 5G </a:t>
            </a:r>
            <a:r>
              <a:rPr lang="en-US" dirty="0"/>
              <a:t>, data storage, FHE-based data processing.</a:t>
            </a:r>
          </a:p>
          <a:p>
            <a:pPr marL="171450" indent="-171450"/>
            <a:r>
              <a:rPr lang="en-US" dirty="0"/>
              <a:t>Data storage and processing backend is deployed in the cloud (in this case, IBM Bluemix, but any other cloud platform is fine).</a:t>
            </a:r>
          </a:p>
          <a:p>
            <a:pPr marL="171450" indent="-171450"/>
            <a:r>
              <a:rPr lang="en-US" dirty="0"/>
              <a:t>The collected data is efficiently store in the cloud (in this case, the relevant service is IBM </a:t>
            </a:r>
            <a:r>
              <a:rPr lang="en-US" dirty="0" err="1"/>
              <a:t>Cloudant</a:t>
            </a:r>
            <a:r>
              <a:rPr lang="en-US" dirty="0"/>
              <a:t>, but any other similar cloud service is fine).</a:t>
            </a:r>
          </a:p>
          <a:p>
            <a:pPr marL="171450" indent="-171450"/>
            <a:r>
              <a:rPr lang="en-US" dirty="0"/>
              <a:t>The FHE computations are performed using Apache Spark, but any other computing service may be adapted and used.</a:t>
            </a:r>
          </a:p>
          <a:p>
            <a:pPr marL="171450" indent="-171450"/>
            <a:r>
              <a:rPr lang="en-US" dirty="0"/>
              <a:t>The processing events are intercepted, and the proper actions triggered using a programming service (in this case, IBM </a:t>
            </a:r>
            <a:r>
              <a:rPr lang="en-US" dirty="0" err="1"/>
              <a:t>OpenWhisk</a:t>
            </a:r>
            <a:r>
              <a:rPr lang="en-US" dirty="0"/>
              <a:t>, but any other similar service may be adapted).</a:t>
            </a:r>
          </a:p>
          <a:p>
            <a:pPr marL="171450" indent="-171450"/>
            <a:r>
              <a:rPr lang="en-US" dirty="0"/>
              <a:t>Advantages</a:t>
            </a:r>
          </a:p>
          <a:p>
            <a:pPr marL="704841" lvl="3">
              <a:buFont typeface="Arial" panose="020B0604020202020204" pitchFamily="34" charset="0"/>
              <a:buChar char="•"/>
            </a:pPr>
            <a:r>
              <a:rPr lang="en-US" dirty="0"/>
              <a:t>Any use case that involves the safe (private) processing of sensitive data can benefit from the usage of this model.</a:t>
            </a:r>
          </a:p>
          <a:p>
            <a:pPr marL="704841" lvl="3">
              <a:buFont typeface="Arial" panose="020B0604020202020204" pitchFamily="34" charset="0"/>
              <a:buChar char="•"/>
            </a:pPr>
            <a:r>
              <a:rPr lang="en-US" dirty="0"/>
              <a:t>The approach offloads the expensive processing operations to the cloud infrastructure, while keeping intact the data privacy.</a:t>
            </a:r>
          </a:p>
          <a:p>
            <a:pPr marL="704841" lvl="3">
              <a:buFont typeface="Arial" panose="020B0604020202020204" pitchFamily="34" charset="0"/>
              <a:buChar char="•"/>
            </a:pPr>
            <a:r>
              <a:rPr lang="en-US" dirty="0"/>
              <a:t>The model is fully customizable and adaptable to various use cases and hardware/software infrastructures.</a:t>
            </a:r>
          </a:p>
          <a:p>
            <a:endParaRPr lang="en-US" dirty="0"/>
          </a:p>
        </p:txBody>
      </p:sp>
    </p:spTree>
    <p:extLst>
      <p:ext uri="{BB962C8B-B14F-4D97-AF65-F5344CB8AC3E}">
        <p14:creationId xmlns:p14="http://schemas.microsoft.com/office/powerpoint/2010/main" val="4184548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6551-6430-4E1F-82CC-923030529234}"/>
              </a:ext>
            </a:extLst>
          </p:cNvPr>
          <p:cNvSpPr>
            <a:spLocks noGrp="1"/>
          </p:cNvSpPr>
          <p:nvPr>
            <p:ph type="title"/>
          </p:nvPr>
        </p:nvSpPr>
        <p:spPr/>
        <p:txBody>
          <a:bodyPr/>
          <a:lstStyle/>
          <a:p>
            <a:r>
              <a:rPr lang="ro-RO" dirty="0" err="1"/>
              <a:t>Remarks</a:t>
            </a:r>
            <a:r>
              <a:rPr lang="ro-RO" dirty="0"/>
              <a:t> </a:t>
            </a:r>
            <a:r>
              <a:rPr lang="ro-RO" dirty="0" err="1"/>
              <a:t>concerning</a:t>
            </a:r>
            <a:r>
              <a:rPr lang="ro-RO" dirty="0"/>
              <a:t> </a:t>
            </a:r>
            <a:r>
              <a:rPr lang="ro-RO" dirty="0" err="1"/>
              <a:t>the</a:t>
            </a:r>
            <a:r>
              <a:rPr lang="ro-RO" dirty="0"/>
              <a:t> 5G NFV</a:t>
            </a:r>
            <a:endParaRPr lang="en-US" dirty="0"/>
          </a:p>
        </p:txBody>
      </p:sp>
      <p:sp>
        <p:nvSpPr>
          <p:cNvPr id="3" name="Content Placeholder 2">
            <a:extLst>
              <a:ext uri="{FF2B5EF4-FFF2-40B4-BE49-F238E27FC236}">
                <a16:creationId xmlns:a16="http://schemas.microsoft.com/office/drawing/2014/main" id="{FF706549-11A4-4881-B823-E24C883B3A05}"/>
              </a:ext>
            </a:extLst>
          </p:cNvPr>
          <p:cNvSpPr>
            <a:spLocks noGrp="1"/>
          </p:cNvSpPr>
          <p:nvPr>
            <p:ph idx="1"/>
          </p:nvPr>
        </p:nvSpPr>
        <p:spPr/>
        <p:txBody>
          <a:bodyPr>
            <a:normAutofit fontScale="70000" lnSpcReduction="20000"/>
          </a:bodyPr>
          <a:lstStyle/>
          <a:p>
            <a:pPr marL="171450" indent="-171450"/>
            <a:r>
              <a:rPr lang="en-US" dirty="0"/>
              <a:t>The virtualized wireless network function (VWNF) is fundamental for the efficient design and implementation of 5G networks. This has been considered in order to deploy the core of the virtual 5G network that supports the function of the integrated data management system. This approach allows for the self-sufficient specification of the logical 5G network, which supports the overall operation of the integrated data management system. Moreover, it also creates the possibility for the specialized logical 5G network that supports the</a:t>
            </a:r>
            <a:r>
              <a:rPr lang="ro-RO" dirty="0"/>
              <a:t> </a:t>
            </a:r>
            <a:r>
              <a:rPr lang="en-US" dirty="0"/>
              <a:t>function of the integrated data management system to be deployed on certain hardware and software infrastructures, such as those that are offered by cloud service providers or telecommunications service providers. This mechanism was used in order to specify and deploy the necessary specialized networked services. We have observed that the virtualized networked environment supplies the necessary logical flexibility and</a:t>
            </a:r>
            <a:r>
              <a:rPr lang="ro-RO" dirty="0"/>
              <a:t> </a:t>
            </a:r>
            <a:r>
              <a:rPr lang="en-US" dirty="0"/>
              <a:t>scalability.</a:t>
            </a:r>
          </a:p>
          <a:p>
            <a:pPr marL="171450" indent="-171450"/>
            <a:endParaRPr lang="en-US" dirty="0"/>
          </a:p>
          <a:p>
            <a:endParaRPr lang="en-US" dirty="0"/>
          </a:p>
        </p:txBody>
      </p:sp>
    </p:spTree>
    <p:extLst>
      <p:ext uri="{BB962C8B-B14F-4D97-AF65-F5344CB8AC3E}">
        <p14:creationId xmlns:p14="http://schemas.microsoft.com/office/powerpoint/2010/main" val="3402603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6551-6430-4E1F-82CC-923030529234}"/>
              </a:ext>
            </a:extLst>
          </p:cNvPr>
          <p:cNvSpPr>
            <a:spLocks noGrp="1"/>
          </p:cNvSpPr>
          <p:nvPr>
            <p:ph type="title"/>
          </p:nvPr>
        </p:nvSpPr>
        <p:spPr/>
        <p:txBody>
          <a:bodyPr/>
          <a:lstStyle/>
          <a:p>
            <a:r>
              <a:rPr lang="ro-RO" dirty="0" err="1"/>
              <a:t>Remarks</a:t>
            </a:r>
            <a:r>
              <a:rPr lang="ro-RO" dirty="0"/>
              <a:t> </a:t>
            </a:r>
            <a:r>
              <a:rPr lang="ro-RO" dirty="0" err="1"/>
              <a:t>concerning</a:t>
            </a:r>
            <a:r>
              <a:rPr lang="ro-RO" dirty="0"/>
              <a:t> </a:t>
            </a:r>
            <a:r>
              <a:rPr lang="ro-RO" dirty="0" err="1"/>
              <a:t>the</a:t>
            </a:r>
            <a:r>
              <a:rPr lang="ro-RO" dirty="0"/>
              <a:t> 5G NFV</a:t>
            </a:r>
            <a:endParaRPr lang="en-US" dirty="0"/>
          </a:p>
        </p:txBody>
      </p:sp>
      <p:sp>
        <p:nvSpPr>
          <p:cNvPr id="3" name="Content Placeholder 2">
            <a:extLst>
              <a:ext uri="{FF2B5EF4-FFF2-40B4-BE49-F238E27FC236}">
                <a16:creationId xmlns:a16="http://schemas.microsoft.com/office/drawing/2014/main" id="{FF706549-11A4-4881-B823-E24C883B3A05}"/>
              </a:ext>
            </a:extLst>
          </p:cNvPr>
          <p:cNvSpPr>
            <a:spLocks noGrp="1"/>
          </p:cNvSpPr>
          <p:nvPr>
            <p:ph idx="1"/>
          </p:nvPr>
        </p:nvSpPr>
        <p:spPr/>
        <p:txBody>
          <a:bodyPr>
            <a:normAutofit fontScale="77500" lnSpcReduction="20000"/>
          </a:bodyPr>
          <a:lstStyle/>
          <a:p>
            <a:pPr marL="171450" indent="-171450"/>
            <a:r>
              <a:rPr lang="ro-RO" dirty="0"/>
              <a:t>T</a:t>
            </a:r>
            <a:r>
              <a:rPr lang="en-US" dirty="0"/>
              <a:t>his logical mechanism is compatible with the proper processing of the personal health information data traffic that is sent through the logically defined 5G network.</a:t>
            </a:r>
          </a:p>
          <a:p>
            <a:pPr marL="171450" indent="-171450"/>
            <a:r>
              <a:rPr lang="ro-RO" dirty="0"/>
              <a:t>T</a:t>
            </a:r>
            <a:r>
              <a:rPr lang="en-US" dirty="0"/>
              <a:t>his approach optimizes the allocation and usage of the necessary radio resources. Thus, we were able to define logical sub-networks that are conducting distinct analyses of the 5G data traffic using individual instances of the integrated data management system. It</a:t>
            </a:r>
            <a:r>
              <a:rPr lang="ro-RO" dirty="0"/>
              <a:t> </a:t>
            </a:r>
            <a:r>
              <a:rPr lang="en-US" dirty="0"/>
              <a:t>can further be stated that the experimental work that we conducted acknowledges that logical 5G networks that are adequately defined and sized are capable to support even information systems that work with large amounts of real-time data, such as the integrated data management system.</a:t>
            </a:r>
          </a:p>
          <a:p>
            <a:endParaRPr lang="en-US" dirty="0"/>
          </a:p>
        </p:txBody>
      </p:sp>
    </p:spTree>
    <p:extLst>
      <p:ext uri="{BB962C8B-B14F-4D97-AF65-F5344CB8AC3E}">
        <p14:creationId xmlns:p14="http://schemas.microsoft.com/office/powerpoint/2010/main" val="1788331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4B06-9CBE-404C-BD10-A430FDF24111}"/>
              </a:ext>
            </a:extLst>
          </p:cNvPr>
          <p:cNvSpPr>
            <a:spLocks noGrp="1"/>
          </p:cNvSpPr>
          <p:nvPr>
            <p:ph type="title"/>
          </p:nvPr>
        </p:nvSpPr>
        <p:spPr>
          <a:xfrm>
            <a:off x="457200" y="274638"/>
            <a:ext cx="8610600" cy="1143000"/>
          </a:xfrm>
        </p:spPr>
        <p:txBody>
          <a:bodyPr>
            <a:normAutofit fontScale="90000"/>
          </a:bodyPr>
          <a:lstStyle/>
          <a:p>
            <a:r>
              <a:rPr lang="en-US" dirty="0"/>
              <a:t>FHE Core Model – Supported Operations</a:t>
            </a:r>
          </a:p>
        </p:txBody>
      </p:sp>
      <p:sp>
        <p:nvSpPr>
          <p:cNvPr id="3" name="Content Placeholder 2">
            <a:extLst>
              <a:ext uri="{FF2B5EF4-FFF2-40B4-BE49-F238E27FC236}">
                <a16:creationId xmlns:a16="http://schemas.microsoft.com/office/drawing/2014/main" id="{BC6F95EE-1162-4C42-8C0A-EE6925670364}"/>
              </a:ext>
            </a:extLst>
          </p:cNvPr>
          <p:cNvSpPr>
            <a:spLocks noGrp="1"/>
          </p:cNvSpPr>
          <p:nvPr>
            <p:ph idx="1"/>
          </p:nvPr>
        </p:nvSpPr>
        <p:spPr/>
        <p:txBody>
          <a:bodyPr>
            <a:normAutofit fontScale="70000" lnSpcReduction="20000"/>
          </a:bodyPr>
          <a:lstStyle/>
          <a:p>
            <a:pPr marL="171450" indent="-171450"/>
            <a:r>
              <a:rPr lang="en-US" dirty="0"/>
              <a:t>Homomorphic addition (+</a:t>
            </a:r>
            <a:r>
              <a:rPr lang="en-US" sz="800" dirty="0"/>
              <a:t>h</a:t>
            </a:r>
            <a:r>
              <a:rPr lang="en-US" dirty="0"/>
              <a:t>) – It takes as operands two ciphertexts, which correspond to a slot wise XOR operation of the related plaintext elements.</a:t>
            </a:r>
          </a:p>
          <a:p>
            <a:pPr marL="171450" indent="-171450"/>
            <a:r>
              <a:rPr lang="en-US" dirty="0"/>
              <a:t>Homomorphic multiplication (</a:t>
            </a:r>
            <a:r>
              <a:rPr lang="en-US" dirty="0" err="1"/>
              <a:t>X</a:t>
            </a:r>
            <a:r>
              <a:rPr lang="en-US" sz="800" dirty="0" err="1"/>
              <a:t>h</a:t>
            </a:r>
            <a:r>
              <a:rPr lang="en-US" dirty="0"/>
              <a:t>) – It takes as operands two ciphertexts, which correspond to a slot wise AND operation of the related plaintext elements.</a:t>
            </a:r>
          </a:p>
          <a:p>
            <a:pPr marL="171450" indent="-171450"/>
            <a:r>
              <a:rPr lang="en-US" dirty="0"/>
              <a:t>Homomorphic rotate (&lt;&lt;&lt;</a:t>
            </a:r>
            <a:r>
              <a:rPr lang="en-US" sz="1800" dirty="0"/>
              <a:t>h</a:t>
            </a:r>
            <a:r>
              <a:rPr lang="en-US" dirty="0"/>
              <a:t>, &gt;&gt;&gt;</a:t>
            </a:r>
            <a:r>
              <a:rPr lang="en-US" sz="1800" dirty="0"/>
              <a:t>h</a:t>
            </a:r>
            <a:r>
              <a:rPr lang="en-US" dirty="0"/>
              <a:t>) – This essentially provides the possibility to rotate the data elements’ slots. The concept of </a:t>
            </a:r>
            <a:r>
              <a:rPr lang="en-US" i="1" dirty="0"/>
              <a:t>slots</a:t>
            </a:r>
            <a:r>
              <a:rPr lang="en-US" dirty="0"/>
              <a:t> refers to the storage bits that determine the data elements processed by the rotate operation.</a:t>
            </a:r>
          </a:p>
          <a:p>
            <a:pPr marL="171450" indent="-171450"/>
            <a:r>
              <a:rPr lang="en-US" dirty="0"/>
              <a:t>Homomorphic select (</a:t>
            </a:r>
            <a:r>
              <a:rPr lang="en-US" dirty="0" err="1"/>
              <a:t>sel</a:t>
            </a:r>
            <a:r>
              <a:rPr lang="en-US" sz="1800" dirty="0" err="1"/>
              <a:t>mask</a:t>
            </a:r>
            <a:r>
              <a:rPr lang="en-US" dirty="0"/>
              <a:t>) – It has the role to correct the potentially altered slots (bits) of the data elements after the rotate operation. It preserves the data consistency during the fully homomorphic encryption process.</a:t>
            </a:r>
          </a:p>
          <a:p>
            <a:endParaRPr lang="en-US" dirty="0"/>
          </a:p>
        </p:txBody>
      </p:sp>
    </p:spTree>
    <p:extLst>
      <p:ext uri="{BB962C8B-B14F-4D97-AF65-F5344CB8AC3E}">
        <p14:creationId xmlns:p14="http://schemas.microsoft.com/office/powerpoint/2010/main" val="2374976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D212-9DBE-46CC-BE68-E263F109D0B1}"/>
              </a:ext>
            </a:extLst>
          </p:cNvPr>
          <p:cNvSpPr>
            <a:spLocks noGrp="1"/>
          </p:cNvSpPr>
          <p:nvPr>
            <p:ph type="title"/>
          </p:nvPr>
        </p:nvSpPr>
        <p:spPr/>
        <p:txBody>
          <a:bodyPr/>
          <a:lstStyle/>
          <a:p>
            <a:r>
              <a:rPr lang="en-US" dirty="0"/>
              <a:t>FHE Core Model – The Level</a:t>
            </a:r>
          </a:p>
        </p:txBody>
      </p:sp>
      <p:sp>
        <p:nvSpPr>
          <p:cNvPr id="3" name="Content Placeholder 2">
            <a:extLst>
              <a:ext uri="{FF2B5EF4-FFF2-40B4-BE49-F238E27FC236}">
                <a16:creationId xmlns:a16="http://schemas.microsoft.com/office/drawing/2014/main" id="{803EEC28-7150-4754-9217-7B7551E81239}"/>
              </a:ext>
            </a:extLst>
          </p:cNvPr>
          <p:cNvSpPr>
            <a:spLocks noGrp="1"/>
          </p:cNvSpPr>
          <p:nvPr>
            <p:ph idx="1"/>
          </p:nvPr>
        </p:nvSpPr>
        <p:spPr/>
        <p:txBody>
          <a:bodyPr>
            <a:normAutofit fontScale="62500" lnSpcReduction="20000"/>
          </a:bodyPr>
          <a:lstStyle/>
          <a:p>
            <a:pPr marL="171450" indent="-171450"/>
            <a:r>
              <a:rPr lang="en-US" dirty="0"/>
              <a:t>The level (L) – It must be determined before starting any computation instruction. </a:t>
            </a:r>
          </a:p>
          <a:p>
            <a:pPr marL="171450" indent="-171450"/>
            <a:r>
              <a:rPr lang="en-US" dirty="0"/>
              <a:t>The level </a:t>
            </a:r>
            <a:r>
              <a:rPr lang="en-US" i="1" dirty="0"/>
              <a:t>L</a:t>
            </a:r>
            <a:r>
              <a:rPr lang="en-US" dirty="0"/>
              <a:t> is calibrated considering the depth of the multiplication operations to be performed in the given computational context.</a:t>
            </a:r>
          </a:p>
          <a:p>
            <a:pPr marL="171450" indent="-171450"/>
            <a:r>
              <a:rPr lang="en-US" dirty="0"/>
              <a:t>This parameter assures the accuracy of the FHE operations’ results. </a:t>
            </a:r>
          </a:p>
          <a:p>
            <a:pPr marL="171450" indent="-171450"/>
            <a:r>
              <a:rPr lang="en-US" dirty="0"/>
              <a:t>The multiplication increments by 1 the level L of the operation.</a:t>
            </a:r>
          </a:p>
          <a:p>
            <a:pPr marL="171450" indent="-171450"/>
            <a:r>
              <a:rPr lang="en-US" dirty="0"/>
              <a:t>The depth of the multiplication operations determines the value of the calibrated level L.</a:t>
            </a:r>
          </a:p>
          <a:p>
            <a:pPr marL="171450" indent="-171450"/>
            <a:r>
              <a:rPr lang="en-US" dirty="0"/>
              <a:t>This operation considers a number of </a:t>
            </a:r>
            <a:r>
              <a:rPr lang="en-US" i="1" dirty="0"/>
              <a:t>N</a:t>
            </a:r>
            <a:r>
              <a:rPr lang="en-US" sz="1600" dirty="0"/>
              <a:t>CT</a:t>
            </a:r>
            <a:r>
              <a:rPr lang="en-US" dirty="0"/>
              <a:t> ciphertexts, which encrypt an array with </a:t>
            </a:r>
            <a:r>
              <a:rPr lang="en-US" i="1" dirty="0"/>
              <a:t>n</a:t>
            </a:r>
            <a:r>
              <a:rPr lang="en-US" dirty="0"/>
              <a:t> bits that stores the relevant data (in the case of the </a:t>
            </a:r>
            <a:r>
              <a:rPr lang="ro-RO" dirty="0"/>
              <a:t>e-</a:t>
            </a:r>
            <a:r>
              <a:rPr lang="ro-RO" dirty="0" err="1"/>
              <a:t>Health</a:t>
            </a:r>
            <a:r>
              <a:rPr lang="ro-RO" dirty="0"/>
              <a:t> </a:t>
            </a:r>
            <a:r>
              <a:rPr lang="ro-RO" dirty="0" err="1"/>
              <a:t>system</a:t>
            </a:r>
            <a:r>
              <a:rPr lang="en-US" dirty="0"/>
              <a:t>, the cardiac rhythm data).</a:t>
            </a:r>
          </a:p>
          <a:p>
            <a:pPr marL="171450" indent="-171450"/>
            <a:r>
              <a:rPr lang="en-US" dirty="0"/>
              <a:t>The computationally expensive multiplication operations should be reduced.</a:t>
            </a:r>
          </a:p>
          <a:p>
            <a:pPr marL="171450" indent="-171450"/>
            <a:r>
              <a:rPr lang="en-US" dirty="0"/>
              <a:t>Consequently, the depth of the multiplication operations is reduced, in order to achieve an optimal calibration of the level L.</a:t>
            </a:r>
          </a:p>
        </p:txBody>
      </p:sp>
    </p:spTree>
    <p:extLst>
      <p:ext uri="{BB962C8B-B14F-4D97-AF65-F5344CB8AC3E}">
        <p14:creationId xmlns:p14="http://schemas.microsoft.com/office/powerpoint/2010/main" val="722757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5B11-CB9E-47EC-9A0B-79EF1CA6F5A1}"/>
              </a:ext>
            </a:extLst>
          </p:cNvPr>
          <p:cNvSpPr>
            <a:spLocks noGrp="1"/>
          </p:cNvSpPr>
          <p:nvPr>
            <p:ph type="title"/>
          </p:nvPr>
        </p:nvSpPr>
        <p:spPr/>
        <p:txBody>
          <a:bodyPr/>
          <a:lstStyle/>
          <a:p>
            <a:r>
              <a:rPr lang="en-US" dirty="0"/>
              <a:t>Optimized FHE Scheme</a:t>
            </a:r>
          </a:p>
        </p:txBody>
      </p:sp>
      <p:pic>
        <p:nvPicPr>
          <p:cNvPr id="4" name="Content Placeholder 3">
            <a:extLst>
              <a:ext uri="{FF2B5EF4-FFF2-40B4-BE49-F238E27FC236}">
                <a16:creationId xmlns:a16="http://schemas.microsoft.com/office/drawing/2014/main" id="{0236E789-E041-4E5C-91A7-4D0C062368B8}"/>
              </a:ext>
            </a:extLst>
          </p:cNvPr>
          <p:cNvPicPr>
            <a:picLocks noGrp="1" noChangeAspect="1"/>
          </p:cNvPicPr>
          <p:nvPr>
            <p:ph idx="1"/>
          </p:nvPr>
        </p:nvPicPr>
        <p:blipFill>
          <a:blip r:embed="rId2"/>
          <a:stretch>
            <a:fillRect/>
          </a:stretch>
        </p:blipFill>
        <p:spPr>
          <a:xfrm>
            <a:off x="0" y="1905000"/>
            <a:ext cx="9144000" cy="3124200"/>
          </a:xfrm>
          <a:prstGeom prst="rect">
            <a:avLst/>
          </a:prstGeom>
        </p:spPr>
      </p:pic>
    </p:spTree>
    <p:extLst>
      <p:ext uri="{BB962C8B-B14F-4D97-AF65-F5344CB8AC3E}">
        <p14:creationId xmlns:p14="http://schemas.microsoft.com/office/powerpoint/2010/main" val="504393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4FD4-168A-40C4-AACA-E31C5DA065A7}"/>
              </a:ext>
            </a:extLst>
          </p:cNvPr>
          <p:cNvSpPr>
            <a:spLocks noGrp="1"/>
          </p:cNvSpPr>
          <p:nvPr>
            <p:ph type="title"/>
          </p:nvPr>
        </p:nvSpPr>
        <p:spPr/>
        <p:txBody>
          <a:bodyPr/>
          <a:lstStyle/>
          <a:p>
            <a:r>
              <a:rPr lang="en-US" dirty="0"/>
              <a:t>Optimized FHE Scheme (cont’d)</a:t>
            </a:r>
          </a:p>
        </p:txBody>
      </p:sp>
      <p:sp>
        <p:nvSpPr>
          <p:cNvPr id="3" name="Content Placeholder 2">
            <a:extLst>
              <a:ext uri="{FF2B5EF4-FFF2-40B4-BE49-F238E27FC236}">
                <a16:creationId xmlns:a16="http://schemas.microsoft.com/office/drawing/2014/main" id="{674E9355-7980-4691-9869-9FC43CD5BF43}"/>
              </a:ext>
            </a:extLst>
          </p:cNvPr>
          <p:cNvSpPr>
            <a:spLocks noGrp="1"/>
          </p:cNvSpPr>
          <p:nvPr>
            <p:ph idx="1"/>
          </p:nvPr>
        </p:nvSpPr>
        <p:spPr/>
        <p:txBody>
          <a:bodyPr>
            <a:normAutofit fontScale="62500" lnSpcReduction="20000"/>
          </a:bodyPr>
          <a:lstStyle/>
          <a:p>
            <a:pPr marL="171450" indent="-171450"/>
            <a:r>
              <a:rPr lang="en-US" dirty="0"/>
              <a:t>The data storage and processing backend efficiently and safely computes the received data.</a:t>
            </a:r>
          </a:p>
          <a:p>
            <a:pPr marL="171450" indent="-171450"/>
            <a:r>
              <a:rPr lang="en-US" dirty="0"/>
              <a:t>The efficient incorporation of the FHE routines into the </a:t>
            </a:r>
            <a:r>
              <a:rPr lang="ro-RO" dirty="0"/>
              <a:t>e-</a:t>
            </a:r>
            <a:r>
              <a:rPr lang="ro-RO" dirty="0" err="1"/>
              <a:t>Health</a:t>
            </a:r>
            <a:r>
              <a:rPr lang="en-US" dirty="0"/>
              <a:t> system relies on the utilization of the communication data path illustrated in the previous slide (the top data path).</a:t>
            </a:r>
          </a:p>
          <a:p>
            <a:pPr marL="171450" indent="-171450"/>
            <a:r>
              <a:rPr lang="en-US" dirty="0"/>
              <a:t>Each bit of the plaintext data is properly packed into the respective plaintext message.</a:t>
            </a:r>
          </a:p>
          <a:p>
            <a:pPr marL="171450" indent="-171450"/>
            <a:r>
              <a:rPr lang="en-US" dirty="0"/>
              <a:t>The ciphertext is generated  through an FHE model considering the top data path steps</a:t>
            </a:r>
            <a:r>
              <a:rPr lang="ro-RO" dirty="0"/>
              <a:t>, </a:t>
            </a:r>
            <a:r>
              <a:rPr lang="ro-RO" dirty="0" err="1"/>
              <a:t>which</a:t>
            </a:r>
            <a:r>
              <a:rPr lang="ro-RO" dirty="0"/>
              <a:t> </a:t>
            </a:r>
            <a:r>
              <a:rPr lang="ro-RO" dirty="0" err="1"/>
              <a:t>is</a:t>
            </a:r>
            <a:r>
              <a:rPr lang="ro-RO" dirty="0"/>
              <a:t> </a:t>
            </a:r>
            <a:r>
              <a:rPr lang="ro-RO" dirty="0" err="1"/>
              <a:t>based</a:t>
            </a:r>
            <a:r>
              <a:rPr lang="ro-RO" dirty="0"/>
              <a:t> on </a:t>
            </a:r>
            <a:r>
              <a:rPr lang="ro-RO" dirty="0" err="1"/>
              <a:t>the</a:t>
            </a:r>
            <a:r>
              <a:rPr lang="ro-RO" dirty="0"/>
              <a:t> NTRU </a:t>
            </a:r>
            <a:r>
              <a:rPr lang="ro-RO" dirty="0" err="1"/>
              <a:t>encryption</a:t>
            </a:r>
            <a:r>
              <a:rPr lang="ro-RO" dirty="0"/>
              <a:t> </a:t>
            </a:r>
            <a:r>
              <a:rPr lang="ro-RO" dirty="0" err="1"/>
              <a:t>algorithm</a:t>
            </a:r>
            <a:r>
              <a:rPr lang="en-US" dirty="0"/>
              <a:t>.</a:t>
            </a:r>
          </a:p>
          <a:p>
            <a:pPr marL="171450" indent="-171450"/>
            <a:r>
              <a:rPr lang="en-US" dirty="0"/>
              <a:t>The bottom data path in the figure implies that the input data is translated into a binary format, which is efficiently understood by the CPU. This is achieved using the computation (</a:t>
            </a:r>
            <a:r>
              <a:rPr lang="en-US" i="1" dirty="0"/>
              <a:t>fc</a:t>
            </a:r>
            <a:r>
              <a:rPr lang="en-US" dirty="0"/>
              <a:t>(.)) and aggregation (</a:t>
            </a:r>
            <a:r>
              <a:rPr lang="en-US" i="1" dirty="0"/>
              <a:t>fa</a:t>
            </a:r>
            <a:r>
              <a:rPr lang="en-US" dirty="0"/>
              <a:t>(.)) functions from the bottom data processing path.</a:t>
            </a:r>
          </a:p>
          <a:p>
            <a:pPr marL="171450" indent="-171450"/>
            <a:r>
              <a:rPr lang="en-US" dirty="0"/>
              <a:t>The binary data is processed using a parallel single instruction, multiple data (SIMD) model.</a:t>
            </a:r>
          </a:p>
          <a:p>
            <a:pPr marL="171450" indent="-171450"/>
            <a:r>
              <a:rPr lang="en-US" dirty="0"/>
              <a:t>The four operations already mentioned are fully supported.</a:t>
            </a:r>
          </a:p>
          <a:p>
            <a:endParaRPr lang="en-US" dirty="0"/>
          </a:p>
        </p:txBody>
      </p:sp>
    </p:spTree>
    <p:extLst>
      <p:ext uri="{BB962C8B-B14F-4D97-AF65-F5344CB8AC3E}">
        <p14:creationId xmlns:p14="http://schemas.microsoft.com/office/powerpoint/2010/main" val="2117317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5BC49A9-3AD1-4A1D-9395-571F696E1E6B}"/>
              </a:ext>
            </a:extLst>
          </p:cNvPr>
          <p:cNvSpPr>
            <a:spLocks noGrp="1"/>
          </p:cNvSpPr>
          <p:nvPr>
            <p:ph type="title"/>
          </p:nvPr>
        </p:nvSpPr>
        <p:spPr/>
        <p:txBody>
          <a:bodyPr>
            <a:normAutofit fontScale="90000"/>
          </a:bodyPr>
          <a:lstStyle/>
          <a:p>
            <a:r>
              <a:rPr lang="ro-RO" dirty="0"/>
              <a:t>NTRU </a:t>
            </a:r>
            <a:r>
              <a:rPr lang="ro-RO" dirty="0" err="1"/>
              <a:t>Encryption</a:t>
            </a:r>
            <a:r>
              <a:rPr lang="ro-RO" dirty="0"/>
              <a:t> </a:t>
            </a:r>
            <a:r>
              <a:rPr lang="ro-RO" dirty="0" err="1"/>
              <a:t>Algorithm</a:t>
            </a:r>
            <a:r>
              <a:rPr lang="ro-RO" dirty="0"/>
              <a:t> – </a:t>
            </a:r>
            <a:r>
              <a:rPr lang="ro-RO" dirty="0" err="1"/>
              <a:t>Why</a:t>
            </a:r>
            <a:r>
              <a:rPr lang="ro-RO" dirty="0"/>
              <a:t>?</a:t>
            </a:r>
          </a:p>
        </p:txBody>
      </p:sp>
      <p:sp>
        <p:nvSpPr>
          <p:cNvPr id="3" name="Substituent conținut 2">
            <a:extLst>
              <a:ext uri="{FF2B5EF4-FFF2-40B4-BE49-F238E27FC236}">
                <a16:creationId xmlns:a16="http://schemas.microsoft.com/office/drawing/2014/main" id="{F46AC032-4FA6-4BDB-9460-9DA4D4645CC5}"/>
              </a:ext>
            </a:extLst>
          </p:cNvPr>
          <p:cNvSpPr>
            <a:spLocks noGrp="1"/>
          </p:cNvSpPr>
          <p:nvPr>
            <p:ph idx="1"/>
          </p:nvPr>
        </p:nvSpPr>
        <p:spPr/>
        <p:txBody>
          <a:bodyPr>
            <a:normAutofit fontScale="85000" lnSpcReduction="10000"/>
          </a:bodyPr>
          <a:lstStyle/>
          <a:p>
            <a:r>
              <a:rPr lang="ro-RO" dirty="0" err="1"/>
              <a:t>Lattice-based</a:t>
            </a:r>
            <a:r>
              <a:rPr lang="ro-RO" dirty="0"/>
              <a:t> alternative </a:t>
            </a:r>
            <a:r>
              <a:rPr lang="ro-RO" dirty="0" err="1"/>
              <a:t>to</a:t>
            </a:r>
            <a:r>
              <a:rPr lang="ro-RO" dirty="0"/>
              <a:t> RSA </a:t>
            </a:r>
            <a:r>
              <a:rPr lang="ro-RO" dirty="0" err="1"/>
              <a:t>and</a:t>
            </a:r>
            <a:r>
              <a:rPr lang="ro-RO" dirty="0"/>
              <a:t> </a:t>
            </a:r>
            <a:r>
              <a:rPr lang="ro-RO" dirty="0" err="1"/>
              <a:t>elliptic</a:t>
            </a:r>
            <a:r>
              <a:rPr lang="ro-RO" dirty="0"/>
              <a:t>-curve </a:t>
            </a:r>
            <a:r>
              <a:rPr lang="ro-RO" dirty="0" err="1"/>
              <a:t>cryptography</a:t>
            </a:r>
            <a:r>
              <a:rPr lang="ro-RO" dirty="0"/>
              <a:t>.</a:t>
            </a:r>
          </a:p>
          <a:p>
            <a:r>
              <a:rPr lang="ro-RO" dirty="0"/>
              <a:t>It </a:t>
            </a:r>
            <a:r>
              <a:rPr lang="en-US" dirty="0"/>
              <a:t>is based on the shortest vector problem in a lattice</a:t>
            </a:r>
            <a:r>
              <a:rPr lang="ro-RO" dirty="0"/>
              <a:t>.</a:t>
            </a:r>
          </a:p>
          <a:p>
            <a:r>
              <a:rPr lang="ro-RO" dirty="0" err="1"/>
              <a:t>This</a:t>
            </a:r>
            <a:r>
              <a:rPr lang="ro-RO" dirty="0"/>
              <a:t> </a:t>
            </a:r>
            <a:r>
              <a:rPr lang="ro-RO" dirty="0" err="1"/>
              <a:t>is</a:t>
            </a:r>
            <a:r>
              <a:rPr lang="ro-RO" dirty="0"/>
              <a:t> </a:t>
            </a:r>
            <a:r>
              <a:rPr lang="ro-RO" dirty="0" err="1"/>
              <a:t>known</a:t>
            </a:r>
            <a:r>
              <a:rPr lang="ro-RO" dirty="0"/>
              <a:t> as </a:t>
            </a:r>
            <a:r>
              <a:rPr lang="ro-RO" dirty="0" err="1"/>
              <a:t>immune</a:t>
            </a:r>
            <a:r>
              <a:rPr lang="ro-RO" dirty="0"/>
              <a:t> </a:t>
            </a:r>
            <a:r>
              <a:rPr lang="ro-RO" dirty="0" err="1"/>
              <a:t>to</a:t>
            </a:r>
            <a:r>
              <a:rPr lang="ro-RO" dirty="0"/>
              <a:t> </a:t>
            </a:r>
            <a:r>
              <a:rPr lang="ro-RO" dirty="0" err="1"/>
              <a:t>quantum</a:t>
            </a:r>
            <a:r>
              <a:rPr lang="ro-RO" dirty="0"/>
              <a:t> computer-</a:t>
            </a:r>
            <a:r>
              <a:rPr lang="ro-RO" dirty="0" err="1"/>
              <a:t>based</a:t>
            </a:r>
            <a:r>
              <a:rPr lang="ro-RO" dirty="0"/>
              <a:t> </a:t>
            </a:r>
            <a:r>
              <a:rPr lang="ro-RO" dirty="0" err="1"/>
              <a:t>attacks</a:t>
            </a:r>
            <a:r>
              <a:rPr lang="ro-RO" dirty="0"/>
              <a:t>.</a:t>
            </a:r>
          </a:p>
          <a:p>
            <a:r>
              <a:rPr lang="en-US" dirty="0"/>
              <a:t>It relies on the presumed difficulty of factoring certain polynomials in a truncated polynomial ring into a quotient of two polynomials having very small coefficients.</a:t>
            </a:r>
            <a:endParaRPr lang="ro-RO" dirty="0"/>
          </a:p>
          <a:p>
            <a:r>
              <a:rPr lang="ro-RO" dirty="0"/>
              <a:t>It </a:t>
            </a:r>
            <a:r>
              <a:rPr lang="ro-RO" dirty="0" err="1"/>
              <a:t>is</a:t>
            </a:r>
            <a:r>
              <a:rPr lang="ro-RO" dirty="0"/>
              <a:t> more </a:t>
            </a:r>
            <a:r>
              <a:rPr lang="ro-RO" dirty="0" err="1"/>
              <a:t>time</a:t>
            </a:r>
            <a:r>
              <a:rPr lang="ro-RO" dirty="0"/>
              <a:t> </a:t>
            </a:r>
            <a:r>
              <a:rPr lang="ro-RO" dirty="0" err="1"/>
              <a:t>efficient</a:t>
            </a:r>
            <a:r>
              <a:rPr lang="ro-RO" dirty="0"/>
              <a:t> </a:t>
            </a:r>
            <a:r>
              <a:rPr lang="ro-RO" dirty="0" err="1"/>
              <a:t>than</a:t>
            </a:r>
            <a:r>
              <a:rPr lang="ro-RO" dirty="0"/>
              <a:t> </a:t>
            </a:r>
            <a:r>
              <a:rPr lang="ro-RO" dirty="0" err="1"/>
              <a:t>other</a:t>
            </a:r>
            <a:r>
              <a:rPr lang="ro-RO" dirty="0"/>
              <a:t> </a:t>
            </a:r>
            <a:r>
              <a:rPr lang="ro-RO" dirty="0" err="1"/>
              <a:t>existing</a:t>
            </a:r>
            <a:r>
              <a:rPr lang="ro-RO" dirty="0"/>
              <a:t> </a:t>
            </a:r>
            <a:r>
              <a:rPr lang="ro-RO" dirty="0" err="1"/>
              <a:t>approaches</a:t>
            </a:r>
            <a:r>
              <a:rPr lang="ro-RO" dirty="0"/>
              <a:t>.</a:t>
            </a:r>
          </a:p>
        </p:txBody>
      </p:sp>
    </p:spTree>
    <p:extLst>
      <p:ext uri="{BB962C8B-B14F-4D97-AF65-F5344CB8AC3E}">
        <p14:creationId xmlns:p14="http://schemas.microsoft.com/office/powerpoint/2010/main" val="3799638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a:solidFill>
                  <a:srgbClr val="FF0000"/>
                </a:solidFill>
              </a:rPr>
              <a:t>Comput</a:t>
            </a:r>
            <a:r>
              <a:rPr lang="ro-RO" b="1" dirty="0">
                <a:solidFill>
                  <a:srgbClr val="FF0000"/>
                </a:solidFill>
              </a:rPr>
              <a:t>ations</a:t>
            </a:r>
            <a:r>
              <a:rPr lang="en-US" b="1" dirty="0">
                <a:solidFill>
                  <a:srgbClr val="FF0000"/>
                </a:solidFill>
              </a:rPr>
              <a:t> on Encrypted Data</a:t>
            </a:r>
            <a:endParaRPr lang="en-CA" b="1" dirty="0">
              <a:solidFill>
                <a:srgbClr val="FF0000"/>
              </a:solidFill>
            </a:endParaRPr>
          </a:p>
        </p:txBody>
      </p:sp>
      <p:sp>
        <p:nvSpPr>
          <p:cNvPr id="45" name="Content Placeholder 2"/>
          <p:cNvSpPr txBox="1">
            <a:spLocks/>
          </p:cNvSpPr>
          <p:nvPr/>
        </p:nvSpPr>
        <p:spPr>
          <a:xfrm>
            <a:off x="-228600" y="1600200"/>
            <a:ext cx="8686800" cy="6858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prstClr val="black"/>
                </a:solidFill>
              </a:rPr>
              <a:t>	</a:t>
            </a:r>
            <a:r>
              <a:rPr lang="ro-RO" b="1" dirty="0">
                <a:solidFill>
                  <a:prstClr val="black"/>
                </a:solidFill>
              </a:rPr>
              <a:t>Considering the system</a:t>
            </a:r>
            <a:r>
              <a:rPr lang="en-US" b="1" dirty="0">
                <a:solidFill>
                  <a:prstClr val="black"/>
                </a:solidFill>
              </a:rPr>
              <a:t> </a:t>
            </a:r>
            <a:r>
              <a:rPr lang="en-US" sz="4000" b="1" dirty="0">
                <a:solidFill>
                  <a:prstClr val="black"/>
                </a:solidFill>
              </a:rPr>
              <a:t>{</a:t>
            </a:r>
            <a:r>
              <a:rPr lang="en-US" b="1" dirty="0">
                <a:solidFill>
                  <a:srgbClr val="0000FF"/>
                </a:solidFill>
              </a:rPr>
              <a:t>XOR</a:t>
            </a:r>
            <a:r>
              <a:rPr lang="en-US" b="1" dirty="0">
                <a:solidFill>
                  <a:prstClr val="black"/>
                </a:solidFill>
              </a:rPr>
              <a:t>,</a:t>
            </a:r>
            <a:r>
              <a:rPr lang="en-US" b="1" dirty="0">
                <a:solidFill>
                  <a:srgbClr val="FF0000"/>
                </a:solidFill>
              </a:rPr>
              <a:t>AND</a:t>
            </a:r>
            <a:r>
              <a:rPr lang="en-US" sz="4000" b="1" dirty="0">
                <a:solidFill>
                  <a:prstClr val="black"/>
                </a:solidFill>
              </a:rPr>
              <a:t>} </a:t>
            </a:r>
            <a:r>
              <a:rPr lang="en-US" b="1" dirty="0">
                <a:solidFill>
                  <a:prstClr val="black"/>
                </a:solidFill>
              </a:rPr>
              <a:t>is Turing-complete …</a:t>
            </a:r>
          </a:p>
          <a:p>
            <a:pPr marL="0" indent="0">
              <a:buFont typeface="Arial" pitchFamily="34" charset="0"/>
              <a:buNone/>
            </a:pPr>
            <a:endParaRPr lang="en-US" dirty="0">
              <a:solidFill>
                <a:prstClr val="black"/>
              </a:solidFill>
            </a:endParaRPr>
          </a:p>
        </p:txBody>
      </p:sp>
      <p:sp>
        <p:nvSpPr>
          <p:cNvPr id="46" name="Rectangle 45"/>
          <p:cNvSpPr/>
          <p:nvPr/>
        </p:nvSpPr>
        <p:spPr>
          <a:xfrm>
            <a:off x="762000" y="2286000"/>
            <a:ext cx="8763000" cy="523220"/>
          </a:xfrm>
          <a:prstGeom prst="rect">
            <a:avLst/>
          </a:prstGeom>
        </p:spPr>
        <p:txBody>
          <a:bodyPr wrap="square">
            <a:spAutoFit/>
          </a:bodyPr>
          <a:lstStyle/>
          <a:p>
            <a:r>
              <a:rPr lang="en-US" sz="2800" b="1" dirty="0">
                <a:solidFill>
                  <a:prstClr val="black"/>
                </a:solidFill>
              </a:rPr>
              <a:t>… any function is a combination of XOR and </a:t>
            </a:r>
            <a:r>
              <a:rPr lang="en-US" sz="2800" b="1" dirty="0" err="1">
                <a:solidFill>
                  <a:prstClr val="black"/>
                </a:solidFill>
              </a:rPr>
              <a:t>AND</a:t>
            </a:r>
            <a:r>
              <a:rPr lang="en-US" sz="2800" b="1" dirty="0">
                <a:solidFill>
                  <a:prstClr val="black"/>
                </a:solidFill>
              </a:rPr>
              <a:t> gates</a:t>
            </a:r>
          </a:p>
        </p:txBody>
      </p:sp>
      <p:sp>
        <p:nvSpPr>
          <p:cNvPr id="40" name="Content Placeholder 2"/>
          <p:cNvSpPr txBox="1">
            <a:spLocks/>
          </p:cNvSpPr>
          <p:nvPr/>
        </p:nvSpPr>
        <p:spPr>
          <a:xfrm>
            <a:off x="533400" y="3200400"/>
            <a:ext cx="42291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i="1" dirty="0">
                <a:solidFill>
                  <a:srgbClr val="00B050"/>
                </a:solidFill>
              </a:rPr>
              <a:t>Example: Indexing a database </a:t>
            </a:r>
          </a:p>
        </p:txBody>
      </p:sp>
      <p:sp>
        <p:nvSpPr>
          <p:cNvPr id="41" name="Rectangle 40"/>
          <p:cNvSpPr/>
          <p:nvPr/>
        </p:nvSpPr>
        <p:spPr>
          <a:xfrm>
            <a:off x="990600" y="4267200"/>
            <a:ext cx="6096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 name="Straight Connector 41"/>
          <p:cNvCxnSpPr/>
          <p:nvPr/>
        </p:nvCxnSpPr>
        <p:spPr>
          <a:xfrm>
            <a:off x="990600" y="4724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90600" y="5257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90600" y="57912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90600" y="63246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066800" y="4262735"/>
            <a:ext cx="381000" cy="461665"/>
          </a:xfrm>
          <a:prstGeom prst="rect">
            <a:avLst/>
          </a:prstGeom>
        </p:spPr>
        <p:txBody>
          <a:bodyPr wrap="square">
            <a:spAutoFit/>
          </a:bodyPr>
          <a:lstStyle/>
          <a:p>
            <a:r>
              <a:rPr lang="en-US" sz="2400" dirty="0">
                <a:solidFill>
                  <a:prstClr val="black"/>
                </a:solidFill>
              </a:rPr>
              <a:t>0</a:t>
            </a:r>
          </a:p>
        </p:txBody>
      </p:sp>
      <p:sp>
        <p:nvSpPr>
          <p:cNvPr id="49" name="Rectangle 48"/>
          <p:cNvSpPr/>
          <p:nvPr/>
        </p:nvSpPr>
        <p:spPr>
          <a:xfrm>
            <a:off x="1066800" y="4796135"/>
            <a:ext cx="381000" cy="461665"/>
          </a:xfrm>
          <a:prstGeom prst="rect">
            <a:avLst/>
          </a:prstGeom>
        </p:spPr>
        <p:txBody>
          <a:bodyPr wrap="square">
            <a:spAutoFit/>
          </a:bodyPr>
          <a:lstStyle/>
          <a:p>
            <a:r>
              <a:rPr lang="en-US" sz="2400" dirty="0">
                <a:solidFill>
                  <a:prstClr val="black"/>
                </a:solidFill>
              </a:rPr>
              <a:t>1</a:t>
            </a:r>
          </a:p>
        </p:txBody>
      </p:sp>
      <p:sp>
        <p:nvSpPr>
          <p:cNvPr id="50" name="Rectangle 49"/>
          <p:cNvSpPr/>
          <p:nvPr/>
        </p:nvSpPr>
        <p:spPr>
          <a:xfrm>
            <a:off x="1066800" y="5329535"/>
            <a:ext cx="381000" cy="461665"/>
          </a:xfrm>
          <a:prstGeom prst="rect">
            <a:avLst/>
          </a:prstGeom>
        </p:spPr>
        <p:txBody>
          <a:bodyPr wrap="square">
            <a:spAutoFit/>
          </a:bodyPr>
          <a:lstStyle/>
          <a:p>
            <a:r>
              <a:rPr lang="en-US" sz="2400" dirty="0">
                <a:solidFill>
                  <a:prstClr val="black"/>
                </a:solidFill>
              </a:rPr>
              <a:t>1</a:t>
            </a:r>
          </a:p>
        </p:txBody>
      </p:sp>
      <p:sp>
        <p:nvSpPr>
          <p:cNvPr id="51" name="Rectangle 50"/>
          <p:cNvSpPr/>
          <p:nvPr/>
        </p:nvSpPr>
        <p:spPr>
          <a:xfrm>
            <a:off x="1066800" y="5862935"/>
            <a:ext cx="381000" cy="461665"/>
          </a:xfrm>
          <a:prstGeom prst="rect">
            <a:avLst/>
          </a:prstGeom>
        </p:spPr>
        <p:txBody>
          <a:bodyPr wrap="square">
            <a:spAutoFit/>
          </a:bodyPr>
          <a:lstStyle/>
          <a:p>
            <a:r>
              <a:rPr lang="en-US" sz="2400" dirty="0">
                <a:solidFill>
                  <a:prstClr val="black"/>
                </a:solidFill>
              </a:rPr>
              <a:t>0</a:t>
            </a:r>
          </a:p>
        </p:txBody>
      </p:sp>
      <p:sp>
        <p:nvSpPr>
          <p:cNvPr id="52" name="Rectangle 51"/>
          <p:cNvSpPr/>
          <p:nvPr/>
        </p:nvSpPr>
        <p:spPr>
          <a:xfrm>
            <a:off x="914400" y="3805535"/>
            <a:ext cx="609600" cy="461665"/>
          </a:xfrm>
          <a:prstGeom prst="rect">
            <a:avLst/>
          </a:prstGeom>
        </p:spPr>
        <p:txBody>
          <a:bodyPr wrap="square">
            <a:spAutoFit/>
          </a:bodyPr>
          <a:lstStyle/>
          <a:p>
            <a:r>
              <a:rPr lang="en-US" sz="2400" dirty="0">
                <a:solidFill>
                  <a:prstClr val="black"/>
                </a:solidFill>
              </a:rPr>
              <a:t>DB</a:t>
            </a:r>
          </a:p>
        </p:txBody>
      </p:sp>
      <p:cxnSp>
        <p:nvCxnSpPr>
          <p:cNvPr id="53" name="Straight Arrow Connector 52"/>
          <p:cNvCxnSpPr/>
          <p:nvPr/>
        </p:nvCxnSpPr>
        <p:spPr>
          <a:xfrm flipH="1">
            <a:off x="2057400" y="4724400"/>
            <a:ext cx="1066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133600" y="3810000"/>
            <a:ext cx="990600" cy="830997"/>
          </a:xfrm>
          <a:prstGeom prst="rect">
            <a:avLst/>
          </a:prstGeom>
        </p:spPr>
        <p:txBody>
          <a:bodyPr wrap="square">
            <a:spAutoFit/>
          </a:bodyPr>
          <a:lstStyle/>
          <a:p>
            <a:r>
              <a:rPr lang="en-US" sz="2400" dirty="0">
                <a:solidFill>
                  <a:prstClr val="black"/>
                </a:solidFill>
              </a:rPr>
              <a:t>index</a:t>
            </a:r>
          </a:p>
          <a:p>
            <a:r>
              <a:rPr lang="en-US" sz="2400" i="1" dirty="0">
                <a:solidFill>
                  <a:srgbClr val="00B050"/>
                </a:solidFill>
              </a:rPr>
              <a:t>i = i</a:t>
            </a:r>
            <a:r>
              <a:rPr lang="en-US" sz="2400" i="1" baseline="-25000" dirty="0">
                <a:solidFill>
                  <a:srgbClr val="00B050"/>
                </a:solidFill>
              </a:rPr>
              <a:t>1</a:t>
            </a:r>
            <a:r>
              <a:rPr lang="en-US" sz="2400" i="1" dirty="0">
                <a:solidFill>
                  <a:srgbClr val="00B050"/>
                </a:solidFill>
              </a:rPr>
              <a:t>i</a:t>
            </a:r>
            <a:r>
              <a:rPr lang="en-US" sz="2400" i="1" baseline="-25000" dirty="0">
                <a:solidFill>
                  <a:srgbClr val="00B050"/>
                </a:solidFill>
              </a:rPr>
              <a:t>0</a:t>
            </a:r>
            <a:endParaRPr lang="en-US" sz="2400" i="1" dirty="0">
              <a:solidFill>
                <a:srgbClr val="00B050"/>
              </a:solidFill>
            </a:endParaRPr>
          </a:p>
        </p:txBody>
      </p:sp>
      <p:cxnSp>
        <p:nvCxnSpPr>
          <p:cNvPr id="55" name="Straight Arrow Connector 54"/>
          <p:cNvCxnSpPr/>
          <p:nvPr/>
        </p:nvCxnSpPr>
        <p:spPr>
          <a:xfrm flipH="1">
            <a:off x="1981200" y="5943600"/>
            <a:ext cx="1524000"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905000" y="5405735"/>
            <a:ext cx="2133600" cy="461665"/>
          </a:xfrm>
          <a:prstGeom prst="rect">
            <a:avLst/>
          </a:prstGeom>
        </p:spPr>
        <p:txBody>
          <a:bodyPr wrap="square">
            <a:spAutoFit/>
          </a:bodyPr>
          <a:lstStyle/>
          <a:p>
            <a:r>
              <a:rPr lang="en-US" sz="2400" dirty="0">
                <a:solidFill>
                  <a:prstClr val="black"/>
                </a:solidFill>
              </a:rPr>
              <a:t>return  </a:t>
            </a:r>
            <a:r>
              <a:rPr lang="en-US" sz="2400" i="1" dirty="0" err="1">
                <a:solidFill>
                  <a:srgbClr val="00B050"/>
                </a:solidFill>
              </a:rPr>
              <a:t>DB</a:t>
            </a:r>
            <a:r>
              <a:rPr lang="en-US" sz="2400" i="1" baseline="-25000" dirty="0" err="1">
                <a:solidFill>
                  <a:srgbClr val="00B050"/>
                </a:solidFill>
              </a:rPr>
              <a:t>i</a:t>
            </a:r>
            <a:r>
              <a:rPr lang="en-US" sz="2400" i="1" dirty="0">
                <a:solidFill>
                  <a:srgbClr val="00B050"/>
                </a:solidFill>
              </a:rPr>
              <a:t> </a:t>
            </a:r>
          </a:p>
        </p:txBody>
      </p:sp>
      <p:grpSp>
        <p:nvGrpSpPr>
          <p:cNvPr id="57" name="Group 56"/>
          <p:cNvGrpSpPr/>
          <p:nvPr/>
        </p:nvGrpSpPr>
        <p:grpSpPr>
          <a:xfrm>
            <a:off x="4343400" y="3048000"/>
            <a:ext cx="4953000" cy="3756628"/>
            <a:chOff x="4191000" y="3048000"/>
            <a:chExt cx="4953000" cy="3756628"/>
          </a:xfrm>
        </p:grpSpPr>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893936" y="5076974"/>
              <a:ext cx="612037" cy="364090"/>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522336" y="5076974"/>
              <a:ext cx="612037" cy="364090"/>
            </a:xfrm>
            <a:prstGeom prst="rect">
              <a:avLst/>
            </a:prstGeom>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88936" y="5076974"/>
              <a:ext cx="612037" cy="364090"/>
            </a:xfrm>
            <a:prstGeom prst="rect">
              <a:avLst/>
            </a:prstGeom>
          </p:spPr>
        </p:pic>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44137" y="3874340"/>
              <a:ext cx="591867" cy="397458"/>
            </a:xfrm>
            <a:prstGeom prst="rect">
              <a:avLst/>
            </a:prstGeom>
          </p:spPr>
        </p:pic>
        <p:cxnSp>
          <p:nvCxnSpPr>
            <p:cNvPr id="62" name="Straight Connector 61"/>
            <p:cNvCxnSpPr/>
            <p:nvPr/>
          </p:nvCxnSpPr>
          <p:spPr>
            <a:xfrm>
              <a:off x="4838700" y="3272135"/>
              <a:ext cx="8455" cy="1530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00600" y="3655367"/>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334000" y="3657600"/>
              <a:ext cx="0" cy="1195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486400" y="3657600"/>
              <a:ext cx="0" cy="119535"/>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68137" y="3876573"/>
              <a:ext cx="591867" cy="397458"/>
            </a:xfrm>
            <a:prstGeom prst="rect">
              <a:avLst/>
            </a:prstGeom>
          </p:spPr>
        </p:pic>
        <p:cxnSp>
          <p:nvCxnSpPr>
            <p:cNvPr id="67" name="Straight Connector 66"/>
            <p:cNvCxnSpPr/>
            <p:nvPr/>
          </p:nvCxnSpPr>
          <p:spPr>
            <a:xfrm>
              <a:off x="6362700" y="3505200"/>
              <a:ext cx="0" cy="1521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324600" y="36576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58000" y="3659833"/>
              <a:ext cx="0" cy="119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010400" y="3659833"/>
              <a:ext cx="0" cy="119535"/>
            </a:xfrm>
            <a:prstGeom prst="line">
              <a:avLst/>
            </a:prstGeom>
          </p:spPr>
          <p:style>
            <a:lnRef idx="1">
              <a:schemeClr val="accent1"/>
            </a:lnRef>
            <a:fillRef idx="0">
              <a:schemeClr val="accent1"/>
            </a:fillRef>
            <a:effectRef idx="0">
              <a:schemeClr val="accent1"/>
            </a:effectRef>
            <a:fontRef idx="minor">
              <a:schemeClr val="tx1"/>
            </a:fontRef>
          </p:style>
        </p:cxnSp>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22136" y="5076974"/>
              <a:ext cx="612037" cy="364090"/>
            </a:xfrm>
            <a:prstGeom prst="rect">
              <a:avLst/>
            </a:prstGeom>
          </p:spPr>
        </p:pic>
        <p:cxnSp>
          <p:nvCxnSpPr>
            <p:cNvPr id="72" name="Straight Connector 71"/>
            <p:cNvCxnSpPr/>
            <p:nvPr/>
          </p:nvCxnSpPr>
          <p:spPr>
            <a:xfrm>
              <a:off x="5410200" y="4267200"/>
              <a:ext cx="0" cy="264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934200" y="4267200"/>
              <a:ext cx="0" cy="264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847155" y="4796135"/>
              <a:ext cx="334445" cy="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304355" y="4802832"/>
              <a:ext cx="10583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410200" y="4493567"/>
              <a:ext cx="1333500" cy="2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6172200" y="4495801"/>
              <a:ext cx="0" cy="531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705600" y="4495800"/>
              <a:ext cx="0" cy="610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934200" y="4495800"/>
              <a:ext cx="0" cy="531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934200" y="4495800"/>
              <a:ext cx="1333500" cy="2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838700" y="4650434"/>
              <a:ext cx="3238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8077200" y="4646982"/>
              <a:ext cx="0" cy="379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8229600" y="4495801"/>
              <a:ext cx="0" cy="531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181600" y="4800600"/>
              <a:ext cx="0" cy="264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334000" y="4800600"/>
              <a:ext cx="0" cy="264467"/>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876800" y="3048000"/>
              <a:ext cx="381000" cy="461665"/>
            </a:xfrm>
            <a:prstGeom prst="rect">
              <a:avLst/>
            </a:prstGeom>
          </p:spPr>
          <p:txBody>
            <a:bodyPr wrap="square">
              <a:spAutoFit/>
            </a:bodyPr>
            <a:lstStyle/>
            <a:p>
              <a:r>
                <a:rPr lang="en-US" sz="2400" i="1" dirty="0">
                  <a:solidFill>
                    <a:prstClr val="black"/>
                  </a:solidFill>
                </a:rPr>
                <a:t>i</a:t>
              </a:r>
              <a:r>
                <a:rPr lang="en-US" sz="2400" i="1" baseline="-25000" dirty="0">
                  <a:solidFill>
                    <a:prstClr val="black"/>
                  </a:solidFill>
                </a:rPr>
                <a:t>0</a:t>
              </a:r>
              <a:endParaRPr lang="en-US" sz="2400" i="1" dirty="0">
                <a:solidFill>
                  <a:prstClr val="black"/>
                </a:solidFill>
              </a:endParaRPr>
            </a:p>
          </p:txBody>
        </p:sp>
        <p:sp>
          <p:nvSpPr>
            <p:cNvPr id="87" name="Rectangle 86"/>
            <p:cNvSpPr/>
            <p:nvPr/>
          </p:nvSpPr>
          <p:spPr>
            <a:xfrm>
              <a:off x="6248400" y="3048000"/>
              <a:ext cx="381000" cy="461665"/>
            </a:xfrm>
            <a:prstGeom prst="rect">
              <a:avLst/>
            </a:prstGeom>
          </p:spPr>
          <p:txBody>
            <a:bodyPr wrap="square">
              <a:spAutoFit/>
            </a:bodyPr>
            <a:lstStyle/>
            <a:p>
              <a:r>
                <a:rPr lang="en-US" sz="2400" i="1" dirty="0">
                  <a:solidFill>
                    <a:prstClr val="black"/>
                  </a:solidFill>
                </a:rPr>
                <a:t>i</a:t>
              </a:r>
              <a:r>
                <a:rPr lang="en-US" sz="2400" i="1" baseline="-25000" dirty="0">
                  <a:solidFill>
                    <a:prstClr val="black"/>
                  </a:solidFill>
                </a:rPr>
                <a:t>1</a:t>
              </a:r>
              <a:endParaRPr lang="en-US" sz="2400" i="1" dirty="0">
                <a:solidFill>
                  <a:prstClr val="black"/>
                </a:solidFill>
              </a:endParaRPr>
            </a:p>
          </p:txBody>
        </p:sp>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45936" y="5610374"/>
              <a:ext cx="612037" cy="364090"/>
            </a:xfrm>
            <a:prstGeom prst="rect">
              <a:avLst/>
            </a:prstGeom>
          </p:spPr>
        </p:pic>
        <p:cxnSp>
          <p:nvCxnSpPr>
            <p:cNvPr id="89" name="Straight Connector 88"/>
            <p:cNvCxnSpPr/>
            <p:nvPr/>
          </p:nvCxnSpPr>
          <p:spPr>
            <a:xfrm>
              <a:off x="4648200" y="5486400"/>
              <a:ext cx="419100"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4191000" y="5329535"/>
              <a:ext cx="609600" cy="369332"/>
            </a:xfrm>
            <a:prstGeom prst="rect">
              <a:avLst/>
            </a:prstGeom>
          </p:spPr>
          <p:txBody>
            <a:bodyPr wrap="square">
              <a:spAutoFit/>
            </a:bodyPr>
            <a:lstStyle/>
            <a:p>
              <a:r>
                <a:rPr lang="en-US" i="1" dirty="0">
                  <a:solidFill>
                    <a:prstClr val="black"/>
                  </a:solidFill>
                </a:rPr>
                <a:t>DB</a:t>
              </a:r>
              <a:r>
                <a:rPr lang="en-US" i="1" baseline="-25000" dirty="0">
                  <a:solidFill>
                    <a:prstClr val="black"/>
                  </a:solidFill>
                </a:rPr>
                <a:t>3</a:t>
              </a:r>
              <a:endParaRPr lang="en-US" i="1" dirty="0">
                <a:solidFill>
                  <a:prstClr val="black"/>
                </a:solidFill>
              </a:endParaRPr>
            </a:p>
          </p:txBody>
        </p:sp>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12736" y="5610374"/>
              <a:ext cx="612037" cy="364090"/>
            </a:xfrm>
            <a:prstGeom prst="rect">
              <a:avLst/>
            </a:prstGeom>
          </p:spPr>
        </p:pic>
        <p:cxnSp>
          <p:nvCxnSpPr>
            <p:cNvPr id="92" name="Straight Connector 91"/>
            <p:cNvCxnSpPr/>
            <p:nvPr/>
          </p:nvCxnSpPr>
          <p:spPr>
            <a:xfrm>
              <a:off x="5753100" y="5486400"/>
              <a:ext cx="419100" cy="0"/>
            </a:xfrm>
            <a:prstGeom prst="line">
              <a:avLst/>
            </a:prstGeom>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562600" y="5498068"/>
              <a:ext cx="609600" cy="369332"/>
            </a:xfrm>
            <a:prstGeom prst="rect">
              <a:avLst/>
            </a:prstGeom>
          </p:spPr>
          <p:txBody>
            <a:bodyPr wrap="square">
              <a:spAutoFit/>
            </a:bodyPr>
            <a:lstStyle/>
            <a:p>
              <a:r>
                <a:rPr lang="en-US" i="1" dirty="0">
                  <a:solidFill>
                    <a:prstClr val="black"/>
                  </a:solidFill>
                </a:rPr>
                <a:t>DB</a:t>
              </a:r>
              <a:r>
                <a:rPr lang="en-US" i="1" baseline="-25000" dirty="0">
                  <a:solidFill>
                    <a:prstClr val="black"/>
                  </a:solidFill>
                </a:rPr>
                <a:t>2</a:t>
              </a:r>
              <a:endParaRPr lang="en-US" i="1" dirty="0">
                <a:solidFill>
                  <a:prstClr val="black"/>
                </a:solidFill>
              </a:endParaRPr>
            </a:p>
          </p:txBody>
        </p:sp>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598536" y="5610374"/>
              <a:ext cx="612037" cy="364090"/>
            </a:xfrm>
            <a:prstGeom prst="rect">
              <a:avLst/>
            </a:prstGeom>
          </p:spPr>
        </p:pic>
        <p:cxnSp>
          <p:nvCxnSpPr>
            <p:cNvPr id="95" name="Straight Connector 94"/>
            <p:cNvCxnSpPr/>
            <p:nvPr/>
          </p:nvCxnSpPr>
          <p:spPr>
            <a:xfrm>
              <a:off x="6934200" y="5486400"/>
              <a:ext cx="419100" cy="0"/>
            </a:xfrm>
            <a:prstGeom prst="line">
              <a:avLst/>
            </a:prstGeom>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7239000" y="5486400"/>
              <a:ext cx="609600" cy="369332"/>
            </a:xfrm>
            <a:prstGeom prst="rect">
              <a:avLst/>
            </a:prstGeom>
          </p:spPr>
          <p:txBody>
            <a:bodyPr wrap="square">
              <a:spAutoFit/>
            </a:bodyPr>
            <a:lstStyle/>
            <a:p>
              <a:r>
                <a:rPr lang="en-US" i="1" dirty="0">
                  <a:solidFill>
                    <a:prstClr val="black"/>
                  </a:solidFill>
                </a:rPr>
                <a:t>DB</a:t>
              </a:r>
              <a:r>
                <a:rPr lang="en-US" i="1" baseline="-25000" dirty="0">
                  <a:solidFill>
                    <a:prstClr val="black"/>
                  </a:solidFill>
                </a:rPr>
                <a:t>0</a:t>
              </a:r>
              <a:endParaRPr lang="en-US" i="1" dirty="0">
                <a:solidFill>
                  <a:prstClr val="black"/>
                </a:solidFill>
              </a:endParaRPr>
            </a:p>
          </p:txBody>
        </p:sp>
        <p:sp>
          <p:nvSpPr>
            <p:cNvPr id="97" name="Rectangle 96"/>
            <p:cNvSpPr/>
            <p:nvPr/>
          </p:nvSpPr>
          <p:spPr>
            <a:xfrm>
              <a:off x="8534400" y="5486400"/>
              <a:ext cx="609600" cy="369332"/>
            </a:xfrm>
            <a:prstGeom prst="rect">
              <a:avLst/>
            </a:prstGeom>
          </p:spPr>
          <p:txBody>
            <a:bodyPr wrap="square">
              <a:spAutoFit/>
            </a:bodyPr>
            <a:lstStyle/>
            <a:p>
              <a:r>
                <a:rPr lang="en-US" i="1" dirty="0">
                  <a:solidFill>
                    <a:prstClr val="black"/>
                  </a:solidFill>
                </a:rPr>
                <a:t>DB</a:t>
              </a:r>
              <a:r>
                <a:rPr lang="en-US" i="1" baseline="-25000" dirty="0">
                  <a:solidFill>
                    <a:prstClr val="black"/>
                  </a:solidFill>
                </a:rPr>
                <a:t>1</a:t>
              </a:r>
              <a:endParaRPr lang="en-US" i="1" dirty="0">
                <a:solidFill>
                  <a:prstClr val="black"/>
                </a:solidFill>
              </a:endParaRPr>
            </a:p>
          </p:txBody>
        </p:sp>
        <p:pic>
          <p:nvPicPr>
            <p:cNvPr id="98" name="Picture 9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953227" y="5610374"/>
              <a:ext cx="612037" cy="364090"/>
            </a:xfrm>
            <a:prstGeom prst="rect">
              <a:avLst/>
            </a:prstGeom>
          </p:spPr>
        </p:pic>
        <p:cxnSp>
          <p:nvCxnSpPr>
            <p:cNvPr id="99" name="Straight Connector 98"/>
            <p:cNvCxnSpPr/>
            <p:nvPr/>
          </p:nvCxnSpPr>
          <p:spPr>
            <a:xfrm>
              <a:off x="8343900" y="5486400"/>
              <a:ext cx="419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0" name="Picture 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216514" y="6255802"/>
              <a:ext cx="710861" cy="386792"/>
            </a:xfrm>
            <a:prstGeom prst="rect">
              <a:avLst/>
            </a:prstGeom>
          </p:spPr>
        </p:pic>
        <p:cxnSp>
          <p:nvCxnSpPr>
            <p:cNvPr id="101" name="Straight Connector 100"/>
            <p:cNvCxnSpPr>
              <a:stCxn id="91" idx="3"/>
            </p:cNvCxnSpPr>
            <p:nvPr/>
          </p:nvCxnSpPr>
          <p:spPr>
            <a:xfrm flipV="1">
              <a:off x="6218755" y="6096000"/>
              <a:ext cx="258245" cy="2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6675955" y="6096000"/>
              <a:ext cx="258245" cy="2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752155" y="6250838"/>
              <a:ext cx="15070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8229600" y="5943600"/>
              <a:ext cx="0" cy="307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5105400" y="59436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22310" y="6248400"/>
              <a:ext cx="1278490" cy="243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3265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1A14D78-6F78-4BAB-9DD8-6E46D21A4438}"/>
              </a:ext>
            </a:extLst>
          </p:cNvPr>
          <p:cNvSpPr>
            <a:spLocks noGrp="1"/>
          </p:cNvSpPr>
          <p:nvPr>
            <p:ph type="title"/>
          </p:nvPr>
        </p:nvSpPr>
        <p:spPr/>
        <p:txBody>
          <a:bodyPr/>
          <a:lstStyle/>
          <a:p>
            <a:r>
              <a:rPr lang="ro-RO" dirty="0"/>
              <a:t>e-</a:t>
            </a:r>
            <a:r>
              <a:rPr lang="ro-RO" dirty="0" err="1"/>
              <a:t>Health</a:t>
            </a:r>
            <a:r>
              <a:rPr lang="ro-RO" dirty="0"/>
              <a:t> </a:t>
            </a:r>
            <a:r>
              <a:rPr lang="ro-RO" dirty="0" err="1"/>
              <a:t>System</a:t>
            </a:r>
            <a:endParaRPr lang="ro-RO" dirty="0"/>
          </a:p>
        </p:txBody>
      </p:sp>
      <p:sp>
        <p:nvSpPr>
          <p:cNvPr id="3" name="Substituent conținut 2">
            <a:extLst>
              <a:ext uri="{FF2B5EF4-FFF2-40B4-BE49-F238E27FC236}">
                <a16:creationId xmlns:a16="http://schemas.microsoft.com/office/drawing/2014/main" id="{F4147B81-9D9C-444D-89B4-82F2949B6845}"/>
              </a:ext>
            </a:extLst>
          </p:cNvPr>
          <p:cNvSpPr>
            <a:spLocks noGrp="1"/>
          </p:cNvSpPr>
          <p:nvPr>
            <p:ph idx="1"/>
          </p:nvPr>
        </p:nvSpPr>
        <p:spPr/>
        <p:txBody>
          <a:bodyPr>
            <a:normAutofit fontScale="77500" lnSpcReduction="20000"/>
          </a:bodyPr>
          <a:lstStyle/>
          <a:p>
            <a:r>
              <a:rPr lang="en-US" dirty="0"/>
              <a:t>The efficient incorporation of the NTRU-based improved fully homomorphic encryption primitives into the e-Health system relies on the utilization of the communication data path</a:t>
            </a:r>
            <a:r>
              <a:rPr lang="ro-RO" dirty="0"/>
              <a:t>.</a:t>
            </a:r>
          </a:p>
          <a:p>
            <a:r>
              <a:rPr lang="en-US" dirty="0"/>
              <a:t>The system’s architecture is sufficiently flexible in order to address any use case scenario that implies the client data collection through a mobile device, and its safe transportation, storage and processing at the backend. Therefore, it is suitable for the implementation of the smart city medical data system, which is presented in this paper.</a:t>
            </a:r>
            <a:endParaRPr lang="ro-RO" dirty="0"/>
          </a:p>
          <a:p>
            <a:r>
              <a:rPr lang="en-US" dirty="0"/>
              <a:t>The system is configurable, and it can accommodate existing and future mobile devices, which gather the health data at the user’s end.</a:t>
            </a:r>
            <a:endParaRPr lang="ro-RO" dirty="0"/>
          </a:p>
          <a:p>
            <a:endParaRPr lang="ro-RO" dirty="0"/>
          </a:p>
        </p:txBody>
      </p:sp>
    </p:spTree>
    <p:extLst>
      <p:ext uri="{BB962C8B-B14F-4D97-AF65-F5344CB8AC3E}">
        <p14:creationId xmlns:p14="http://schemas.microsoft.com/office/powerpoint/2010/main" val="1288273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BDF472A-CF6F-4B53-959A-F29A46BA13FE}"/>
              </a:ext>
            </a:extLst>
          </p:cNvPr>
          <p:cNvSpPr>
            <a:spLocks noGrp="1"/>
          </p:cNvSpPr>
          <p:nvPr>
            <p:ph type="title"/>
          </p:nvPr>
        </p:nvSpPr>
        <p:spPr/>
        <p:txBody>
          <a:bodyPr/>
          <a:lstStyle/>
          <a:p>
            <a:r>
              <a:rPr lang="ro-RO" dirty="0"/>
              <a:t>e-</a:t>
            </a:r>
            <a:r>
              <a:rPr lang="ro-RO" dirty="0" err="1"/>
              <a:t>Health</a:t>
            </a:r>
            <a:r>
              <a:rPr lang="ro-RO" dirty="0"/>
              <a:t> </a:t>
            </a:r>
            <a:r>
              <a:rPr lang="ro-RO" dirty="0" err="1"/>
              <a:t>System</a:t>
            </a:r>
            <a:r>
              <a:rPr lang="ro-RO" dirty="0"/>
              <a:t> (2)</a:t>
            </a:r>
          </a:p>
        </p:txBody>
      </p:sp>
      <p:sp>
        <p:nvSpPr>
          <p:cNvPr id="3" name="Substituent conținut 2">
            <a:extLst>
              <a:ext uri="{FF2B5EF4-FFF2-40B4-BE49-F238E27FC236}">
                <a16:creationId xmlns:a16="http://schemas.microsoft.com/office/drawing/2014/main" id="{297DBA0E-3936-4A36-8F38-A07A3A109235}"/>
              </a:ext>
            </a:extLst>
          </p:cNvPr>
          <p:cNvSpPr>
            <a:spLocks noGrp="1"/>
          </p:cNvSpPr>
          <p:nvPr>
            <p:ph idx="1"/>
          </p:nvPr>
        </p:nvSpPr>
        <p:spPr/>
        <p:txBody>
          <a:bodyPr/>
          <a:lstStyle/>
          <a:p>
            <a:r>
              <a:rPr lang="en-US" dirty="0"/>
              <a:t>The speedup that is induced by the improved NTRU-based data processing module is demonstrated using the </a:t>
            </a:r>
            <a:r>
              <a:rPr lang="ro-RO" dirty="0"/>
              <a:t>relevant </a:t>
            </a:r>
            <a:r>
              <a:rPr lang="en-US" dirty="0"/>
              <a:t>metrics</a:t>
            </a:r>
            <a:r>
              <a:rPr lang="ro-RO" dirty="0"/>
              <a:t>.</a:t>
            </a:r>
          </a:p>
        </p:txBody>
      </p:sp>
    </p:spTree>
    <p:extLst>
      <p:ext uri="{BB962C8B-B14F-4D97-AF65-F5344CB8AC3E}">
        <p14:creationId xmlns:p14="http://schemas.microsoft.com/office/powerpoint/2010/main" val="1017595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8567EDB-59EE-46DA-B6C5-985CAB94B83E}"/>
              </a:ext>
            </a:extLst>
          </p:cNvPr>
          <p:cNvSpPr>
            <a:spLocks noGrp="1"/>
          </p:cNvSpPr>
          <p:nvPr>
            <p:ph type="title"/>
          </p:nvPr>
        </p:nvSpPr>
        <p:spPr/>
        <p:txBody>
          <a:bodyPr/>
          <a:lstStyle/>
          <a:p>
            <a:r>
              <a:rPr lang="ro-RO" dirty="0"/>
              <a:t>Performance Factors</a:t>
            </a:r>
          </a:p>
        </p:txBody>
      </p:sp>
      <p:sp>
        <p:nvSpPr>
          <p:cNvPr id="3" name="Substituent conținut 2">
            <a:extLst>
              <a:ext uri="{FF2B5EF4-FFF2-40B4-BE49-F238E27FC236}">
                <a16:creationId xmlns:a16="http://schemas.microsoft.com/office/drawing/2014/main" id="{D8905FD6-261B-4A40-AC01-687344BC4E86}"/>
              </a:ext>
            </a:extLst>
          </p:cNvPr>
          <p:cNvSpPr>
            <a:spLocks noGrp="1"/>
          </p:cNvSpPr>
          <p:nvPr>
            <p:ph idx="1"/>
          </p:nvPr>
        </p:nvSpPr>
        <p:spPr/>
        <p:txBody>
          <a:bodyPr>
            <a:normAutofit fontScale="92500" lnSpcReduction="20000"/>
          </a:bodyPr>
          <a:lstStyle/>
          <a:p>
            <a:r>
              <a:rPr lang="ro-RO" dirty="0"/>
              <a:t>T</a:t>
            </a:r>
            <a:r>
              <a:rPr lang="en-US" dirty="0"/>
              <a:t>he value of the level </a:t>
            </a:r>
            <a:r>
              <a:rPr lang="en-US" i="1" dirty="0"/>
              <a:t>L</a:t>
            </a:r>
            <a:r>
              <a:rPr lang="en-US" dirty="0"/>
              <a:t>, which determines the operation of the FHE model, is an important performance factor. </a:t>
            </a:r>
            <a:endParaRPr lang="ro-RO" dirty="0"/>
          </a:p>
          <a:p>
            <a:r>
              <a:rPr lang="ro-RO" dirty="0"/>
              <a:t>T</a:t>
            </a:r>
            <a:r>
              <a:rPr lang="en-US" dirty="0"/>
              <a:t>he system performance is related to the number of multiplication and rotation operations, which are computationally expensive</a:t>
            </a:r>
            <a:r>
              <a:rPr lang="ro-RO" dirty="0"/>
              <a:t>, </a:t>
            </a:r>
            <a:r>
              <a:rPr lang="ro-RO" dirty="0" err="1"/>
              <a:t>and</a:t>
            </a:r>
            <a:r>
              <a:rPr lang="ro-RO" dirty="0"/>
              <a:t> </a:t>
            </a:r>
            <a:r>
              <a:rPr lang="ro-RO" dirty="0" err="1"/>
              <a:t>influence</a:t>
            </a:r>
            <a:r>
              <a:rPr lang="ro-RO" dirty="0"/>
              <a:t> </a:t>
            </a:r>
            <a:r>
              <a:rPr lang="ro-RO" dirty="0" err="1"/>
              <a:t>the</a:t>
            </a:r>
            <a:r>
              <a:rPr lang="ro-RO" dirty="0"/>
              <a:t> </a:t>
            </a:r>
            <a:r>
              <a:rPr lang="ro-RO" dirty="0" err="1"/>
              <a:t>calibration</a:t>
            </a:r>
            <a:r>
              <a:rPr lang="ro-RO" dirty="0"/>
              <a:t> of </a:t>
            </a:r>
            <a:r>
              <a:rPr lang="ro-RO" dirty="0" err="1"/>
              <a:t>the</a:t>
            </a:r>
            <a:r>
              <a:rPr lang="ro-RO" dirty="0"/>
              <a:t> </a:t>
            </a:r>
            <a:r>
              <a:rPr lang="ro-RO" dirty="0" err="1"/>
              <a:t>level</a:t>
            </a:r>
            <a:r>
              <a:rPr lang="ro-RO" dirty="0"/>
              <a:t> L</a:t>
            </a:r>
            <a:r>
              <a:rPr lang="en-US" dirty="0"/>
              <a:t>. </a:t>
            </a:r>
            <a:endParaRPr lang="ro-RO" dirty="0"/>
          </a:p>
          <a:p>
            <a:r>
              <a:rPr lang="en-US" dirty="0"/>
              <a:t>The computational core of the e-Health system considers the reduction of the level </a:t>
            </a:r>
            <a:r>
              <a:rPr lang="en-US" i="1" dirty="0"/>
              <a:t>L</a:t>
            </a:r>
            <a:r>
              <a:rPr lang="en-US" dirty="0"/>
              <a:t>, and also ensures that the number of FHE operations is kept at a minimum. </a:t>
            </a:r>
            <a:endParaRPr lang="ro-RO" dirty="0"/>
          </a:p>
          <a:p>
            <a:endParaRPr lang="ro-RO" dirty="0"/>
          </a:p>
        </p:txBody>
      </p:sp>
    </p:spTree>
    <p:extLst>
      <p:ext uri="{BB962C8B-B14F-4D97-AF65-F5344CB8AC3E}">
        <p14:creationId xmlns:p14="http://schemas.microsoft.com/office/powerpoint/2010/main" val="2557935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99CA760-BEC3-40DA-9A8A-C663B5F47061}"/>
              </a:ext>
            </a:extLst>
          </p:cNvPr>
          <p:cNvSpPr>
            <a:spLocks noGrp="1"/>
          </p:cNvSpPr>
          <p:nvPr>
            <p:ph type="title"/>
          </p:nvPr>
        </p:nvSpPr>
        <p:spPr/>
        <p:txBody>
          <a:bodyPr/>
          <a:lstStyle/>
          <a:p>
            <a:r>
              <a:rPr lang="ro-RO" dirty="0"/>
              <a:t>Performance Factors (2)</a:t>
            </a:r>
          </a:p>
        </p:txBody>
      </p:sp>
      <p:sp>
        <p:nvSpPr>
          <p:cNvPr id="3" name="Substituent conținut 2">
            <a:extLst>
              <a:ext uri="{FF2B5EF4-FFF2-40B4-BE49-F238E27FC236}">
                <a16:creationId xmlns:a16="http://schemas.microsoft.com/office/drawing/2014/main" id="{31C7D96A-FAD3-461B-9031-E4E89C0A3839}"/>
              </a:ext>
            </a:extLst>
          </p:cNvPr>
          <p:cNvSpPr>
            <a:spLocks noGrp="1"/>
          </p:cNvSpPr>
          <p:nvPr>
            <p:ph idx="1"/>
          </p:nvPr>
        </p:nvSpPr>
        <p:spPr/>
        <p:txBody>
          <a:bodyPr>
            <a:normAutofit fontScale="92500"/>
          </a:bodyPr>
          <a:lstStyle/>
          <a:p>
            <a:r>
              <a:rPr lang="ro-RO" dirty="0"/>
              <a:t>T</a:t>
            </a:r>
            <a:r>
              <a:rPr lang="en-US" dirty="0"/>
              <a:t>he optimal value of the level </a:t>
            </a:r>
            <a:r>
              <a:rPr lang="en-US" i="1" dirty="0"/>
              <a:t>L</a:t>
            </a:r>
            <a:r>
              <a:rPr lang="ro-RO" i="1" dirty="0"/>
              <a:t> </a:t>
            </a:r>
            <a:r>
              <a:rPr lang="ro-RO" dirty="0" err="1"/>
              <a:t>is</a:t>
            </a:r>
            <a:r>
              <a:rPr lang="ro-RO" dirty="0"/>
              <a:t> </a:t>
            </a:r>
            <a:r>
              <a:rPr lang="ro-RO" dirty="0" err="1"/>
              <a:t>permanently</a:t>
            </a:r>
            <a:r>
              <a:rPr lang="ro-RO" dirty="0"/>
              <a:t> </a:t>
            </a:r>
            <a:r>
              <a:rPr lang="ro-RO" dirty="0" err="1"/>
              <a:t>computed</a:t>
            </a:r>
            <a:r>
              <a:rPr lang="en-US" dirty="0"/>
              <a:t>. </a:t>
            </a:r>
            <a:endParaRPr lang="ro-RO" dirty="0"/>
          </a:p>
          <a:p>
            <a:r>
              <a:rPr lang="en-US" dirty="0"/>
              <a:t>This operation considers a number of </a:t>
            </a:r>
            <a:r>
              <a:rPr lang="en-US" i="1" dirty="0"/>
              <a:t>N</a:t>
            </a:r>
            <a:r>
              <a:rPr lang="en-US" baseline="-25000" dirty="0"/>
              <a:t>CT</a:t>
            </a:r>
            <a:r>
              <a:rPr lang="en-US" dirty="0"/>
              <a:t>   ciphertexts, which have the role to encrypt an array with </a:t>
            </a:r>
            <a:r>
              <a:rPr lang="en-US" i="1" dirty="0"/>
              <a:t>n </a:t>
            </a:r>
            <a:r>
              <a:rPr lang="en-US" dirty="0"/>
              <a:t>bits that stores cardiac rhythm data.</a:t>
            </a:r>
            <a:endParaRPr lang="ro-RO" dirty="0"/>
          </a:p>
          <a:p>
            <a:r>
              <a:rPr lang="ro-RO" dirty="0"/>
              <a:t>T</a:t>
            </a:r>
            <a:r>
              <a:rPr lang="en-US" dirty="0"/>
              <a:t>he improved computational </a:t>
            </a:r>
            <a:r>
              <a:rPr lang="en-US" dirty="0" err="1"/>
              <a:t>behaviour</a:t>
            </a:r>
            <a:r>
              <a:rPr lang="en-US" dirty="0"/>
              <a:t> of the model is also related to the inclusion of the NTRU-based fully homomorphic encryption capabilities into the core of the system.</a:t>
            </a:r>
            <a:endParaRPr lang="ro-RO" dirty="0"/>
          </a:p>
          <a:p>
            <a:pPr marL="0" indent="0">
              <a:buNone/>
            </a:pPr>
            <a:endParaRPr lang="ro-RO" dirty="0"/>
          </a:p>
          <a:p>
            <a:endParaRPr lang="ro-RO" dirty="0"/>
          </a:p>
        </p:txBody>
      </p:sp>
    </p:spTree>
    <p:extLst>
      <p:ext uri="{BB962C8B-B14F-4D97-AF65-F5344CB8AC3E}">
        <p14:creationId xmlns:p14="http://schemas.microsoft.com/office/powerpoint/2010/main" val="849803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EEBA-0B48-4FFF-8AC8-11C49ADB50A6}"/>
              </a:ext>
            </a:extLst>
          </p:cNvPr>
          <p:cNvSpPr>
            <a:spLocks noGrp="1"/>
          </p:cNvSpPr>
          <p:nvPr>
            <p:ph type="title"/>
          </p:nvPr>
        </p:nvSpPr>
        <p:spPr/>
        <p:txBody>
          <a:bodyPr/>
          <a:lstStyle/>
          <a:p>
            <a:r>
              <a:rPr lang="ro-RO" dirty="0"/>
              <a:t>Medical </a:t>
            </a:r>
            <a:r>
              <a:rPr lang="ro-RO" dirty="0" err="1"/>
              <a:t>Conditions</a:t>
            </a:r>
            <a:endParaRPr lang="en-US" dirty="0"/>
          </a:p>
        </p:txBody>
      </p:sp>
      <p:sp>
        <p:nvSpPr>
          <p:cNvPr id="3" name="Content Placeholder 2">
            <a:extLst>
              <a:ext uri="{FF2B5EF4-FFF2-40B4-BE49-F238E27FC236}">
                <a16:creationId xmlns:a16="http://schemas.microsoft.com/office/drawing/2014/main" id="{AE3493C2-F27B-44A5-98BC-82E0829282DB}"/>
              </a:ext>
            </a:extLst>
          </p:cNvPr>
          <p:cNvSpPr>
            <a:spLocks noGrp="1"/>
          </p:cNvSpPr>
          <p:nvPr>
            <p:ph idx="1"/>
          </p:nvPr>
        </p:nvSpPr>
        <p:spPr/>
        <p:txBody>
          <a:bodyPr>
            <a:normAutofit fontScale="92500" lnSpcReduction="20000"/>
          </a:bodyPr>
          <a:lstStyle/>
          <a:p>
            <a:pPr marL="171450" indent="-171450"/>
            <a:r>
              <a:rPr lang="en-US" dirty="0"/>
              <a:t>The detection of three medical conditions has been considered: the average heart rate, the delayed repolarization of the heart, the minimum and maximum heart rates.</a:t>
            </a:r>
          </a:p>
          <a:p>
            <a:pPr marL="171450" indent="-171450"/>
            <a:r>
              <a:rPr lang="en-US" dirty="0"/>
              <a:t>Outcomes:</a:t>
            </a:r>
          </a:p>
          <a:p>
            <a:pPr marL="704841" lvl="3">
              <a:buFont typeface="Arial" panose="020B0604020202020204" pitchFamily="34" charset="0"/>
              <a:buChar char="•"/>
            </a:pPr>
            <a:r>
              <a:rPr lang="en-US" dirty="0"/>
              <a:t>The model performed well considering the detection of all three medical conditions.</a:t>
            </a:r>
          </a:p>
          <a:p>
            <a:pPr marL="704841" lvl="3">
              <a:buFont typeface="Arial" panose="020B0604020202020204" pitchFamily="34" charset="0"/>
              <a:buChar char="•"/>
            </a:pPr>
            <a:r>
              <a:rPr lang="en-US" dirty="0"/>
              <a:t>The resulted performance metrics prove that the system is time and resources efficient. </a:t>
            </a:r>
          </a:p>
          <a:p>
            <a:pPr marL="704841" lvl="3">
              <a:buFont typeface="Arial" panose="020B0604020202020204" pitchFamily="34" charset="0"/>
              <a:buChar char="•"/>
            </a:pPr>
            <a:r>
              <a:rPr lang="en-US" dirty="0"/>
              <a:t>The data privacy can be preserved, even if the hosting (cloud) environment is affected by a security incident (e.g., unauthorized access by an employee or hacker, CPU vulnerability issues, etc.).</a:t>
            </a:r>
          </a:p>
          <a:p>
            <a:pPr marL="704841" lvl="3">
              <a:buFont typeface="Arial" panose="020B0604020202020204" pitchFamily="34" charset="0"/>
              <a:buChar char="•"/>
            </a:pPr>
            <a:r>
              <a:rPr lang="en-US" dirty="0"/>
              <a:t>The amount of transferred data depends arithmetically on the size of the encrypted data. </a:t>
            </a:r>
          </a:p>
          <a:p>
            <a:endParaRPr lang="en-US" dirty="0"/>
          </a:p>
        </p:txBody>
      </p:sp>
    </p:spTree>
    <p:extLst>
      <p:ext uri="{BB962C8B-B14F-4D97-AF65-F5344CB8AC3E}">
        <p14:creationId xmlns:p14="http://schemas.microsoft.com/office/powerpoint/2010/main" val="3392493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1E0117B-1A0D-4329-B1D9-ADB525EB7244}"/>
              </a:ext>
            </a:extLst>
          </p:cNvPr>
          <p:cNvSpPr>
            <a:spLocks noGrp="1"/>
          </p:cNvSpPr>
          <p:nvPr>
            <p:ph type="title"/>
          </p:nvPr>
        </p:nvSpPr>
        <p:spPr/>
        <p:txBody>
          <a:bodyPr/>
          <a:lstStyle/>
          <a:p>
            <a:r>
              <a:rPr lang="ro-RO" dirty="0"/>
              <a:t>The Average Heart Rate</a:t>
            </a:r>
          </a:p>
        </p:txBody>
      </p:sp>
      <p:sp>
        <p:nvSpPr>
          <p:cNvPr id="3" name="Substituent conținut 2">
            <a:extLst>
              <a:ext uri="{FF2B5EF4-FFF2-40B4-BE49-F238E27FC236}">
                <a16:creationId xmlns:a16="http://schemas.microsoft.com/office/drawing/2014/main" id="{A0BD09CE-3350-4972-8E80-828152D316DA}"/>
              </a:ext>
            </a:extLst>
          </p:cNvPr>
          <p:cNvSpPr>
            <a:spLocks noGrp="1"/>
          </p:cNvSpPr>
          <p:nvPr>
            <p:ph idx="1"/>
          </p:nvPr>
        </p:nvSpPr>
        <p:spPr/>
        <p:txBody>
          <a:bodyPr>
            <a:normAutofit fontScale="70000" lnSpcReduction="20000"/>
          </a:bodyPr>
          <a:lstStyle/>
          <a:p>
            <a:r>
              <a:rPr lang="en-US" dirty="0"/>
              <a:t>The computation of the average heart rate is based on the storage of the encrypted values in </a:t>
            </a:r>
            <a:r>
              <a:rPr lang="en-US" i="1" dirty="0"/>
              <a:t>N</a:t>
            </a:r>
            <a:r>
              <a:rPr lang="en-US" baseline="-25000" dirty="0"/>
              <a:t>CT</a:t>
            </a:r>
            <a:r>
              <a:rPr lang="en-US" dirty="0"/>
              <a:t> ciphertexts. The implementation optimization that is included in the e-Health system considers three main types of improvements. </a:t>
            </a:r>
            <a:endParaRPr lang="ro-RO" dirty="0"/>
          </a:p>
          <a:p>
            <a:r>
              <a:rPr lang="en-US" dirty="0"/>
              <a:t>The first one pertains to the reduction of the computationally expensive multiplication operations. </a:t>
            </a:r>
            <a:endParaRPr lang="ro-RO" dirty="0"/>
          </a:p>
          <a:p>
            <a:r>
              <a:rPr lang="en-US" dirty="0"/>
              <a:t>The second one considers the reduction of the computation operations depth, so that the level </a:t>
            </a:r>
            <a:r>
              <a:rPr lang="en-US" i="1" dirty="0"/>
              <a:t>L </a:t>
            </a:r>
            <a:r>
              <a:rPr lang="en-US" dirty="0"/>
              <a:t>is calibrated at the optimal level. </a:t>
            </a:r>
            <a:endParaRPr lang="ro-RO" dirty="0"/>
          </a:p>
          <a:p>
            <a:r>
              <a:rPr lang="en-US" dirty="0"/>
              <a:t>Finally, the implementation of the NTRU-based encryption routines further improves the efficient usage of the computational resources, including the processor time allocation.</a:t>
            </a:r>
            <a:endParaRPr lang="ro-RO" dirty="0"/>
          </a:p>
          <a:p>
            <a:endParaRPr lang="ro-RO" dirty="0"/>
          </a:p>
        </p:txBody>
      </p:sp>
    </p:spTree>
    <p:extLst>
      <p:ext uri="{BB962C8B-B14F-4D97-AF65-F5344CB8AC3E}">
        <p14:creationId xmlns:p14="http://schemas.microsoft.com/office/powerpoint/2010/main" val="547180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E9823EB-EBB5-46D5-8F56-5219E13F287A}"/>
              </a:ext>
            </a:extLst>
          </p:cNvPr>
          <p:cNvSpPr>
            <a:spLocks noGrp="1"/>
          </p:cNvSpPr>
          <p:nvPr>
            <p:ph type="title"/>
          </p:nvPr>
        </p:nvSpPr>
        <p:spPr/>
        <p:txBody>
          <a:bodyPr/>
          <a:lstStyle/>
          <a:p>
            <a:r>
              <a:rPr lang="ro-RO" dirty="0"/>
              <a:t>The Average Heart Rate (2)</a:t>
            </a:r>
          </a:p>
        </p:txBody>
      </p:sp>
      <mc:AlternateContent xmlns:mc="http://schemas.openxmlformats.org/markup-compatibility/2006" xmlns:a14="http://schemas.microsoft.com/office/drawing/2010/main">
        <mc:Choice Requires="a14">
          <p:sp>
            <p:nvSpPr>
              <p:cNvPr id="3" name="Substituent conținut 2">
                <a:extLst>
                  <a:ext uri="{FF2B5EF4-FFF2-40B4-BE49-F238E27FC236}">
                    <a16:creationId xmlns:a16="http://schemas.microsoft.com/office/drawing/2014/main" id="{C3152E4A-BD81-485B-A094-D71889E05640}"/>
                  </a:ext>
                </a:extLst>
              </p:cNvPr>
              <p:cNvSpPr>
                <a:spLocks noGrp="1"/>
              </p:cNvSpPr>
              <p:nvPr>
                <p:ph idx="1"/>
              </p:nvPr>
            </p:nvSpPr>
            <p:spPr/>
            <p:txBody>
              <a:bodyPr>
                <a:normAutofit fontScale="85000" lnSpcReduction="20000"/>
              </a:bodyPr>
              <a:lstStyle/>
              <a:p>
                <a:r>
                  <a:rPr lang="en-US" dirty="0"/>
                  <a:t>The addition operation is optimized considering two mechanisms</a:t>
                </a:r>
                <a:r>
                  <a:rPr lang="ro-RO" dirty="0"/>
                  <a:t>: </a:t>
                </a:r>
                <a:r>
                  <a:rPr lang="en-US" dirty="0"/>
                  <a:t>the </a:t>
                </a:r>
                <a:r>
                  <a:rPr lang="en-US" i="1" dirty="0"/>
                  <a:t>additive compression </a:t>
                </a:r>
                <a:r>
                  <a:rPr lang="en-US" dirty="0"/>
                  <a:t>and the </a:t>
                </a:r>
                <a:r>
                  <a:rPr lang="en-US" i="1" dirty="0"/>
                  <a:t>prefixed parallel addition</a:t>
                </a:r>
                <a:r>
                  <a:rPr lang="en-US" dirty="0"/>
                  <a:t>. </a:t>
                </a:r>
                <a:endParaRPr lang="ro-RO" dirty="0"/>
              </a:p>
              <a:p>
                <a:r>
                  <a:rPr lang="en-US" dirty="0"/>
                  <a:t>The additive compression transforms three data inputs </a:t>
                </a:r>
                <a:r>
                  <a:rPr lang="en-US" i="1" dirty="0"/>
                  <a:t>(H,M,F)</a:t>
                </a:r>
                <a:r>
                  <a:rPr lang="en-US" dirty="0"/>
                  <a:t>, each of them composed of </a:t>
                </a:r>
                <a:r>
                  <a:rPr lang="en-US" i="1" dirty="0"/>
                  <a:t>n </a:t>
                </a:r>
                <a:r>
                  <a:rPr lang="en-US" dirty="0"/>
                  <a:t>bits, into two outputs. These are represented by the </a:t>
                </a:r>
                <a:r>
                  <a:rPr lang="en-US" i="1" dirty="0"/>
                  <a:t>A</a:t>
                </a:r>
                <a:r>
                  <a:rPr lang="en-US" baseline="-25000" dirty="0"/>
                  <a:t>R</a:t>
                </a:r>
                <a:r>
                  <a:rPr lang="en-US" dirty="0"/>
                  <a:t>  (addition result), and </a:t>
                </a:r>
                <a:r>
                  <a:rPr lang="en-US" i="1" dirty="0"/>
                  <a:t>L</a:t>
                </a:r>
                <a:r>
                  <a:rPr lang="en-US" baseline="-25000" dirty="0"/>
                  <a:t>OVER</a:t>
                </a:r>
                <a:r>
                  <a:rPr lang="en-US" dirty="0"/>
                  <a:t>  (leftover). Thus, the </a:t>
                </a:r>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𝐴</m:t>
                        </m:r>
                      </m:e>
                      <m:sub>
                        <m:r>
                          <m:rPr>
                            <m:sty m:val="p"/>
                          </m:rPr>
                          <a:rPr lang="en-US">
                            <a:latin typeface="Cambria Math" panose="02040503050406030204" pitchFamily="18" charset="0"/>
                          </a:rPr>
                          <m:t>R</m:t>
                        </m:r>
                      </m:sub>
                    </m:sSub>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𝐹</m:t>
                    </m:r>
                  </m:oMath>
                </a14:m>
                <a:r>
                  <a:rPr lang="en-US" dirty="0"/>
                  <a:t>, and </a:t>
                </a:r>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𝐿</m:t>
                        </m:r>
                      </m:e>
                      <m:sub>
                        <m:r>
                          <m:rPr>
                            <m:sty m:val="p"/>
                          </m:rPr>
                          <a:rPr lang="en-US">
                            <a:latin typeface="Cambria Math" panose="02040503050406030204" pitchFamily="18" charset="0"/>
                          </a:rPr>
                          <m:t>OVER</m:t>
                        </m:r>
                      </m:sub>
                    </m:sSub>
                    <m:r>
                      <a:rPr lang="en-US" i="1">
                        <a:latin typeface="Cambria Math" panose="02040503050406030204" pitchFamily="18" charset="0"/>
                      </a:rPr>
                      <m:t>=[</m:t>
                    </m:r>
                    <m:d>
                      <m:dPr>
                        <m:ctrlPr>
                          <a:rPr lang="ro-RO"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𝑀</m:t>
                        </m:r>
                      </m:e>
                    </m:d>
                    <m:r>
                      <m:rPr>
                        <m:sty m:val="p"/>
                      </m:rPr>
                      <a:rPr lang="en-US">
                        <a:latin typeface="Cambria Math" panose="02040503050406030204" pitchFamily="18" charset="0"/>
                      </a:rPr>
                      <m:t>∇</m:t>
                    </m:r>
                    <m:d>
                      <m:dPr>
                        <m:ctrlPr>
                          <a:rPr lang="ro-RO"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𝐹</m:t>
                        </m:r>
                      </m:e>
                    </m:d>
                    <m:r>
                      <m:rPr>
                        <m:sty m:val="p"/>
                      </m:rPr>
                      <a:rPr lang="en-US">
                        <a:latin typeface="Cambria Math" panose="02040503050406030204" pitchFamily="18" charset="0"/>
                      </a:rPr>
                      <m:t>∇</m:t>
                    </m:r>
                    <m:d>
                      <m:dPr>
                        <m:ctrlPr>
                          <a:rPr lang="ro-RO"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𝐹</m:t>
                        </m:r>
                      </m:e>
                    </m:d>
                    <m:r>
                      <a:rPr lang="en-US" i="1">
                        <a:latin typeface="Cambria Math" panose="02040503050406030204" pitchFamily="18" charset="0"/>
                      </a:rPr>
                      <m:t>]≪1</m:t>
                    </m:r>
                  </m:oMath>
                </a14:m>
                <a:r>
                  <a:rPr lang="en-US" dirty="0"/>
                  <a:t>. Here, ∆ denotes an additive single instruction multiple data (SIMD) operation, while the </a:t>
                </a:r>
                <a:r>
                  <a:rPr lang="en-US" i="1" dirty="0" err="1"/>
                  <a:t>nabla</a:t>
                </a:r>
                <a:r>
                  <a:rPr lang="en-US" i="1" dirty="0"/>
                  <a:t> </a:t>
                </a:r>
                <a:r>
                  <a:rPr lang="en-US" dirty="0"/>
                  <a:t>operand (∇) also represents a SIMD operation, which is conducted on all </a:t>
                </a:r>
                <a:r>
                  <a:rPr lang="en-US" i="1" dirty="0"/>
                  <a:t>n </a:t>
                </a:r>
                <a:r>
                  <a:rPr lang="en-US" dirty="0"/>
                  <a:t>bits of the input data in a parallel manner. </a:t>
                </a:r>
                <a:endParaRPr lang="ro-RO" dirty="0"/>
              </a:p>
            </p:txBody>
          </p:sp>
        </mc:Choice>
        <mc:Fallback xmlns="">
          <p:sp>
            <p:nvSpPr>
              <p:cNvPr id="3" name="Substituent conținut 2">
                <a:extLst>
                  <a:ext uri="{FF2B5EF4-FFF2-40B4-BE49-F238E27FC236}">
                    <a16:creationId xmlns:a16="http://schemas.microsoft.com/office/drawing/2014/main" id="{C3152E4A-BD81-485B-A094-D71889E05640}"/>
                  </a:ext>
                </a:extLst>
              </p:cNvPr>
              <p:cNvSpPr>
                <a:spLocks noGrp="1" noRot="1" noChangeAspect="1" noMove="1" noResize="1" noEditPoints="1" noAdjustHandles="1" noChangeArrowheads="1" noChangeShapeType="1" noTextEdit="1"/>
              </p:cNvSpPr>
              <p:nvPr>
                <p:ph idx="1"/>
              </p:nvPr>
            </p:nvSpPr>
            <p:spPr>
              <a:blipFill>
                <a:blip r:embed="rId2"/>
                <a:stretch>
                  <a:fillRect l="-1259" t="-2830" r="-1037"/>
                </a:stretch>
              </a:blipFill>
            </p:spPr>
            <p:txBody>
              <a:bodyPr/>
              <a:lstStyle/>
              <a:p>
                <a:r>
                  <a:rPr lang="ro-RO">
                    <a:noFill/>
                  </a:rPr>
                  <a:t> </a:t>
                </a:r>
              </a:p>
            </p:txBody>
          </p:sp>
        </mc:Fallback>
      </mc:AlternateContent>
    </p:spTree>
    <p:extLst>
      <p:ext uri="{BB962C8B-B14F-4D97-AF65-F5344CB8AC3E}">
        <p14:creationId xmlns:p14="http://schemas.microsoft.com/office/powerpoint/2010/main" val="11606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E92C359-FAD9-4597-8D13-6147372874A2}"/>
              </a:ext>
            </a:extLst>
          </p:cNvPr>
          <p:cNvSpPr>
            <a:spLocks noGrp="1"/>
          </p:cNvSpPr>
          <p:nvPr>
            <p:ph type="title"/>
          </p:nvPr>
        </p:nvSpPr>
        <p:spPr/>
        <p:txBody>
          <a:bodyPr/>
          <a:lstStyle/>
          <a:p>
            <a:r>
              <a:rPr lang="ro-RO" dirty="0"/>
              <a:t>The Average Heart Rate (3)</a:t>
            </a:r>
          </a:p>
        </p:txBody>
      </p:sp>
      <p:sp>
        <p:nvSpPr>
          <p:cNvPr id="3" name="Substituent conținut 2">
            <a:extLst>
              <a:ext uri="{FF2B5EF4-FFF2-40B4-BE49-F238E27FC236}">
                <a16:creationId xmlns:a16="http://schemas.microsoft.com/office/drawing/2014/main" id="{F7152621-A2C0-4F3D-8CA1-FB156F7C17B5}"/>
              </a:ext>
            </a:extLst>
          </p:cNvPr>
          <p:cNvSpPr>
            <a:spLocks noGrp="1"/>
          </p:cNvSpPr>
          <p:nvPr>
            <p:ph idx="1"/>
          </p:nvPr>
        </p:nvSpPr>
        <p:spPr/>
        <p:txBody>
          <a:bodyPr>
            <a:normAutofit lnSpcReduction="10000"/>
          </a:bodyPr>
          <a:lstStyle/>
          <a:p>
            <a:r>
              <a:rPr lang="en-US" dirty="0"/>
              <a:t>The computation of the average heart rate considers the </a:t>
            </a:r>
            <a:r>
              <a:rPr lang="en-US" i="1" dirty="0"/>
              <a:t>N</a:t>
            </a:r>
            <a:r>
              <a:rPr lang="en-US" baseline="-25000" dirty="0"/>
              <a:t>CT</a:t>
            </a:r>
            <a:r>
              <a:rPr lang="en-US" dirty="0"/>
              <a:t> ciphertexts, which encrypt the input messages that are represented on </a:t>
            </a:r>
            <a:r>
              <a:rPr lang="en-US" i="1" dirty="0"/>
              <a:t>n </a:t>
            </a:r>
            <a:r>
              <a:rPr lang="en-US" dirty="0"/>
              <a:t>bits. </a:t>
            </a:r>
            <a:endParaRPr lang="ro-RO" dirty="0"/>
          </a:p>
          <a:p>
            <a:r>
              <a:rPr lang="ro-RO" dirty="0"/>
              <a:t>T</a:t>
            </a:r>
            <a:r>
              <a:rPr lang="en-US" dirty="0"/>
              <a:t>he first step of this data flow relies on the usage of the additive compression in order to transform </a:t>
            </a:r>
            <a:r>
              <a:rPr lang="en-US" i="1" dirty="0"/>
              <a:t>N</a:t>
            </a:r>
            <a:r>
              <a:rPr lang="en-US" baseline="-25000" dirty="0"/>
              <a:t>CT</a:t>
            </a:r>
            <a:r>
              <a:rPr lang="en-US" dirty="0"/>
              <a:t> ciphertexts into two ciphertexts.</a:t>
            </a:r>
            <a:endParaRPr lang="ro-RO" dirty="0"/>
          </a:p>
          <a:p>
            <a:r>
              <a:rPr lang="ro-RO" dirty="0"/>
              <a:t>T</a:t>
            </a:r>
            <a:r>
              <a:rPr lang="en-US" dirty="0"/>
              <a:t>he resulting two ciphertexts are added using the prefixed parallel addition operation.</a:t>
            </a:r>
            <a:endParaRPr lang="ro-RO" dirty="0"/>
          </a:p>
        </p:txBody>
      </p:sp>
    </p:spTree>
    <p:extLst>
      <p:ext uri="{BB962C8B-B14F-4D97-AF65-F5344CB8AC3E}">
        <p14:creationId xmlns:p14="http://schemas.microsoft.com/office/powerpoint/2010/main" val="1550919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043B608-AAA2-4761-8026-9201B943AF3E}"/>
              </a:ext>
            </a:extLst>
          </p:cNvPr>
          <p:cNvSpPr>
            <a:spLocks noGrp="1"/>
          </p:cNvSpPr>
          <p:nvPr>
            <p:ph type="title"/>
          </p:nvPr>
        </p:nvSpPr>
        <p:spPr/>
        <p:txBody>
          <a:bodyPr/>
          <a:lstStyle/>
          <a:p>
            <a:r>
              <a:rPr lang="ro-RO" dirty="0"/>
              <a:t>The Detection of DRHS</a:t>
            </a:r>
          </a:p>
        </p:txBody>
      </p:sp>
      <mc:AlternateContent xmlns:mc="http://schemas.openxmlformats.org/markup-compatibility/2006" xmlns:a14="http://schemas.microsoft.com/office/drawing/2010/main">
        <mc:Choice Requires="a14">
          <p:sp>
            <p:nvSpPr>
              <p:cNvPr id="3" name="Substituent conținut 2">
                <a:extLst>
                  <a:ext uri="{FF2B5EF4-FFF2-40B4-BE49-F238E27FC236}">
                    <a16:creationId xmlns:a16="http://schemas.microsoft.com/office/drawing/2014/main" id="{FB445238-E302-4731-BE64-37687583F837}"/>
                  </a:ext>
                </a:extLst>
              </p:cNvPr>
              <p:cNvSpPr>
                <a:spLocks noGrp="1"/>
              </p:cNvSpPr>
              <p:nvPr>
                <p:ph idx="1"/>
              </p:nvPr>
            </p:nvSpPr>
            <p:spPr/>
            <p:txBody>
              <a:bodyPr>
                <a:normAutofit fontScale="92500" lnSpcReduction="10000"/>
              </a:bodyPr>
              <a:lstStyle/>
              <a:p>
                <a:pPr marL="0" indent="0">
                  <a:buNone/>
                </a:pPr>
                <a:endParaRPr lang="ro-RO" dirty="0"/>
              </a:p>
              <a:p>
                <a:pPr marL="0" indent="0">
                  <a:buNone/>
                </a:pPr>
                <a:r>
                  <a:rPr lang="en-US" dirty="0"/>
                  <a:t>The fundamental equation</a:t>
                </a:r>
                <a:r>
                  <a:rPr lang="ro-RO" dirty="0"/>
                  <a:t>:</a:t>
                </a:r>
              </a:p>
              <a:p>
                <a:pPr marL="0" indent="0">
                  <a:buNone/>
                </a:pPr>
                <a:r>
                  <a:rPr lang="en-US" dirty="0"/>
                  <a:t> </a:t>
                </a:r>
                <a:endParaRPr lang="ro-RO" dirty="0"/>
              </a:p>
              <a:p>
                <a:pPr marL="0" indent="0">
                  <a:buNone/>
                </a:pPr>
                <a14:m>
                  <m:oMathPara xmlns:m="http://schemas.openxmlformats.org/officeDocument/2006/math">
                    <m:oMathParaPr>
                      <m:jc m:val="centerGroup"/>
                    </m:oMathParaPr>
                    <m:oMath xmlns:m="http://schemas.openxmlformats.org/officeDocument/2006/math">
                      <m:f>
                        <m:fPr>
                          <m:type m:val="lin"/>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𝑄𝑇</m:t>
                              </m:r>
                            </m:sub>
                          </m:sSub>
                        </m:num>
                        <m:den>
                          <m:rad>
                            <m:radPr>
                              <m:degHide m:val="on"/>
                              <m:ctrlPr>
                                <a:rPr lang="ro-RO" i="1">
                                  <a:latin typeface="Cambria Math" panose="02040503050406030204" pitchFamily="18" charset="0"/>
                                </a:rPr>
                              </m:ctrlPr>
                            </m:radPr>
                            <m:deg/>
                            <m:e>
                              <m:sSub>
                                <m:sSubPr>
                                  <m:ctrlPr>
                                    <a:rPr lang="ro-RO"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𝑅𝑅</m:t>
                                  </m:r>
                                </m:sub>
                              </m:sSub>
                            </m:e>
                          </m:rad>
                        </m:den>
                      </m:f>
                      <m:r>
                        <a:rPr lang="en-US" i="1">
                          <a:latin typeface="Cambria Math" panose="02040503050406030204" pitchFamily="18" charset="0"/>
                        </a:rPr>
                        <m:t>&gt;475 </m:t>
                      </m:r>
                      <m:r>
                        <m:rPr>
                          <m:sty m:val="p"/>
                        </m:rPr>
                        <a:rPr lang="en-US">
                          <a:latin typeface="Cambria Math" panose="02040503050406030204" pitchFamily="18" charset="0"/>
                        </a:rPr>
                        <m:t>ms</m:t>
                      </m:r>
                      <m:box>
                        <m:boxPr>
                          <m:ctrlPr>
                            <a:rPr lang="ro-RO" i="1">
                              <a:latin typeface="Cambria Math" panose="02040503050406030204" pitchFamily="18" charset="0"/>
                            </a:rPr>
                          </m:ctrlPr>
                        </m:boxPr>
                        <m:e>
                          <m:box>
                            <m:boxPr>
                              <m:ctrlPr>
                                <a:rPr lang="ro-RO" i="1">
                                  <a:latin typeface="Cambria Math" panose="02040503050406030204" pitchFamily="18" charset="0"/>
                                </a:rPr>
                              </m:ctrlPr>
                            </m:boxPr>
                            <m:e>
                              <m:groupChr>
                                <m:groupChrPr>
                                  <m:chr m:val="⇒"/>
                                  <m:vertJc m:val="bot"/>
                                  <m:ctrlPr>
                                    <a:rPr lang="ro-RO" i="1">
                                      <a:latin typeface="Cambria Math" panose="02040503050406030204" pitchFamily="18" charset="0"/>
                                    </a:rPr>
                                  </m:ctrlPr>
                                </m:groupChrPr>
                                <m:e/>
                              </m:groupChr>
                            </m:e>
                          </m:box>
                        </m:e>
                      </m:box>
                      <m:sSup>
                        <m:sSupPr>
                          <m:ctrlPr>
                            <a:rPr lang="ro-RO" i="1">
                              <a:latin typeface="Cambria Math" panose="02040503050406030204" pitchFamily="18" charset="0"/>
                            </a:rPr>
                          </m:ctrlPr>
                        </m:sSupPr>
                        <m:e>
                          <m:sSub>
                            <m:sSubPr>
                              <m:ctrlPr>
                                <a:rPr lang="ro-RO" i="1">
                                  <a:latin typeface="Cambria Math" panose="02040503050406030204" pitchFamily="18" charset="0"/>
                                </a:rPr>
                              </m:ctrlPr>
                            </m:sSubPr>
                            <m:e>
                              <m:r>
                                <a:rPr lang="en-US" i="1">
                                  <a:latin typeface="Cambria Math" panose="02040503050406030204" pitchFamily="18" charset="0"/>
                                </a:rPr>
                                <m:t>𝑇</m:t>
                              </m:r>
                            </m:e>
                            <m:sub>
                              <m:r>
                                <m:rPr>
                                  <m:sty m:val="p"/>
                                </m:rPr>
                                <a:rPr lang="en-US">
                                  <a:latin typeface="Cambria Math" panose="02040503050406030204" pitchFamily="18" charset="0"/>
                                </a:rPr>
                                <m:t>QT</m:t>
                              </m:r>
                            </m:sub>
                          </m:sSub>
                        </m:e>
                        <m:sup>
                          <m:r>
                            <a:rPr lang="en-US" i="1">
                              <a:latin typeface="Cambria Math" panose="02040503050406030204" pitchFamily="18" charset="0"/>
                            </a:rPr>
                            <m:t>2</m:t>
                          </m:r>
                        </m:sup>
                      </m:sSup>
                      <m:r>
                        <a:rPr lang="en-US" i="1">
                          <a:latin typeface="Cambria Math" panose="02040503050406030204" pitchFamily="18" charset="0"/>
                        </a:rPr>
                        <m:t>&gt;</m:t>
                      </m:r>
                      <m:sSub>
                        <m:sSubPr>
                          <m:ctrlPr>
                            <a:rPr lang="ro-RO" i="1">
                              <a:latin typeface="Cambria Math" panose="02040503050406030204" pitchFamily="18" charset="0"/>
                            </a:rPr>
                          </m:ctrlPr>
                        </m:sSubPr>
                        <m:e>
                          <m:r>
                            <a:rPr lang="en-US" i="1">
                              <a:latin typeface="Cambria Math" panose="02040503050406030204" pitchFamily="18" charset="0"/>
                            </a:rPr>
                            <m:t>𝑇</m:t>
                          </m:r>
                        </m:e>
                        <m:sub>
                          <m:r>
                            <m:rPr>
                              <m:sty m:val="p"/>
                            </m:rPr>
                            <a:rPr lang="en-US">
                              <a:latin typeface="Cambria Math" panose="02040503050406030204" pitchFamily="18" charset="0"/>
                            </a:rPr>
                            <m:t>RR</m:t>
                          </m:r>
                        </m:sub>
                      </m:sSub>
                      <m:r>
                        <a:rPr lang="en-US" i="1">
                          <a:latin typeface="Cambria Math" panose="02040503050406030204" pitchFamily="18" charset="0"/>
                        </a:rPr>
                        <m:t>×225,625 (1)</m:t>
                      </m:r>
                    </m:oMath>
                  </m:oMathPara>
                </a14:m>
                <a:endParaRPr lang="ro-RO" dirty="0"/>
              </a:p>
              <a:p>
                <a:pPr marL="0" indent="0">
                  <a:buNone/>
                </a:pPr>
                <a:r>
                  <a:rPr lang="en-US" dirty="0"/>
                  <a:t> </a:t>
                </a:r>
                <a:endParaRPr lang="ro-RO" dirty="0"/>
              </a:p>
              <a:p>
                <a:pPr marL="0" indent="0">
                  <a:buNone/>
                </a:pPr>
                <a14:m>
                  <m:oMathPara xmlns:m="http://schemas.openxmlformats.org/officeDocument/2006/math">
                    <m:oMathParaPr>
                      <m:jc m:val="centerGroup"/>
                    </m:oMathParaPr>
                    <m:oMath xmlns:m="http://schemas.openxmlformats.org/officeDocument/2006/math">
                      <m:box>
                        <m:boxPr>
                          <m:ctrlPr>
                            <a:rPr lang="ro-RO" i="1">
                              <a:latin typeface="Cambria Math" panose="02040503050406030204" pitchFamily="18" charset="0"/>
                            </a:rPr>
                          </m:ctrlPr>
                        </m:boxPr>
                        <m:e>
                          <m:groupChr>
                            <m:groupChrPr>
                              <m:chr m:val="⇒"/>
                              <m:vertJc m:val="bot"/>
                              <m:ctrlPr>
                                <a:rPr lang="ro-RO" i="1">
                                  <a:latin typeface="Cambria Math" panose="02040503050406030204" pitchFamily="18" charset="0"/>
                                </a:rPr>
                              </m:ctrlPr>
                            </m:groupChrPr>
                            <m:e/>
                          </m:groupChr>
                        </m:e>
                      </m:box>
                      <m:sSub>
                        <m:sSubPr>
                          <m:ctrlPr>
                            <a:rPr lang="ro-RO" i="1">
                              <a:latin typeface="Cambria Math" panose="02040503050406030204" pitchFamily="18" charset="0"/>
                            </a:rPr>
                          </m:ctrlPr>
                        </m:sSubPr>
                        <m:e>
                          <m:r>
                            <a:rPr lang="en-US" i="1">
                              <a:latin typeface="Cambria Math" panose="02040503050406030204" pitchFamily="18" charset="0"/>
                            </a:rPr>
                            <m:t>𝑇</m:t>
                          </m:r>
                        </m:e>
                        <m:sub>
                          <m:r>
                            <m:rPr>
                              <m:sty m:val="p"/>
                            </m:rPr>
                            <a:rPr lang="en-US">
                              <a:latin typeface="Cambria Math" panose="02040503050406030204" pitchFamily="18" charset="0"/>
                            </a:rPr>
                            <m:t>QTH</m:t>
                          </m:r>
                        </m:sub>
                      </m:sSub>
                      <m:r>
                        <a:rPr lang="en-US" i="1">
                          <a:latin typeface="Cambria Math" panose="02040503050406030204" pitchFamily="18" charset="0"/>
                        </a:rPr>
                        <m:t>&gt;</m:t>
                      </m:r>
                      <m:sSub>
                        <m:sSubPr>
                          <m:ctrlPr>
                            <a:rPr lang="ro-RO" i="1">
                              <a:latin typeface="Cambria Math" panose="02040503050406030204" pitchFamily="18" charset="0"/>
                            </a:rPr>
                          </m:ctrlPr>
                        </m:sSubPr>
                        <m:e>
                          <m:r>
                            <a:rPr lang="en-US" i="1">
                              <a:latin typeface="Cambria Math" panose="02040503050406030204" pitchFamily="18" charset="0"/>
                            </a:rPr>
                            <m:t>𝑇</m:t>
                          </m:r>
                        </m:e>
                        <m:sub>
                          <m:r>
                            <m:rPr>
                              <m:sty m:val="p"/>
                            </m:rPr>
                            <a:rPr lang="en-US">
                              <a:latin typeface="Cambria Math" panose="02040503050406030204" pitchFamily="18" charset="0"/>
                            </a:rPr>
                            <m:t>RRH</m:t>
                          </m:r>
                        </m:sub>
                      </m:sSub>
                      <m:r>
                        <a:rPr lang="en-US" i="1">
                          <a:latin typeface="Cambria Math" panose="02040503050406030204" pitchFamily="18" charset="0"/>
                        </a:rPr>
                        <m:t>(2)</m:t>
                      </m:r>
                    </m:oMath>
                  </m:oMathPara>
                </a14:m>
                <a:endParaRPr lang="ro-RO" dirty="0"/>
              </a:p>
              <a:p>
                <a:pPr marL="0" indent="0">
                  <a:buNone/>
                </a:pPr>
                <a:endParaRPr lang="ro-RO" dirty="0"/>
              </a:p>
              <a:p>
                <a:pPr marL="0" indent="0">
                  <a:buNone/>
                </a:pPr>
                <a:r>
                  <a:rPr lang="en-US" dirty="0"/>
                  <a:t>        </a:t>
                </a:r>
                <a:endParaRPr lang="ro-RO" dirty="0"/>
              </a:p>
            </p:txBody>
          </p:sp>
        </mc:Choice>
        <mc:Fallback xmlns="">
          <p:sp>
            <p:nvSpPr>
              <p:cNvPr id="3" name="Substituent conținut 2">
                <a:extLst>
                  <a:ext uri="{FF2B5EF4-FFF2-40B4-BE49-F238E27FC236}">
                    <a16:creationId xmlns:a16="http://schemas.microsoft.com/office/drawing/2014/main" id="{FB445238-E302-4731-BE64-37687583F837}"/>
                  </a:ext>
                </a:extLst>
              </p:cNvPr>
              <p:cNvSpPr>
                <a:spLocks noGrp="1" noRot="1" noChangeAspect="1" noMove="1" noResize="1" noEditPoints="1" noAdjustHandles="1" noChangeArrowheads="1" noChangeShapeType="1" noTextEdit="1"/>
              </p:cNvSpPr>
              <p:nvPr>
                <p:ph idx="1"/>
              </p:nvPr>
            </p:nvSpPr>
            <p:spPr>
              <a:blipFill>
                <a:blip r:embed="rId2"/>
                <a:stretch>
                  <a:fillRect l="-1704"/>
                </a:stretch>
              </a:blipFill>
            </p:spPr>
            <p:txBody>
              <a:bodyPr/>
              <a:lstStyle/>
              <a:p>
                <a:r>
                  <a:rPr lang="ro-RO">
                    <a:noFill/>
                  </a:rPr>
                  <a:t> </a:t>
                </a:r>
              </a:p>
            </p:txBody>
          </p:sp>
        </mc:Fallback>
      </mc:AlternateContent>
    </p:spTree>
    <p:extLst>
      <p:ext uri="{BB962C8B-B14F-4D97-AF65-F5344CB8AC3E}">
        <p14:creationId xmlns:p14="http://schemas.microsoft.com/office/powerpoint/2010/main" val="1809367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02DB6DE-8147-4ABE-86B0-52CD80BA909B}"/>
              </a:ext>
            </a:extLst>
          </p:cNvPr>
          <p:cNvSpPr>
            <a:spLocks noGrp="1"/>
          </p:cNvSpPr>
          <p:nvPr>
            <p:ph type="title"/>
          </p:nvPr>
        </p:nvSpPr>
        <p:spPr/>
        <p:txBody>
          <a:bodyPr/>
          <a:lstStyle/>
          <a:p>
            <a:r>
              <a:rPr lang="ro-RO" dirty="0"/>
              <a:t>The Detection of DRHS (2)</a:t>
            </a:r>
          </a:p>
        </p:txBody>
      </p:sp>
      <mc:AlternateContent xmlns:mc="http://schemas.openxmlformats.org/markup-compatibility/2006" xmlns:a14="http://schemas.microsoft.com/office/drawing/2010/main">
        <mc:Choice Requires="a14">
          <p:sp>
            <p:nvSpPr>
              <p:cNvPr id="3" name="Substituent conținut 2">
                <a:extLst>
                  <a:ext uri="{FF2B5EF4-FFF2-40B4-BE49-F238E27FC236}">
                    <a16:creationId xmlns:a16="http://schemas.microsoft.com/office/drawing/2014/main" id="{9A54349A-C9BC-46F6-B39B-9B69B21646CE}"/>
                  </a:ext>
                </a:extLst>
              </p:cNvPr>
              <p:cNvSpPr>
                <a:spLocks noGrp="1"/>
              </p:cNvSpPr>
              <p:nvPr>
                <p:ph idx="1"/>
              </p:nvPr>
            </p:nvSpPr>
            <p:spPr/>
            <p:txBody>
              <a:bodyPr>
                <a:normAutofit fontScale="77500" lnSpcReduction="20000"/>
              </a:bodyPr>
              <a:lstStyle/>
              <a:p>
                <a:r>
                  <a:rPr lang="ro-RO" dirty="0"/>
                  <a:t>T</a:t>
                </a:r>
                <a:r>
                  <a:rPr lang="en-US" dirty="0"/>
                  <a:t>he expressions </a:t>
                </a:r>
                <a14:m>
                  <m:oMath xmlns:m="http://schemas.openxmlformats.org/officeDocument/2006/math">
                    <m:sSup>
                      <m:sSupPr>
                        <m:ctrlPr>
                          <a:rPr lang="ro-RO" i="1">
                            <a:latin typeface="Cambria Math" panose="02040503050406030204" pitchFamily="18" charset="0"/>
                          </a:rPr>
                        </m:ctrlPr>
                      </m:sSupPr>
                      <m:e>
                        <m:sSub>
                          <m:sSubPr>
                            <m:ctrlPr>
                              <a:rPr lang="ro-RO" i="1">
                                <a:latin typeface="Cambria Math" panose="02040503050406030204" pitchFamily="18" charset="0"/>
                              </a:rPr>
                            </m:ctrlPr>
                          </m:sSubPr>
                          <m:e>
                            <m:r>
                              <a:rPr lang="en-US" i="1">
                                <a:latin typeface="Cambria Math" panose="02040503050406030204" pitchFamily="18" charset="0"/>
                              </a:rPr>
                              <m:t>𝑇</m:t>
                            </m:r>
                          </m:e>
                          <m:sub>
                            <m:r>
                              <m:rPr>
                                <m:sty m:val="p"/>
                              </m:rPr>
                              <a:rPr lang="en-US">
                                <a:latin typeface="Cambria Math" panose="02040503050406030204" pitchFamily="18" charset="0"/>
                              </a:rPr>
                              <m:t>QT</m:t>
                            </m:r>
                          </m:sub>
                        </m:sSub>
                      </m:e>
                      <m:sup>
                        <m:r>
                          <a:rPr lang="en-US" i="1">
                            <a:latin typeface="Cambria Math" panose="02040503050406030204" pitchFamily="18" charset="0"/>
                          </a:rPr>
                          <m:t>2</m:t>
                        </m:r>
                      </m:sup>
                    </m:sSup>
                    <m:r>
                      <a:rPr lang="en-US" i="1">
                        <a:latin typeface="Cambria Math" panose="02040503050406030204" pitchFamily="18" charset="0"/>
                      </a:rPr>
                      <m:t>=</m:t>
                    </m:r>
                    <m:sSub>
                      <m:sSubPr>
                        <m:ctrlPr>
                          <a:rPr lang="ro-RO" i="1">
                            <a:latin typeface="Cambria Math" panose="02040503050406030204" pitchFamily="18" charset="0"/>
                          </a:rPr>
                        </m:ctrlPr>
                      </m:sSubPr>
                      <m:e>
                        <m:r>
                          <a:rPr lang="en-US" i="1">
                            <a:latin typeface="Cambria Math" panose="02040503050406030204" pitchFamily="18" charset="0"/>
                          </a:rPr>
                          <m:t>𝑇</m:t>
                        </m:r>
                      </m:e>
                      <m:sub>
                        <m:r>
                          <m:rPr>
                            <m:sty m:val="p"/>
                          </m:rPr>
                          <a:rPr lang="en-US">
                            <a:latin typeface="Cambria Math" panose="02040503050406030204" pitchFamily="18" charset="0"/>
                          </a:rPr>
                          <m:t>QTH</m:t>
                        </m:r>
                      </m:sub>
                    </m:sSub>
                  </m:oMath>
                </a14:m>
                <a:r>
                  <a:rPr lang="en-US" dirty="0"/>
                  <a:t> and </a:t>
                </a:r>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𝑇</m:t>
                        </m:r>
                      </m:e>
                      <m:sub>
                        <m:r>
                          <m:rPr>
                            <m:sty m:val="p"/>
                          </m:rPr>
                          <a:rPr lang="en-US">
                            <a:latin typeface="Cambria Math" panose="02040503050406030204" pitchFamily="18" charset="0"/>
                          </a:rPr>
                          <m:t>RR</m:t>
                        </m:r>
                      </m:sub>
                    </m:sSub>
                    <m:r>
                      <a:rPr lang="en-US" i="1">
                        <a:latin typeface="Cambria Math" panose="02040503050406030204" pitchFamily="18" charset="0"/>
                      </a:rPr>
                      <m:t>×225,625=</m:t>
                    </m:r>
                    <m:sSub>
                      <m:sSubPr>
                        <m:ctrlPr>
                          <a:rPr lang="ro-RO" i="1">
                            <a:latin typeface="Cambria Math" panose="02040503050406030204" pitchFamily="18" charset="0"/>
                          </a:rPr>
                        </m:ctrlPr>
                      </m:sSubPr>
                      <m:e>
                        <m:r>
                          <a:rPr lang="en-US" i="1">
                            <a:latin typeface="Cambria Math" panose="02040503050406030204" pitchFamily="18" charset="0"/>
                          </a:rPr>
                          <m:t>𝑇</m:t>
                        </m:r>
                      </m:e>
                      <m:sub>
                        <m:r>
                          <m:rPr>
                            <m:sty m:val="p"/>
                          </m:rPr>
                          <a:rPr lang="en-US">
                            <a:latin typeface="Cambria Math" panose="02040503050406030204" pitchFamily="18" charset="0"/>
                          </a:rPr>
                          <m:t>RRH</m:t>
                        </m:r>
                      </m:sub>
                    </m:sSub>
                  </m:oMath>
                </a14:m>
                <a:r>
                  <a:rPr lang="en-US" dirty="0"/>
                  <a:t>, are computed using the frontend, client-side devices that are represented in Figure 1. The </a:t>
                </a:r>
                <a:r>
                  <a:rPr lang="en-US" i="1" dirty="0"/>
                  <a:t>T</a:t>
                </a:r>
                <a:r>
                  <a:rPr lang="en-US" baseline="-25000" dirty="0"/>
                  <a:t>QT</a:t>
                </a:r>
                <a:r>
                  <a:rPr lang="en-US" dirty="0"/>
                  <a:t> and </a:t>
                </a:r>
                <a:r>
                  <a:rPr lang="en-US" i="1" dirty="0"/>
                  <a:t>T</a:t>
                </a:r>
                <a:r>
                  <a:rPr lang="en-US" baseline="-25000" dirty="0"/>
                  <a:t>RR</a:t>
                </a:r>
                <a:r>
                  <a:rPr lang="en-US" dirty="0"/>
                  <a:t> represent the time intervals that are measured and recorded during any electrocardiogram test. In principle, </a:t>
                </a:r>
                <a:r>
                  <a:rPr lang="en-US" i="1" dirty="0"/>
                  <a:t>T</a:t>
                </a:r>
                <a:r>
                  <a:rPr lang="en-US" baseline="-25000" dirty="0"/>
                  <a:t>QT</a:t>
                </a:r>
                <a:r>
                  <a:rPr lang="en-US" dirty="0"/>
                  <a:t> represents the time taken for ventricular </a:t>
                </a:r>
                <a:r>
                  <a:rPr lang="en-US" dirty="0" err="1"/>
                  <a:t>depolarisation</a:t>
                </a:r>
                <a:r>
                  <a:rPr lang="en-US" dirty="0"/>
                  <a:t> and </a:t>
                </a:r>
                <a:r>
                  <a:rPr lang="en-US" dirty="0" err="1"/>
                  <a:t>repolarisation</a:t>
                </a:r>
                <a:r>
                  <a:rPr lang="en-US" dirty="0"/>
                  <a:t>, while </a:t>
                </a:r>
                <a:r>
                  <a:rPr lang="en-US" i="1" dirty="0"/>
                  <a:t>T</a:t>
                </a:r>
                <a:r>
                  <a:rPr lang="en-US" baseline="-25000" dirty="0"/>
                  <a:t>RR</a:t>
                </a:r>
                <a:r>
                  <a:rPr lang="en-US" dirty="0"/>
                  <a:t> measures the variability in the timing of the heartbeats. The subscript </a:t>
                </a:r>
                <a:r>
                  <a:rPr lang="en-US" i="1" dirty="0"/>
                  <a:t>H </a:t>
                </a:r>
                <a:r>
                  <a:rPr lang="en-US" dirty="0"/>
                  <a:t>denotes the homomorphic nature of the comparison, which detects the existence of the DRHS condition. The optimized version of the equation (1), which has been obtained after an extensive set of calibration tests, has been considered during the implementation of the e-Health system.</a:t>
                </a:r>
                <a:endParaRPr lang="ro-RO" dirty="0"/>
              </a:p>
            </p:txBody>
          </p:sp>
        </mc:Choice>
        <mc:Fallback xmlns="">
          <p:sp>
            <p:nvSpPr>
              <p:cNvPr id="3" name="Substituent conținut 2">
                <a:extLst>
                  <a:ext uri="{FF2B5EF4-FFF2-40B4-BE49-F238E27FC236}">
                    <a16:creationId xmlns:a16="http://schemas.microsoft.com/office/drawing/2014/main" id="{9A54349A-C9BC-46F6-B39B-9B69B21646CE}"/>
                  </a:ext>
                </a:extLst>
              </p:cNvPr>
              <p:cNvSpPr>
                <a:spLocks noGrp="1" noRot="1" noChangeAspect="1" noMove="1" noResize="1" noEditPoints="1" noAdjustHandles="1" noChangeArrowheads="1" noChangeShapeType="1" noTextEdit="1"/>
              </p:cNvSpPr>
              <p:nvPr>
                <p:ph idx="1"/>
              </p:nvPr>
            </p:nvSpPr>
            <p:spPr>
              <a:blipFill>
                <a:blip r:embed="rId2"/>
                <a:stretch>
                  <a:fillRect l="-1037" t="-1887" r="-1630"/>
                </a:stretch>
              </a:blipFill>
            </p:spPr>
            <p:txBody>
              <a:bodyPr/>
              <a:lstStyle/>
              <a:p>
                <a:r>
                  <a:rPr lang="ro-RO">
                    <a:noFill/>
                  </a:rPr>
                  <a:t> </a:t>
                </a:r>
              </a:p>
            </p:txBody>
          </p:sp>
        </mc:Fallback>
      </mc:AlternateContent>
    </p:spTree>
    <p:extLst>
      <p:ext uri="{BB962C8B-B14F-4D97-AF65-F5344CB8AC3E}">
        <p14:creationId xmlns:p14="http://schemas.microsoft.com/office/powerpoint/2010/main" val="1856150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o-RO" b="1" dirty="0">
                <a:solidFill>
                  <a:srgbClr val="FF0000"/>
                </a:solidFill>
              </a:rPr>
              <a:t>Corollary</a:t>
            </a:r>
            <a:endParaRPr lang="en-CA" b="1" dirty="0">
              <a:solidFill>
                <a:srgbClr val="FF0000"/>
              </a:solidFill>
            </a:endParaRPr>
          </a:p>
        </p:txBody>
      </p:sp>
      <p:sp>
        <p:nvSpPr>
          <p:cNvPr id="45" name="Content Placeholder 2"/>
          <p:cNvSpPr txBox="1">
            <a:spLocks/>
          </p:cNvSpPr>
          <p:nvPr/>
        </p:nvSpPr>
        <p:spPr>
          <a:xfrm>
            <a:off x="-228600" y="1600200"/>
            <a:ext cx="8686800" cy="6858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prstClr val="black"/>
                </a:solidFill>
              </a:rPr>
              <a:t>	</a:t>
            </a:r>
            <a:r>
              <a:rPr lang="ro-RO" b="1" dirty="0">
                <a:solidFill>
                  <a:prstClr val="black"/>
                </a:solidFill>
              </a:rPr>
              <a:t>Considering the system</a:t>
            </a:r>
            <a:r>
              <a:rPr lang="en-US" b="1" dirty="0">
                <a:solidFill>
                  <a:prstClr val="black"/>
                </a:solidFill>
              </a:rPr>
              <a:t> </a:t>
            </a:r>
            <a:r>
              <a:rPr lang="en-US" sz="4000" b="1" dirty="0">
                <a:solidFill>
                  <a:prstClr val="black"/>
                </a:solidFill>
              </a:rPr>
              <a:t>{</a:t>
            </a:r>
            <a:r>
              <a:rPr lang="en-US" b="1" dirty="0">
                <a:solidFill>
                  <a:srgbClr val="0000FF"/>
                </a:solidFill>
              </a:rPr>
              <a:t>XOR</a:t>
            </a:r>
            <a:r>
              <a:rPr lang="en-US" b="1" dirty="0">
                <a:solidFill>
                  <a:prstClr val="black"/>
                </a:solidFill>
              </a:rPr>
              <a:t>,</a:t>
            </a:r>
            <a:r>
              <a:rPr lang="en-US" b="1" dirty="0">
                <a:solidFill>
                  <a:srgbClr val="FF0000"/>
                </a:solidFill>
              </a:rPr>
              <a:t>AND</a:t>
            </a:r>
            <a:r>
              <a:rPr lang="en-US" sz="4000" b="1" dirty="0">
                <a:solidFill>
                  <a:prstClr val="black"/>
                </a:solidFill>
              </a:rPr>
              <a:t>} </a:t>
            </a:r>
            <a:r>
              <a:rPr lang="en-US" b="1" dirty="0">
                <a:solidFill>
                  <a:prstClr val="black"/>
                </a:solidFill>
              </a:rPr>
              <a:t>is Turing-complete …</a:t>
            </a:r>
          </a:p>
          <a:p>
            <a:pPr marL="0" indent="0">
              <a:buFont typeface="Arial" pitchFamily="34" charset="0"/>
              <a:buNone/>
            </a:pPr>
            <a:endParaRPr lang="en-US" dirty="0">
              <a:solidFill>
                <a:prstClr val="black"/>
              </a:solidFill>
            </a:endParaRPr>
          </a:p>
        </p:txBody>
      </p:sp>
      <p:sp>
        <p:nvSpPr>
          <p:cNvPr id="107" name="Content Placeholder 2"/>
          <p:cNvSpPr txBox="1">
            <a:spLocks/>
          </p:cNvSpPr>
          <p:nvPr/>
        </p:nvSpPr>
        <p:spPr>
          <a:xfrm>
            <a:off x="-228600" y="2362200"/>
            <a:ext cx="9601200" cy="533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prstClr val="black"/>
                </a:solidFill>
              </a:rPr>
              <a:t>	… if </a:t>
            </a:r>
            <a:r>
              <a:rPr lang="ro-RO" dirty="0">
                <a:solidFill>
                  <a:prstClr val="black"/>
                </a:solidFill>
              </a:rPr>
              <a:t>one</a:t>
            </a:r>
            <a:r>
              <a:rPr lang="en-US" dirty="0">
                <a:solidFill>
                  <a:prstClr val="black"/>
                </a:solidFill>
              </a:rPr>
              <a:t> can compute sums and products on </a:t>
            </a:r>
            <a:r>
              <a:rPr lang="en-US" dirty="0">
                <a:solidFill>
                  <a:srgbClr val="00B050"/>
                </a:solidFill>
              </a:rPr>
              <a:t>encrypted bits</a:t>
            </a:r>
            <a:endParaRPr lang="en-US" dirty="0">
              <a:solidFill>
                <a:prstClr val="black"/>
              </a:solidFill>
            </a:endParaRPr>
          </a:p>
          <a:p>
            <a:pPr marL="0" indent="0">
              <a:buFont typeface="Arial" pitchFamily="34" charset="0"/>
              <a:buNone/>
            </a:pPr>
            <a:endParaRPr lang="en-US" dirty="0">
              <a:solidFill>
                <a:prstClr val="black"/>
              </a:solidFill>
            </a:endParaRPr>
          </a:p>
        </p:txBody>
      </p:sp>
      <p:sp>
        <p:nvSpPr>
          <p:cNvPr id="108" name="Content Placeholder 2"/>
          <p:cNvSpPr txBox="1">
            <a:spLocks/>
          </p:cNvSpPr>
          <p:nvPr/>
        </p:nvSpPr>
        <p:spPr>
          <a:xfrm>
            <a:off x="-228600" y="2971800"/>
            <a:ext cx="9067800" cy="533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prstClr val="black"/>
                </a:solidFill>
              </a:rPr>
              <a:t>	… </a:t>
            </a:r>
            <a:r>
              <a:rPr lang="ro-RO" dirty="0">
                <a:solidFill>
                  <a:prstClr val="black"/>
                </a:solidFill>
              </a:rPr>
              <a:t>one</a:t>
            </a:r>
            <a:r>
              <a:rPr lang="en-US" dirty="0">
                <a:solidFill>
                  <a:prstClr val="black"/>
                </a:solidFill>
              </a:rPr>
              <a:t> can compute </a:t>
            </a:r>
            <a:r>
              <a:rPr lang="en-US" sz="3800" b="1" i="1" dirty="0">
                <a:solidFill>
                  <a:srgbClr val="FF0000"/>
                </a:solidFill>
              </a:rPr>
              <a:t>ANY</a:t>
            </a:r>
            <a:r>
              <a:rPr lang="en-US" dirty="0">
                <a:solidFill>
                  <a:prstClr val="black"/>
                </a:solidFill>
              </a:rPr>
              <a:t> function on </a:t>
            </a:r>
            <a:r>
              <a:rPr lang="en-US" dirty="0">
                <a:solidFill>
                  <a:srgbClr val="00B050"/>
                </a:solidFill>
              </a:rPr>
              <a:t>encrypted inputs</a:t>
            </a:r>
            <a:endParaRPr lang="en-US" dirty="0">
              <a:solidFill>
                <a:prstClr val="black"/>
              </a:solidFill>
            </a:endParaRPr>
          </a:p>
          <a:p>
            <a:pPr marL="0" indent="0">
              <a:buFont typeface="Arial" pitchFamily="34" charset="0"/>
              <a:buNone/>
            </a:pPr>
            <a:endParaRPr lang="en-US" dirty="0">
              <a:solidFill>
                <a:prstClr val="black"/>
              </a:solidFill>
            </a:endParaRPr>
          </a:p>
        </p:txBody>
      </p:sp>
      <p:pic>
        <p:nvPicPr>
          <p:cNvPr id="109" name="Picture 10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81052" y="4478586"/>
            <a:ext cx="1045754" cy="702258"/>
          </a:xfrm>
          <a:prstGeom prst="rect">
            <a:avLst/>
          </a:prstGeom>
        </p:spPr>
      </p:pic>
      <p:pic>
        <p:nvPicPr>
          <p:cNvPr id="110" name="Picture 1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44242" y="4474224"/>
            <a:ext cx="1124407" cy="668890"/>
          </a:xfrm>
          <a:prstGeom prst="rect">
            <a:avLst/>
          </a:prstGeom>
        </p:spPr>
      </p:pic>
      <p:pic>
        <p:nvPicPr>
          <p:cNvPr id="111" name="Picture 1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734642" y="5580351"/>
            <a:ext cx="1124407" cy="668890"/>
          </a:xfrm>
          <a:prstGeom prst="rect">
            <a:avLst/>
          </a:prstGeom>
        </p:spPr>
      </p:pic>
      <p:cxnSp>
        <p:nvCxnSpPr>
          <p:cNvPr id="112" name="Straight Connector 111"/>
          <p:cNvCxnSpPr/>
          <p:nvPr/>
        </p:nvCxnSpPr>
        <p:spPr>
          <a:xfrm>
            <a:off x="3657600" y="5352592"/>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419600" y="5352592"/>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91"/>
          <p:cNvSpPr>
            <a:spLocks noChangeArrowheads="1"/>
          </p:cNvSpPr>
          <p:nvPr/>
        </p:nvSpPr>
        <p:spPr bwMode="auto">
          <a:xfrm>
            <a:off x="2971800" y="3733800"/>
            <a:ext cx="9144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pitchFamily="34" charset="0"/>
              <a:buNone/>
            </a:pPr>
            <a:r>
              <a:rPr lang="en-US" sz="2000" dirty="0">
                <a:solidFill>
                  <a:srgbClr val="0000CC"/>
                </a:solidFill>
                <a:cs typeface="Arial" pitchFamily="34" charset="0"/>
              </a:rPr>
              <a:t>E(x</a:t>
            </a:r>
            <a:r>
              <a:rPr lang="en-US" sz="2000" baseline="-25000" dirty="0">
                <a:solidFill>
                  <a:srgbClr val="0000CC"/>
                </a:solidFill>
                <a:cs typeface="Arial" pitchFamily="34" charset="0"/>
              </a:rPr>
              <a:t>1</a:t>
            </a:r>
            <a:r>
              <a:rPr lang="en-US" sz="2000" dirty="0">
                <a:solidFill>
                  <a:srgbClr val="0000CC"/>
                </a:solidFill>
                <a:cs typeface="Arial" pitchFamily="34" charset="0"/>
              </a:rPr>
              <a:t>)</a:t>
            </a:r>
          </a:p>
        </p:txBody>
      </p:sp>
      <p:sp>
        <p:nvSpPr>
          <p:cNvPr id="115" name="Rectangle 92"/>
          <p:cNvSpPr>
            <a:spLocks noChangeArrowheads="1"/>
          </p:cNvSpPr>
          <p:nvPr/>
        </p:nvSpPr>
        <p:spPr bwMode="auto">
          <a:xfrm>
            <a:off x="3581400" y="3733800"/>
            <a:ext cx="838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pitchFamily="34" charset="0"/>
              <a:buNone/>
            </a:pPr>
            <a:r>
              <a:rPr lang="en-US" sz="2000">
                <a:solidFill>
                  <a:srgbClr val="0000CC"/>
                </a:solidFill>
                <a:cs typeface="Arial" pitchFamily="34" charset="0"/>
              </a:rPr>
              <a:t>E(x</a:t>
            </a:r>
            <a:r>
              <a:rPr lang="en-US" sz="2000" baseline="-25000">
                <a:solidFill>
                  <a:srgbClr val="0000CC"/>
                </a:solidFill>
                <a:cs typeface="Arial" pitchFamily="34" charset="0"/>
              </a:rPr>
              <a:t>2</a:t>
            </a:r>
            <a:r>
              <a:rPr lang="en-US" sz="2000">
                <a:solidFill>
                  <a:srgbClr val="0000CC"/>
                </a:solidFill>
                <a:cs typeface="Arial" pitchFamily="34" charset="0"/>
              </a:rPr>
              <a:t>)</a:t>
            </a:r>
          </a:p>
        </p:txBody>
      </p:sp>
      <p:sp>
        <p:nvSpPr>
          <p:cNvPr id="116" name="Rectangle 93"/>
          <p:cNvSpPr>
            <a:spLocks noChangeArrowheads="1"/>
          </p:cNvSpPr>
          <p:nvPr/>
        </p:nvSpPr>
        <p:spPr bwMode="auto">
          <a:xfrm>
            <a:off x="4267200" y="3733800"/>
            <a:ext cx="8382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pitchFamily="34" charset="0"/>
              <a:buNone/>
            </a:pPr>
            <a:r>
              <a:rPr lang="en-US" sz="2000">
                <a:solidFill>
                  <a:srgbClr val="0000CC"/>
                </a:solidFill>
                <a:cs typeface="Arial" pitchFamily="34" charset="0"/>
              </a:rPr>
              <a:t>E(x</a:t>
            </a:r>
            <a:r>
              <a:rPr lang="en-US" sz="2000" baseline="-25000">
                <a:solidFill>
                  <a:srgbClr val="0000CC"/>
                </a:solidFill>
                <a:cs typeface="Arial" pitchFamily="34" charset="0"/>
              </a:rPr>
              <a:t>3</a:t>
            </a:r>
            <a:r>
              <a:rPr lang="en-US" sz="2000">
                <a:solidFill>
                  <a:srgbClr val="0000CC"/>
                </a:solidFill>
                <a:cs typeface="Arial" pitchFamily="34" charset="0"/>
              </a:rPr>
              <a:t>)</a:t>
            </a:r>
          </a:p>
        </p:txBody>
      </p:sp>
      <p:sp>
        <p:nvSpPr>
          <p:cNvPr id="117" name="Rectangle 94"/>
          <p:cNvSpPr>
            <a:spLocks noChangeArrowheads="1"/>
          </p:cNvSpPr>
          <p:nvPr/>
        </p:nvSpPr>
        <p:spPr bwMode="auto">
          <a:xfrm>
            <a:off x="4953000" y="3733800"/>
            <a:ext cx="11430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pitchFamily="34" charset="0"/>
              <a:buNone/>
            </a:pPr>
            <a:r>
              <a:rPr lang="en-US" sz="2000" dirty="0">
                <a:solidFill>
                  <a:srgbClr val="0000CC"/>
                </a:solidFill>
                <a:cs typeface="Arial" pitchFamily="34" charset="0"/>
              </a:rPr>
              <a:t>E(x</a:t>
            </a:r>
            <a:r>
              <a:rPr lang="en-US" sz="2000" baseline="-25000" dirty="0">
                <a:solidFill>
                  <a:srgbClr val="0000CC"/>
                </a:solidFill>
                <a:cs typeface="Arial" pitchFamily="34" charset="0"/>
              </a:rPr>
              <a:t>4</a:t>
            </a:r>
            <a:r>
              <a:rPr lang="en-US" sz="2000" dirty="0">
                <a:solidFill>
                  <a:srgbClr val="0000CC"/>
                </a:solidFill>
                <a:cs typeface="Arial" pitchFamily="34" charset="0"/>
              </a:rPr>
              <a:t>)</a:t>
            </a:r>
          </a:p>
        </p:txBody>
      </p:sp>
      <p:sp>
        <p:nvSpPr>
          <p:cNvPr id="118" name="Rectangle 96"/>
          <p:cNvSpPr>
            <a:spLocks noChangeArrowheads="1"/>
          </p:cNvSpPr>
          <p:nvPr/>
        </p:nvSpPr>
        <p:spPr bwMode="auto">
          <a:xfrm>
            <a:off x="5105400" y="5029200"/>
            <a:ext cx="19050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pitchFamily="34" charset="0"/>
              <a:buNone/>
            </a:pPr>
            <a:r>
              <a:rPr lang="en-US" sz="2000" dirty="0">
                <a:solidFill>
                  <a:srgbClr val="0000CC"/>
                </a:solidFill>
                <a:cs typeface="Arial" pitchFamily="34" charset="0"/>
              </a:rPr>
              <a:t>E(x</a:t>
            </a:r>
            <a:r>
              <a:rPr lang="en-US" sz="2000" baseline="-25000" dirty="0">
                <a:solidFill>
                  <a:srgbClr val="0000CC"/>
                </a:solidFill>
                <a:cs typeface="Arial" pitchFamily="34" charset="0"/>
              </a:rPr>
              <a:t>3</a:t>
            </a:r>
            <a:r>
              <a:rPr lang="en-US" sz="2000" dirty="0">
                <a:solidFill>
                  <a:srgbClr val="0000CC"/>
                </a:solidFill>
                <a:cs typeface="Arial" pitchFamily="34" charset="0"/>
              </a:rPr>
              <a:t> AND x</a:t>
            </a:r>
            <a:r>
              <a:rPr lang="en-US" sz="2000" baseline="-25000" dirty="0">
                <a:solidFill>
                  <a:srgbClr val="0000CC"/>
                </a:solidFill>
                <a:cs typeface="Arial" pitchFamily="34" charset="0"/>
              </a:rPr>
              <a:t>4</a:t>
            </a:r>
            <a:r>
              <a:rPr lang="en-US" sz="2000" dirty="0">
                <a:solidFill>
                  <a:srgbClr val="0000CC"/>
                </a:solidFill>
                <a:cs typeface="Arial" pitchFamily="34" charset="0"/>
              </a:rPr>
              <a:t>)</a:t>
            </a:r>
          </a:p>
        </p:txBody>
      </p:sp>
      <p:sp>
        <p:nvSpPr>
          <p:cNvPr id="119" name="Rectangle 97"/>
          <p:cNvSpPr>
            <a:spLocks noChangeArrowheads="1"/>
          </p:cNvSpPr>
          <p:nvPr/>
        </p:nvSpPr>
        <p:spPr bwMode="auto">
          <a:xfrm>
            <a:off x="2209800" y="5029200"/>
            <a:ext cx="19050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pitchFamily="34" charset="0"/>
              <a:buNone/>
            </a:pPr>
            <a:r>
              <a:rPr lang="en-US" sz="2000" dirty="0">
                <a:solidFill>
                  <a:srgbClr val="0000CC"/>
                </a:solidFill>
                <a:cs typeface="Arial" pitchFamily="34" charset="0"/>
              </a:rPr>
              <a:t>E(x</a:t>
            </a:r>
            <a:r>
              <a:rPr lang="en-US" sz="2000" baseline="-25000" dirty="0">
                <a:solidFill>
                  <a:srgbClr val="0000CC"/>
                </a:solidFill>
                <a:cs typeface="Arial" pitchFamily="34" charset="0"/>
              </a:rPr>
              <a:t>1</a:t>
            </a:r>
            <a:r>
              <a:rPr lang="en-US" sz="2000" dirty="0">
                <a:solidFill>
                  <a:srgbClr val="0000CC"/>
                </a:solidFill>
                <a:cs typeface="Arial" pitchFamily="34" charset="0"/>
              </a:rPr>
              <a:t> XOR x</a:t>
            </a:r>
            <a:r>
              <a:rPr lang="en-US" sz="2000" baseline="-25000" dirty="0">
                <a:solidFill>
                  <a:srgbClr val="0000CC"/>
                </a:solidFill>
                <a:cs typeface="Arial" pitchFamily="34" charset="0"/>
              </a:rPr>
              <a:t>2</a:t>
            </a:r>
            <a:r>
              <a:rPr lang="en-US" sz="2000" dirty="0">
                <a:solidFill>
                  <a:srgbClr val="0000CC"/>
                </a:solidFill>
                <a:cs typeface="Arial" pitchFamily="34" charset="0"/>
              </a:rPr>
              <a:t>)</a:t>
            </a:r>
          </a:p>
        </p:txBody>
      </p:sp>
      <p:sp>
        <p:nvSpPr>
          <p:cNvPr id="120" name="Rectangle 96"/>
          <p:cNvSpPr>
            <a:spLocks noChangeArrowheads="1"/>
          </p:cNvSpPr>
          <p:nvPr/>
        </p:nvSpPr>
        <p:spPr bwMode="auto">
          <a:xfrm>
            <a:off x="4343400" y="6248400"/>
            <a:ext cx="1905000" cy="6096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Arial" pitchFamily="34" charset="0"/>
              <a:buNone/>
            </a:pPr>
            <a:r>
              <a:rPr lang="en-US" sz="2000" dirty="0">
                <a:solidFill>
                  <a:srgbClr val="0000CC"/>
                </a:solidFill>
                <a:cs typeface="Arial" pitchFamily="34" charset="0"/>
              </a:rPr>
              <a:t>E(f(x</a:t>
            </a:r>
            <a:r>
              <a:rPr lang="en-US" sz="2000" baseline="-25000" dirty="0">
                <a:solidFill>
                  <a:srgbClr val="0000CC"/>
                </a:solidFill>
                <a:cs typeface="Arial" pitchFamily="34" charset="0"/>
              </a:rPr>
              <a:t>1</a:t>
            </a:r>
            <a:r>
              <a:rPr lang="en-US" sz="2000" dirty="0">
                <a:solidFill>
                  <a:srgbClr val="0000CC"/>
                </a:solidFill>
                <a:cs typeface="Arial" pitchFamily="34" charset="0"/>
              </a:rPr>
              <a:t>,x</a:t>
            </a:r>
            <a:r>
              <a:rPr lang="en-US" sz="2000" baseline="-25000" dirty="0">
                <a:solidFill>
                  <a:srgbClr val="0000CC"/>
                </a:solidFill>
                <a:cs typeface="Arial" pitchFamily="34" charset="0"/>
              </a:rPr>
              <a:t>2</a:t>
            </a:r>
            <a:r>
              <a:rPr lang="en-US" sz="2000" dirty="0">
                <a:solidFill>
                  <a:srgbClr val="0000CC"/>
                </a:solidFill>
                <a:cs typeface="Arial" pitchFamily="34" charset="0"/>
              </a:rPr>
              <a:t>,x</a:t>
            </a:r>
            <a:r>
              <a:rPr lang="en-US" sz="2000" baseline="-25000" dirty="0">
                <a:solidFill>
                  <a:srgbClr val="0000CC"/>
                </a:solidFill>
                <a:cs typeface="Arial" pitchFamily="34" charset="0"/>
              </a:rPr>
              <a:t>3</a:t>
            </a:r>
            <a:r>
              <a:rPr lang="en-US" sz="2000" dirty="0">
                <a:solidFill>
                  <a:srgbClr val="0000CC"/>
                </a:solidFill>
                <a:cs typeface="Arial" pitchFamily="34" charset="0"/>
              </a:rPr>
              <a:t>,x</a:t>
            </a:r>
            <a:r>
              <a:rPr lang="en-US" sz="2000" baseline="-25000" dirty="0">
                <a:solidFill>
                  <a:srgbClr val="0000CC"/>
                </a:solidFill>
                <a:cs typeface="Arial" pitchFamily="34" charset="0"/>
              </a:rPr>
              <a:t>4</a:t>
            </a:r>
            <a:r>
              <a:rPr lang="en-US" sz="2000" dirty="0">
                <a:solidFill>
                  <a:srgbClr val="0000CC"/>
                </a:solidFill>
                <a:cs typeface="Arial" pitchFamily="34" charset="0"/>
              </a:rPr>
              <a:t>))</a:t>
            </a:r>
          </a:p>
        </p:txBody>
      </p:sp>
    </p:spTree>
    <p:extLst>
      <p:ext uri="{BB962C8B-B14F-4D97-AF65-F5344CB8AC3E}">
        <p14:creationId xmlns:p14="http://schemas.microsoft.com/office/powerpoint/2010/main" val="93615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7A4F4B1-3BA7-4B20-AD41-6908ABFB251F}"/>
              </a:ext>
            </a:extLst>
          </p:cNvPr>
          <p:cNvSpPr>
            <a:spLocks noGrp="1"/>
          </p:cNvSpPr>
          <p:nvPr>
            <p:ph type="title"/>
          </p:nvPr>
        </p:nvSpPr>
        <p:spPr/>
        <p:txBody>
          <a:bodyPr/>
          <a:lstStyle/>
          <a:p>
            <a:r>
              <a:rPr lang="ro-RO" dirty="0"/>
              <a:t>The Detection of DRHS (3)</a:t>
            </a:r>
          </a:p>
        </p:txBody>
      </p:sp>
      <mc:AlternateContent xmlns:mc="http://schemas.openxmlformats.org/markup-compatibility/2006" xmlns:a14="http://schemas.microsoft.com/office/drawing/2010/main">
        <mc:Choice Requires="a14">
          <p:sp>
            <p:nvSpPr>
              <p:cNvPr id="3" name="Substituent conținut 2">
                <a:extLst>
                  <a:ext uri="{FF2B5EF4-FFF2-40B4-BE49-F238E27FC236}">
                    <a16:creationId xmlns:a16="http://schemas.microsoft.com/office/drawing/2014/main" id="{3CE09B6D-ADED-4B5A-9D9F-25A045672114}"/>
                  </a:ext>
                </a:extLst>
              </p:cNvPr>
              <p:cNvSpPr>
                <a:spLocks noGrp="1"/>
              </p:cNvSpPr>
              <p:nvPr>
                <p:ph idx="1"/>
              </p:nvPr>
            </p:nvSpPr>
            <p:spPr/>
            <p:txBody>
              <a:bodyPr>
                <a:normAutofit fontScale="70000" lnSpcReduction="20000"/>
              </a:bodyPr>
              <a:lstStyle/>
              <a:p>
                <a:r>
                  <a:rPr lang="ro-RO" dirty="0"/>
                  <a:t>T</a:t>
                </a:r>
                <a:r>
                  <a:rPr lang="en-US" dirty="0"/>
                  <a:t>he equation is optimized regarding the accuracy of the detection, and the efficient usage of the computational resources.</a:t>
                </a:r>
                <a:endParaRPr lang="ro-RO" dirty="0"/>
              </a:p>
              <a:p>
                <a:r>
                  <a:rPr lang="en-US" dirty="0"/>
                  <a:t>The equation ensures that the e-Health system accurately detects the DRHS condition with virtually no false positives, while running only the absolute necessary NTRU-based FHE operations.</a:t>
                </a:r>
                <a:endParaRPr lang="ro-RO" dirty="0"/>
              </a:p>
              <a:p>
                <a:r>
                  <a:rPr lang="en-US" dirty="0"/>
                  <a:t>The data storage and processing backend aggregates the results of the individual comparisons.</a:t>
                </a:r>
                <a:endParaRPr lang="ro-RO" dirty="0"/>
              </a:p>
              <a:p>
                <a:r>
                  <a:rPr lang="en-US" dirty="0"/>
                  <a:t>The client device requests a report from the backend considering a certain period of time.</a:t>
                </a:r>
                <a:endParaRPr lang="ro-RO" dirty="0"/>
              </a:p>
              <a:p>
                <a:r>
                  <a:rPr lang="en-US" dirty="0"/>
                  <a:t>The client device decrypts the received result and checks for the presence of at least one bit that is equal to 1.</a:t>
                </a:r>
                <a:endParaRPr lang="ro-RO" dirty="0"/>
              </a:p>
              <a:p>
                <a:r>
                  <a:rPr lang="ro-RO" dirty="0" err="1"/>
                  <a:t>If</a:t>
                </a:r>
                <a:r>
                  <a:rPr lang="ro-RO" dirty="0"/>
                  <a:t> yes, </a:t>
                </a:r>
                <a:r>
                  <a:rPr lang="en-US" dirty="0"/>
                  <a:t>then during the given time period the comparison </a:t>
                </a:r>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𝑇</m:t>
                        </m:r>
                      </m:e>
                      <m:sub>
                        <m:r>
                          <m:rPr>
                            <m:sty m:val="p"/>
                          </m:rPr>
                          <a:rPr lang="en-US">
                            <a:latin typeface="Cambria Math" panose="02040503050406030204" pitchFamily="18" charset="0"/>
                          </a:rPr>
                          <m:t>QTH</m:t>
                        </m:r>
                      </m:sub>
                    </m:sSub>
                    <m:r>
                      <a:rPr lang="en-US" i="1">
                        <a:latin typeface="Cambria Math" panose="02040503050406030204" pitchFamily="18" charset="0"/>
                      </a:rPr>
                      <m:t>&gt;</m:t>
                    </m:r>
                    <m:sSub>
                      <m:sSubPr>
                        <m:ctrlPr>
                          <a:rPr lang="ro-RO" i="1">
                            <a:latin typeface="Cambria Math" panose="02040503050406030204" pitchFamily="18" charset="0"/>
                          </a:rPr>
                        </m:ctrlPr>
                      </m:sSubPr>
                      <m:e>
                        <m:r>
                          <a:rPr lang="en-US" i="1">
                            <a:latin typeface="Cambria Math" panose="02040503050406030204" pitchFamily="18" charset="0"/>
                          </a:rPr>
                          <m:t>𝑇</m:t>
                        </m:r>
                      </m:e>
                      <m:sub>
                        <m:r>
                          <m:rPr>
                            <m:sty m:val="p"/>
                          </m:rPr>
                          <a:rPr lang="en-US">
                            <a:latin typeface="Cambria Math" panose="02040503050406030204" pitchFamily="18" charset="0"/>
                          </a:rPr>
                          <m:t>RRH</m:t>
                        </m:r>
                      </m:sub>
                    </m:sSub>
                  </m:oMath>
                </a14:m>
                <a:r>
                  <a:rPr lang="en-US" dirty="0"/>
                  <a:t>  was true at least once. Consequently, the DRHS condition occurred with a significant probability at least once.</a:t>
                </a:r>
                <a:endParaRPr lang="ro-RO" dirty="0"/>
              </a:p>
              <a:p>
                <a:endParaRPr lang="ro-RO" dirty="0"/>
              </a:p>
            </p:txBody>
          </p:sp>
        </mc:Choice>
        <mc:Fallback xmlns="">
          <p:sp>
            <p:nvSpPr>
              <p:cNvPr id="3" name="Substituent conținut 2">
                <a:extLst>
                  <a:ext uri="{FF2B5EF4-FFF2-40B4-BE49-F238E27FC236}">
                    <a16:creationId xmlns:a16="http://schemas.microsoft.com/office/drawing/2014/main" id="{3CE09B6D-ADED-4B5A-9D9F-25A045672114}"/>
                  </a:ext>
                </a:extLst>
              </p:cNvPr>
              <p:cNvSpPr>
                <a:spLocks noGrp="1" noRot="1" noChangeAspect="1" noMove="1" noResize="1" noEditPoints="1" noAdjustHandles="1" noChangeArrowheads="1" noChangeShapeType="1" noTextEdit="1"/>
              </p:cNvSpPr>
              <p:nvPr>
                <p:ph idx="1"/>
              </p:nvPr>
            </p:nvSpPr>
            <p:spPr>
              <a:blipFill>
                <a:blip r:embed="rId2"/>
                <a:stretch>
                  <a:fillRect l="-815" t="-2291"/>
                </a:stretch>
              </a:blipFill>
            </p:spPr>
            <p:txBody>
              <a:bodyPr/>
              <a:lstStyle/>
              <a:p>
                <a:r>
                  <a:rPr lang="ro-RO">
                    <a:noFill/>
                  </a:rPr>
                  <a:t> </a:t>
                </a:r>
              </a:p>
            </p:txBody>
          </p:sp>
        </mc:Fallback>
      </mc:AlternateContent>
    </p:spTree>
    <p:extLst>
      <p:ext uri="{BB962C8B-B14F-4D97-AF65-F5344CB8AC3E}">
        <p14:creationId xmlns:p14="http://schemas.microsoft.com/office/powerpoint/2010/main" val="3945029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D85DEF-DCBB-44DA-B396-C601414FB0CF}"/>
              </a:ext>
            </a:extLst>
          </p:cNvPr>
          <p:cNvSpPr>
            <a:spLocks noGrp="1"/>
          </p:cNvSpPr>
          <p:nvPr>
            <p:ph type="title"/>
          </p:nvPr>
        </p:nvSpPr>
        <p:spPr/>
        <p:txBody>
          <a:bodyPr>
            <a:normAutofit fontScale="90000"/>
          </a:bodyPr>
          <a:lstStyle/>
          <a:p>
            <a:r>
              <a:rPr lang="ro-RO" dirty="0"/>
              <a:t>The Detection of the Minimum and the Maximum Heart Rates</a:t>
            </a:r>
          </a:p>
        </p:txBody>
      </p:sp>
      <p:sp>
        <p:nvSpPr>
          <p:cNvPr id="3" name="Substituent conținut 2">
            <a:extLst>
              <a:ext uri="{FF2B5EF4-FFF2-40B4-BE49-F238E27FC236}">
                <a16:creationId xmlns:a16="http://schemas.microsoft.com/office/drawing/2014/main" id="{7FE53046-C40D-44C9-B05D-3B4B4ACC0E6D}"/>
              </a:ext>
            </a:extLst>
          </p:cNvPr>
          <p:cNvSpPr>
            <a:spLocks noGrp="1"/>
          </p:cNvSpPr>
          <p:nvPr>
            <p:ph idx="1"/>
          </p:nvPr>
        </p:nvSpPr>
        <p:spPr/>
        <p:txBody>
          <a:bodyPr>
            <a:normAutofit fontScale="70000" lnSpcReduction="20000"/>
          </a:bodyPr>
          <a:lstStyle/>
          <a:p>
            <a:r>
              <a:rPr lang="ro-RO" dirty="0"/>
              <a:t>F</a:t>
            </a:r>
            <a:r>
              <a:rPr lang="en-US" dirty="0" err="1"/>
              <a:t>unctional</a:t>
            </a:r>
            <a:r>
              <a:rPr lang="en-US" dirty="0"/>
              <a:t> requirement of the system and is implemented considering the 𝑓(. ) function</a:t>
            </a:r>
            <a:r>
              <a:rPr lang="ro-RO" dirty="0"/>
              <a:t>.</a:t>
            </a:r>
          </a:p>
          <a:p>
            <a:r>
              <a:rPr lang="en-US" dirty="0"/>
              <a:t>The function is intended to convert the input data into a binary format, which is efficiently processed by the system.</a:t>
            </a:r>
            <a:endParaRPr lang="ro-RO" dirty="0"/>
          </a:p>
          <a:p>
            <a:r>
              <a:rPr lang="ro-RO" dirty="0"/>
              <a:t>T</a:t>
            </a:r>
            <a:r>
              <a:rPr lang="en-US" dirty="0"/>
              <a:t>he comparison of two numbers, which are defined by </a:t>
            </a:r>
            <a:r>
              <a:rPr lang="en-US" i="1" dirty="0"/>
              <a:t>n </a:t>
            </a:r>
            <a:r>
              <a:rPr lang="en-US" dirty="0"/>
              <a:t>bits, produces a result that is also determined by </a:t>
            </a:r>
            <a:r>
              <a:rPr lang="en-US" i="1" dirty="0"/>
              <a:t>n </a:t>
            </a:r>
            <a:r>
              <a:rPr lang="en-US" dirty="0"/>
              <a:t>bits.</a:t>
            </a:r>
            <a:endParaRPr lang="ro-RO" dirty="0"/>
          </a:p>
          <a:p>
            <a:r>
              <a:rPr lang="en-US" dirty="0"/>
              <a:t>If the first number is greater than the other number then the result will contain a single bit of 1, and </a:t>
            </a:r>
            <a:r>
              <a:rPr lang="en-US" i="1" dirty="0"/>
              <a:t>n-1 </a:t>
            </a:r>
            <a:r>
              <a:rPr lang="en-US" dirty="0"/>
              <a:t>bits that have a value of 0.</a:t>
            </a:r>
            <a:endParaRPr lang="ro-RO" dirty="0"/>
          </a:p>
          <a:p>
            <a:r>
              <a:rPr lang="ro-RO" dirty="0"/>
              <a:t>I</a:t>
            </a:r>
            <a:r>
              <a:rPr lang="en-US" dirty="0"/>
              <a:t>f the first number is less than the other number, then the result contains only bits with a value of 0.</a:t>
            </a:r>
            <a:endParaRPr lang="ro-RO" dirty="0"/>
          </a:p>
          <a:p>
            <a:r>
              <a:rPr lang="ro-RO" dirty="0"/>
              <a:t>T</a:t>
            </a:r>
            <a:r>
              <a:rPr lang="en-US" dirty="0"/>
              <a:t>he e-Health system triggers a succession of rotate and select operations. The output of this subroutine is represented by a succession of </a:t>
            </a:r>
            <a:r>
              <a:rPr lang="en-US" i="1" dirty="0"/>
              <a:t>n </a:t>
            </a:r>
            <a:r>
              <a:rPr lang="en-US" dirty="0"/>
              <a:t>bits, each with a value of 1.</a:t>
            </a:r>
            <a:endParaRPr lang="ro-RO" dirty="0"/>
          </a:p>
          <a:p>
            <a:endParaRPr lang="ro-RO" dirty="0"/>
          </a:p>
        </p:txBody>
      </p:sp>
    </p:spTree>
    <p:extLst>
      <p:ext uri="{BB962C8B-B14F-4D97-AF65-F5344CB8AC3E}">
        <p14:creationId xmlns:p14="http://schemas.microsoft.com/office/powerpoint/2010/main" val="1006610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5FE11EF-0D47-4200-B2D0-1A92823C9BE8}"/>
              </a:ext>
            </a:extLst>
          </p:cNvPr>
          <p:cNvSpPr>
            <a:spLocks noGrp="1"/>
          </p:cNvSpPr>
          <p:nvPr>
            <p:ph type="title"/>
          </p:nvPr>
        </p:nvSpPr>
        <p:spPr/>
        <p:txBody>
          <a:bodyPr>
            <a:normAutofit fontScale="90000"/>
          </a:bodyPr>
          <a:lstStyle/>
          <a:p>
            <a:r>
              <a:rPr lang="ro-RO" dirty="0"/>
              <a:t>The Detection of the Minimum and the Maximum Heart Rates (2)</a:t>
            </a:r>
          </a:p>
        </p:txBody>
      </p:sp>
      <mc:AlternateContent xmlns:mc="http://schemas.openxmlformats.org/markup-compatibility/2006" xmlns:a14="http://schemas.microsoft.com/office/drawing/2010/main">
        <mc:Choice Requires="a14">
          <p:sp>
            <p:nvSpPr>
              <p:cNvPr id="3" name="Substituent conținut 2">
                <a:extLst>
                  <a:ext uri="{FF2B5EF4-FFF2-40B4-BE49-F238E27FC236}">
                    <a16:creationId xmlns:a16="http://schemas.microsoft.com/office/drawing/2014/main" id="{69CAF1F5-78A5-45E1-9386-D20EADB3A702}"/>
                  </a:ext>
                </a:extLst>
              </p:cNvPr>
              <p:cNvSpPr>
                <a:spLocks noGrp="1"/>
              </p:cNvSpPr>
              <p:nvPr>
                <p:ph idx="1"/>
              </p:nvPr>
            </p:nvSpPr>
            <p:spPr/>
            <p:txBody>
              <a:bodyPr>
                <a:normAutofit fontScale="77500" lnSpcReduction="20000"/>
              </a:bodyPr>
              <a:lstStyle/>
              <a:p>
                <a:r>
                  <a:rPr lang="en-US" dirty="0"/>
                  <a:t>The problem of determining the minimum and the maximum values for the cardiac rate is reduced to the problem of determining the minimum and the maximum values from among </a:t>
                </a:r>
                <a:r>
                  <a:rPr lang="en-US" i="1" dirty="0"/>
                  <a:t>N</a:t>
                </a:r>
                <a:r>
                  <a:rPr lang="en-US" baseline="-25000" dirty="0"/>
                  <a:t>CT</a:t>
                </a:r>
                <a:r>
                  <a:rPr lang="en-US" dirty="0"/>
                  <a:t> ciphertexts, which encrypt an array of messages that are composed of </a:t>
                </a:r>
                <a:r>
                  <a:rPr lang="en-US" i="1" dirty="0"/>
                  <a:t>n </a:t>
                </a:r>
                <a:r>
                  <a:rPr lang="en-US" dirty="0"/>
                  <a:t>bits.</a:t>
                </a:r>
                <a:endParaRPr lang="ro-RO" dirty="0"/>
              </a:p>
              <a:p>
                <a:r>
                  <a:rPr lang="ro-RO" dirty="0" err="1"/>
                  <a:t>Thus</a:t>
                </a:r>
                <a:r>
                  <a:rPr lang="ro-RO" dirty="0"/>
                  <a:t>, </a:t>
                </a:r>
                <a:r>
                  <a:rPr lang="en-US" dirty="0"/>
                  <a:t>the proper calculation of the minimum and maximum values for the cardiac rate is based on the successive application of the following functions: min(𝑓</a:t>
                </a:r>
                <a:r>
                  <a:rPr lang="en-US" baseline="-25000" dirty="0"/>
                  <a:t>𝑐</a:t>
                </a:r>
                <a:r>
                  <a:rPr lang="en-US" dirty="0"/>
                  <a:t>(. )) and max(𝑓</a:t>
                </a:r>
                <a:r>
                  <a:rPr lang="en-US" baseline="-25000" dirty="0"/>
                  <a:t>𝑐</a:t>
                </a:r>
                <a:r>
                  <a:rPr lang="en-US" dirty="0"/>
                  <a:t>(. )). In this context, the initial calibrated level </a:t>
                </a:r>
                <a:r>
                  <a:rPr lang="en-US" i="1" dirty="0"/>
                  <a:t>L </a:t>
                </a:r>
                <a:r>
                  <a:rPr lang="en-US" dirty="0"/>
                  <a:t>of the NTRU-based fully homomorphic encryption computation is calculated according to the following reference formula:  </a:t>
                </a: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&gt;(</m:t>
                    </m:r>
                    <m:sSub>
                      <m:sSubPr>
                        <m:ctrlPr>
                          <a:rPr lang="ro-RO"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𝑛</m:t>
                    </m:r>
                    <m:r>
                      <a:rPr lang="en-US" i="1">
                        <a:latin typeface="Cambria Math" panose="02040503050406030204" pitchFamily="18" charset="0"/>
                      </a:rPr>
                      <m:t>+2)×</m:t>
                    </m:r>
                    <m:sSub>
                      <m:sSubPr>
                        <m:ctrlPr>
                          <a:rPr lang="ro-RO"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sSub>
                      <m:sSubPr>
                        <m:ctrlPr>
                          <a:rPr lang="ro-RO" i="1">
                            <a:latin typeface="Cambria Math" panose="02040503050406030204" pitchFamily="18" charset="0"/>
                          </a:rPr>
                        </m:ctrlPr>
                      </m:sSubPr>
                      <m:e>
                        <m:r>
                          <a:rPr lang="en-US" i="1">
                            <a:latin typeface="Cambria Math" panose="02040503050406030204" pitchFamily="18" charset="0"/>
                          </a:rPr>
                          <m:t>𝑁</m:t>
                        </m:r>
                      </m:e>
                      <m:sub>
                        <m:r>
                          <m:rPr>
                            <m:sty m:val="p"/>
                          </m:rPr>
                          <a:rPr lang="en-US">
                            <a:latin typeface="Cambria Math" panose="02040503050406030204" pitchFamily="18" charset="0"/>
                          </a:rPr>
                          <m:t>CT</m:t>
                        </m:r>
                      </m:sub>
                    </m:sSub>
                  </m:oMath>
                </a14:m>
                <a:r>
                  <a:rPr lang="en-US" dirty="0"/>
                  <a:t>. </a:t>
                </a:r>
                <a:endParaRPr lang="ro-RO" dirty="0"/>
              </a:p>
            </p:txBody>
          </p:sp>
        </mc:Choice>
        <mc:Fallback xmlns="">
          <p:sp>
            <p:nvSpPr>
              <p:cNvPr id="3" name="Substituent conținut 2">
                <a:extLst>
                  <a:ext uri="{FF2B5EF4-FFF2-40B4-BE49-F238E27FC236}">
                    <a16:creationId xmlns:a16="http://schemas.microsoft.com/office/drawing/2014/main" id="{69CAF1F5-78A5-45E1-9386-D20EADB3A702}"/>
                  </a:ext>
                </a:extLst>
              </p:cNvPr>
              <p:cNvSpPr>
                <a:spLocks noGrp="1" noRot="1" noChangeAspect="1" noMove="1" noResize="1" noEditPoints="1" noAdjustHandles="1" noChangeArrowheads="1" noChangeShapeType="1" noTextEdit="1"/>
              </p:cNvSpPr>
              <p:nvPr>
                <p:ph idx="1"/>
              </p:nvPr>
            </p:nvSpPr>
            <p:spPr>
              <a:blipFill>
                <a:blip r:embed="rId2"/>
                <a:stretch>
                  <a:fillRect l="-1037" t="-2561" r="-1704"/>
                </a:stretch>
              </a:blipFill>
            </p:spPr>
            <p:txBody>
              <a:bodyPr/>
              <a:lstStyle/>
              <a:p>
                <a:r>
                  <a:rPr lang="ro-RO">
                    <a:noFill/>
                  </a:rPr>
                  <a:t> </a:t>
                </a:r>
              </a:p>
            </p:txBody>
          </p:sp>
        </mc:Fallback>
      </mc:AlternateContent>
    </p:spTree>
    <p:extLst>
      <p:ext uri="{BB962C8B-B14F-4D97-AF65-F5344CB8AC3E}">
        <p14:creationId xmlns:p14="http://schemas.microsoft.com/office/powerpoint/2010/main" val="3436196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852C-D5CF-4328-B13B-06D564EF4049}"/>
              </a:ext>
            </a:extLst>
          </p:cNvPr>
          <p:cNvSpPr>
            <a:spLocks noGrp="1"/>
          </p:cNvSpPr>
          <p:nvPr>
            <p:ph type="title"/>
          </p:nvPr>
        </p:nvSpPr>
        <p:spPr/>
        <p:txBody>
          <a:bodyPr/>
          <a:lstStyle/>
          <a:p>
            <a:r>
              <a:rPr lang="en-US" dirty="0"/>
              <a:t>Remarks</a:t>
            </a:r>
          </a:p>
        </p:txBody>
      </p:sp>
      <p:sp>
        <p:nvSpPr>
          <p:cNvPr id="3" name="Content Placeholder 2">
            <a:extLst>
              <a:ext uri="{FF2B5EF4-FFF2-40B4-BE49-F238E27FC236}">
                <a16:creationId xmlns:a16="http://schemas.microsoft.com/office/drawing/2014/main" id="{AF007AE5-78F1-42F9-8648-782FB69296F6}"/>
              </a:ext>
            </a:extLst>
          </p:cNvPr>
          <p:cNvSpPr>
            <a:spLocks noGrp="1"/>
          </p:cNvSpPr>
          <p:nvPr>
            <p:ph idx="1"/>
          </p:nvPr>
        </p:nvSpPr>
        <p:spPr/>
        <p:txBody>
          <a:bodyPr>
            <a:normAutofit lnSpcReduction="10000"/>
          </a:bodyPr>
          <a:lstStyle/>
          <a:p>
            <a:r>
              <a:rPr lang="en-US" dirty="0"/>
              <a:t>One of the system’s important features is its ability to accommodate any kind of user-side (client-side) mobile data collection device, provided that it is technically capable of gathering the required personal health information.</a:t>
            </a:r>
          </a:p>
          <a:p>
            <a:r>
              <a:rPr lang="en-US" dirty="0"/>
              <a:t>The structural versatility and stability of the system is determined by the fact that only the user-side data collection devices may vary.</a:t>
            </a:r>
          </a:p>
        </p:txBody>
      </p:sp>
    </p:spTree>
    <p:extLst>
      <p:ext uri="{BB962C8B-B14F-4D97-AF65-F5344CB8AC3E}">
        <p14:creationId xmlns:p14="http://schemas.microsoft.com/office/powerpoint/2010/main" val="2108111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B2B3-60CF-4D1E-9C64-440BFC106F76}"/>
              </a:ext>
            </a:extLst>
          </p:cNvPr>
          <p:cNvSpPr>
            <a:spLocks noGrp="1"/>
          </p:cNvSpPr>
          <p:nvPr>
            <p:ph type="title"/>
          </p:nvPr>
        </p:nvSpPr>
        <p:spPr/>
        <p:txBody>
          <a:bodyPr/>
          <a:lstStyle/>
          <a:p>
            <a:r>
              <a:rPr lang="en-US" dirty="0"/>
              <a:t>Remarks (2)</a:t>
            </a:r>
          </a:p>
        </p:txBody>
      </p:sp>
      <p:sp>
        <p:nvSpPr>
          <p:cNvPr id="3" name="Content Placeholder 2">
            <a:extLst>
              <a:ext uri="{FF2B5EF4-FFF2-40B4-BE49-F238E27FC236}">
                <a16:creationId xmlns:a16="http://schemas.microsoft.com/office/drawing/2014/main" id="{E694AF22-DD80-4BE1-A466-AE1CF8E535FE}"/>
              </a:ext>
            </a:extLst>
          </p:cNvPr>
          <p:cNvSpPr>
            <a:spLocks noGrp="1"/>
          </p:cNvSpPr>
          <p:nvPr>
            <p:ph idx="1"/>
          </p:nvPr>
        </p:nvSpPr>
        <p:spPr/>
        <p:txBody>
          <a:bodyPr>
            <a:normAutofit fontScale="92500" lnSpcReduction="20000"/>
          </a:bodyPr>
          <a:lstStyle/>
          <a:p>
            <a:r>
              <a:rPr lang="en-US" dirty="0"/>
              <a:t>Any technically suitable user-side device is able to communicate with the system and send the data to the data storage and processing backend, without any hardware topology changes.</a:t>
            </a:r>
          </a:p>
          <a:p>
            <a:r>
              <a:rPr lang="en-US" dirty="0"/>
              <a:t>The client software module, which is installed on the user’s mobile device, is able to send the collected data to the backend in real time. </a:t>
            </a:r>
          </a:p>
          <a:p>
            <a:r>
              <a:rPr lang="en-US" dirty="0"/>
              <a:t>If the data connection is not available, then the collected data is stored locally, and immediately transferred to the backend as soon as a working data connection becomes available.</a:t>
            </a:r>
          </a:p>
        </p:txBody>
      </p:sp>
    </p:spTree>
    <p:extLst>
      <p:ext uri="{BB962C8B-B14F-4D97-AF65-F5344CB8AC3E}">
        <p14:creationId xmlns:p14="http://schemas.microsoft.com/office/powerpoint/2010/main" val="4237208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74B7-9890-4866-9BE1-DC709CE19691}"/>
              </a:ext>
            </a:extLst>
          </p:cNvPr>
          <p:cNvSpPr>
            <a:spLocks noGrp="1"/>
          </p:cNvSpPr>
          <p:nvPr>
            <p:ph type="title"/>
          </p:nvPr>
        </p:nvSpPr>
        <p:spPr/>
        <p:txBody>
          <a:bodyPr/>
          <a:lstStyle/>
          <a:p>
            <a:r>
              <a:rPr lang="en-US" dirty="0"/>
              <a:t>Study Population and Hardware</a:t>
            </a:r>
          </a:p>
        </p:txBody>
      </p:sp>
      <p:sp>
        <p:nvSpPr>
          <p:cNvPr id="3" name="Content Placeholder 2">
            <a:extLst>
              <a:ext uri="{FF2B5EF4-FFF2-40B4-BE49-F238E27FC236}">
                <a16:creationId xmlns:a16="http://schemas.microsoft.com/office/drawing/2014/main" id="{FC5380E1-7C0A-4E1D-B470-40AB9BFD9C22}"/>
              </a:ext>
            </a:extLst>
          </p:cNvPr>
          <p:cNvSpPr>
            <a:spLocks noGrp="1"/>
          </p:cNvSpPr>
          <p:nvPr>
            <p:ph idx="1"/>
          </p:nvPr>
        </p:nvSpPr>
        <p:spPr/>
        <p:txBody>
          <a:bodyPr>
            <a:normAutofit lnSpcReduction="10000"/>
          </a:bodyPr>
          <a:lstStyle/>
          <a:p>
            <a:r>
              <a:rPr lang="ro-RO" dirty="0"/>
              <a:t>750</a:t>
            </a:r>
            <a:r>
              <a:rPr lang="en-US" dirty="0"/>
              <a:t> citizens of Brasov City, Romania.</a:t>
            </a:r>
          </a:p>
          <a:p>
            <a:r>
              <a:rPr lang="en-US" dirty="0"/>
              <a:t>We have tested a variety of personal cardiac rate sensors, and determined that the most accurate device is the Polar H</a:t>
            </a:r>
            <a:r>
              <a:rPr lang="ro-RO" dirty="0"/>
              <a:t>10</a:t>
            </a:r>
            <a:r>
              <a:rPr lang="en-US" dirty="0"/>
              <a:t>.</a:t>
            </a:r>
          </a:p>
          <a:p>
            <a:r>
              <a:rPr lang="en-US" dirty="0"/>
              <a:t>Thus, it has been decided to use this device in order to gather the cardiac rate data, which is necessary to assess the system’s ability to detect the delayed repolarization of the heart syndrome (DRHS).</a:t>
            </a:r>
          </a:p>
        </p:txBody>
      </p:sp>
    </p:spTree>
    <p:extLst>
      <p:ext uri="{BB962C8B-B14F-4D97-AF65-F5344CB8AC3E}">
        <p14:creationId xmlns:p14="http://schemas.microsoft.com/office/powerpoint/2010/main" val="4115919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B768-950B-4D8E-9537-2A2874AB8F28}"/>
              </a:ext>
            </a:extLst>
          </p:cNvPr>
          <p:cNvSpPr>
            <a:spLocks noGrp="1"/>
          </p:cNvSpPr>
          <p:nvPr>
            <p:ph type="title"/>
          </p:nvPr>
        </p:nvSpPr>
        <p:spPr/>
        <p:txBody>
          <a:bodyPr/>
          <a:lstStyle/>
          <a:p>
            <a:r>
              <a:rPr lang="en-US" dirty="0"/>
              <a:t>Data </a:t>
            </a:r>
            <a:r>
              <a:rPr lang="ro-RO" dirty="0"/>
              <a:t>P</a:t>
            </a:r>
            <a:r>
              <a:rPr lang="en-US" dirty="0" err="1"/>
              <a:t>athway</a:t>
            </a:r>
            <a:endParaRPr lang="en-US" dirty="0"/>
          </a:p>
        </p:txBody>
      </p:sp>
      <p:sp>
        <p:nvSpPr>
          <p:cNvPr id="3" name="Content Placeholder 2">
            <a:extLst>
              <a:ext uri="{FF2B5EF4-FFF2-40B4-BE49-F238E27FC236}">
                <a16:creationId xmlns:a16="http://schemas.microsoft.com/office/drawing/2014/main" id="{43523C53-2D51-453C-BEA8-0A1CFEDF761A}"/>
              </a:ext>
            </a:extLst>
          </p:cNvPr>
          <p:cNvSpPr>
            <a:spLocks noGrp="1"/>
          </p:cNvSpPr>
          <p:nvPr>
            <p:ph idx="1"/>
          </p:nvPr>
        </p:nvSpPr>
        <p:spPr/>
        <p:txBody>
          <a:bodyPr>
            <a:normAutofit fontScale="92500" lnSpcReduction="20000"/>
          </a:bodyPr>
          <a:lstStyle/>
          <a:p>
            <a:r>
              <a:rPr lang="en-US" dirty="0"/>
              <a:t>The cardiac rate data is gathered by the Polar H</a:t>
            </a:r>
            <a:r>
              <a:rPr lang="ro-RO" dirty="0"/>
              <a:t>10</a:t>
            </a:r>
            <a:r>
              <a:rPr lang="en-US" dirty="0"/>
              <a:t> personal sensor.</a:t>
            </a:r>
          </a:p>
          <a:p>
            <a:r>
              <a:rPr lang="en-US" dirty="0"/>
              <a:t>The collected data is sent to each person’s Android smartphone. </a:t>
            </a:r>
          </a:p>
          <a:p>
            <a:r>
              <a:rPr lang="en-US" dirty="0"/>
              <a:t>The e-Health system’s client application is installed on the smartphone.</a:t>
            </a:r>
          </a:p>
          <a:p>
            <a:r>
              <a:rPr lang="en-US" dirty="0"/>
              <a:t>It collects the data, which is transmitted by the personal sensor, properly encrypts it and sends it to the data storage and processing backend, which is stored inside the IBM Bluemix infrastructure.</a:t>
            </a:r>
          </a:p>
        </p:txBody>
      </p:sp>
    </p:spTree>
    <p:extLst>
      <p:ext uri="{BB962C8B-B14F-4D97-AF65-F5344CB8AC3E}">
        <p14:creationId xmlns:p14="http://schemas.microsoft.com/office/powerpoint/2010/main" val="4153679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E2FB-26CD-47A8-BE03-A7347DEA9529}"/>
              </a:ext>
            </a:extLst>
          </p:cNvPr>
          <p:cNvSpPr>
            <a:spLocks noGrp="1"/>
          </p:cNvSpPr>
          <p:nvPr>
            <p:ph type="title"/>
          </p:nvPr>
        </p:nvSpPr>
        <p:spPr/>
        <p:txBody>
          <a:bodyPr>
            <a:normAutofit/>
          </a:bodyPr>
          <a:lstStyle/>
          <a:p>
            <a:r>
              <a:rPr lang="en-US" dirty="0"/>
              <a:t>Performance Metrics - Explanation</a:t>
            </a:r>
          </a:p>
        </p:txBody>
      </p:sp>
      <p:sp>
        <p:nvSpPr>
          <p:cNvPr id="3" name="Content Placeholder 2">
            <a:extLst>
              <a:ext uri="{FF2B5EF4-FFF2-40B4-BE49-F238E27FC236}">
                <a16:creationId xmlns:a16="http://schemas.microsoft.com/office/drawing/2014/main" id="{0A988588-A91D-40BB-B20C-94012FDFE5AC}"/>
              </a:ext>
            </a:extLst>
          </p:cNvPr>
          <p:cNvSpPr>
            <a:spLocks noGrp="1"/>
          </p:cNvSpPr>
          <p:nvPr>
            <p:ph idx="1"/>
          </p:nvPr>
        </p:nvSpPr>
        <p:spPr/>
        <p:txBody>
          <a:bodyPr>
            <a:normAutofit fontScale="70000" lnSpcReduction="20000"/>
          </a:bodyPr>
          <a:lstStyle/>
          <a:p>
            <a:pPr marL="171450" indent="-171450"/>
            <a:r>
              <a:rPr lang="en-US" dirty="0"/>
              <a:t>Network capacity: </a:t>
            </a:r>
            <a:r>
              <a:rPr lang="en-US" i="1" dirty="0"/>
              <a:t>XFER</a:t>
            </a:r>
            <a:r>
              <a:rPr lang="en-US" sz="800" dirty="0"/>
              <a:t>IN</a:t>
            </a:r>
            <a:r>
              <a:rPr lang="en-US" dirty="0"/>
              <a:t> (the amount of data transferred from the client devices to the backend), </a:t>
            </a:r>
            <a:r>
              <a:rPr lang="en-US" i="1" dirty="0"/>
              <a:t>XFER</a:t>
            </a:r>
            <a:r>
              <a:rPr lang="en-US" sz="1800" dirty="0"/>
              <a:t>OUT</a:t>
            </a:r>
            <a:r>
              <a:rPr lang="en-US" dirty="0"/>
              <a:t> (the amount of data that is transferred from the backend to the client devices).</a:t>
            </a:r>
          </a:p>
          <a:p>
            <a:pPr marL="171450" indent="-171450"/>
            <a:r>
              <a:rPr lang="en-US" dirty="0"/>
              <a:t>Storage ratio (</a:t>
            </a:r>
            <a:r>
              <a:rPr lang="en-US" i="1" dirty="0"/>
              <a:t>S</a:t>
            </a:r>
            <a:r>
              <a:rPr lang="en-US" sz="1800" dirty="0"/>
              <a:t>R</a:t>
            </a:r>
            <a:r>
              <a:rPr lang="en-US" dirty="0"/>
              <a:t>): this assesses the amount of storage that is necessary to store one byte of plaintext data in a FHE format. As an example, if </a:t>
            </a:r>
            <a:r>
              <a:rPr lang="en-US" i="1" dirty="0"/>
              <a:t>S</a:t>
            </a:r>
            <a:r>
              <a:rPr lang="en-US" sz="1800" dirty="0"/>
              <a:t>R</a:t>
            </a:r>
            <a:r>
              <a:rPr lang="en-US" dirty="0"/>
              <a:t>=500, there are necessary 500 bytes in order to store one plaintext byte in the FHE format.</a:t>
            </a:r>
          </a:p>
          <a:p>
            <a:pPr marL="171450" indent="-171450"/>
            <a:r>
              <a:rPr lang="en-US" dirty="0"/>
              <a:t>Processing speed (</a:t>
            </a:r>
            <a:r>
              <a:rPr lang="en-US" i="1" dirty="0"/>
              <a:t>P</a:t>
            </a:r>
            <a:r>
              <a:rPr lang="en-US" sz="1800" dirty="0"/>
              <a:t>S</a:t>
            </a:r>
            <a:r>
              <a:rPr lang="en-US" dirty="0"/>
              <a:t>): This is defined through the ratio </a:t>
            </a:r>
            <a:r>
              <a:rPr lang="en-US" i="1" dirty="0"/>
              <a:t>P</a:t>
            </a:r>
            <a:r>
              <a:rPr lang="en-US" sz="1800" dirty="0"/>
              <a:t>S</a:t>
            </a:r>
            <a:r>
              <a:rPr lang="en-US" dirty="0"/>
              <a:t>=</a:t>
            </a:r>
            <a:r>
              <a:rPr lang="en-US" i="1" dirty="0"/>
              <a:t>P</a:t>
            </a:r>
            <a:r>
              <a:rPr lang="en-US" sz="800" dirty="0"/>
              <a:t>TO</a:t>
            </a:r>
            <a:r>
              <a:rPr lang="en-US" dirty="0"/>
              <a:t> / </a:t>
            </a:r>
            <a:r>
              <a:rPr lang="en-US" i="1" dirty="0"/>
              <a:t>P</a:t>
            </a:r>
            <a:r>
              <a:rPr lang="en-US" sz="800" dirty="0"/>
              <a:t>IN</a:t>
            </a:r>
            <a:r>
              <a:rPr lang="en-US" dirty="0"/>
              <a:t>. Here, the numerator represents the amount of time to send the data from the client device to the backend, while the denominator is the amount of time that is required by the backend to process the received data.</a:t>
            </a:r>
          </a:p>
          <a:p>
            <a:pPr marL="171450" indent="-171450"/>
            <a:r>
              <a:rPr lang="en-US" i="1" dirty="0"/>
              <a:t>N</a:t>
            </a:r>
            <a:r>
              <a:rPr lang="en-US" sz="800" dirty="0"/>
              <a:t>CT</a:t>
            </a:r>
            <a:r>
              <a:rPr lang="en-US" dirty="0"/>
              <a:t>: The number of the involved ciphertexts.</a:t>
            </a:r>
          </a:p>
          <a:p>
            <a:pPr marL="171450" indent="-171450"/>
            <a:r>
              <a:rPr lang="en-US" dirty="0"/>
              <a:t>Level </a:t>
            </a:r>
            <a:r>
              <a:rPr lang="en-US" i="1" dirty="0"/>
              <a:t>L</a:t>
            </a:r>
            <a:r>
              <a:rPr lang="en-US" dirty="0"/>
              <a:t>: The value of the calibration parameter.</a:t>
            </a:r>
            <a:endParaRPr lang="ro-RO" dirty="0"/>
          </a:p>
          <a:p>
            <a:pPr marL="171450" indent="-171450"/>
            <a:r>
              <a:rPr lang="ro-RO" i="1" dirty="0"/>
              <a:t>L</a:t>
            </a:r>
            <a:r>
              <a:rPr lang="ro-RO" sz="2000" i="1" dirty="0"/>
              <a:t>5G</a:t>
            </a:r>
            <a:r>
              <a:rPr lang="ro-RO" dirty="0"/>
              <a:t>: </a:t>
            </a:r>
            <a:r>
              <a:rPr lang="ro-RO" dirty="0" err="1"/>
              <a:t>the</a:t>
            </a:r>
            <a:r>
              <a:rPr lang="ro-RO" dirty="0"/>
              <a:t> </a:t>
            </a:r>
            <a:r>
              <a:rPr lang="ro-RO" dirty="0" err="1"/>
              <a:t>load</a:t>
            </a:r>
            <a:r>
              <a:rPr lang="ro-RO" dirty="0"/>
              <a:t> on </a:t>
            </a:r>
            <a:r>
              <a:rPr lang="ro-RO" dirty="0" err="1"/>
              <a:t>the</a:t>
            </a:r>
            <a:r>
              <a:rPr lang="ro-RO" dirty="0"/>
              <a:t> </a:t>
            </a:r>
            <a:r>
              <a:rPr lang="ro-RO" dirty="0" err="1"/>
              <a:t>virtualized</a:t>
            </a:r>
            <a:r>
              <a:rPr lang="ro-RO" dirty="0"/>
              <a:t> 5G data </a:t>
            </a:r>
            <a:r>
              <a:rPr lang="ro-RO" dirty="0" err="1"/>
              <a:t>channel</a:t>
            </a:r>
            <a:r>
              <a:rPr lang="ro-RO" dirty="0"/>
              <a:t>.</a:t>
            </a:r>
            <a:endParaRPr lang="en-US" dirty="0"/>
          </a:p>
        </p:txBody>
      </p:sp>
    </p:spTree>
    <p:extLst>
      <p:ext uri="{BB962C8B-B14F-4D97-AF65-F5344CB8AC3E}">
        <p14:creationId xmlns:p14="http://schemas.microsoft.com/office/powerpoint/2010/main" val="2837453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2663-089B-4F69-AED0-7EF4AE3309E9}"/>
              </a:ext>
            </a:extLst>
          </p:cNvPr>
          <p:cNvSpPr>
            <a:spLocks noGrp="1"/>
          </p:cNvSpPr>
          <p:nvPr>
            <p:ph type="title"/>
          </p:nvPr>
        </p:nvSpPr>
        <p:spPr>
          <a:xfrm>
            <a:off x="152400" y="274638"/>
            <a:ext cx="8915400" cy="1143000"/>
          </a:xfrm>
        </p:spPr>
        <p:txBody>
          <a:bodyPr>
            <a:normAutofit/>
          </a:bodyPr>
          <a:lstStyle/>
          <a:p>
            <a:r>
              <a:rPr lang="en-US" sz="4000" dirty="0"/>
              <a:t>Performance </a:t>
            </a:r>
            <a:r>
              <a:rPr lang="ro-RO" sz="4000" dirty="0"/>
              <a:t>M</a:t>
            </a:r>
            <a:r>
              <a:rPr lang="en-US" sz="4000" dirty="0" err="1"/>
              <a:t>etrics</a:t>
            </a:r>
            <a:r>
              <a:rPr lang="en-US" sz="4000" dirty="0"/>
              <a:t> </a:t>
            </a:r>
            <a:r>
              <a:rPr lang="ro-RO" sz="4000" dirty="0"/>
              <a:t>V</a:t>
            </a:r>
            <a:r>
              <a:rPr lang="en-US" sz="4000" dirty="0" err="1"/>
              <a:t>alues</a:t>
            </a:r>
            <a:endParaRPr lang="en-US" sz="4000" dirty="0"/>
          </a:p>
        </p:txBody>
      </p:sp>
      <p:sp>
        <p:nvSpPr>
          <p:cNvPr id="7" name="Rectangle 1">
            <a:extLst>
              <a:ext uri="{FF2B5EF4-FFF2-40B4-BE49-F238E27FC236}">
                <a16:creationId xmlns:a16="http://schemas.microsoft.com/office/drawing/2014/main" id="{4D55B46B-9F65-46D1-BFE9-0956079B407D}"/>
              </a:ext>
            </a:extLst>
          </p:cNvPr>
          <p:cNvSpPr>
            <a:spLocks noChangeArrowheads="1"/>
          </p:cNvSpPr>
          <p:nvPr/>
        </p:nvSpPr>
        <p:spPr bwMode="auto">
          <a:xfrm>
            <a:off x="-2074017" y="-40379"/>
            <a:ext cx="132920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The performance metrics values.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Substituent conținut 7">
            <a:extLst>
              <a:ext uri="{FF2B5EF4-FFF2-40B4-BE49-F238E27FC236}">
                <a16:creationId xmlns:a16="http://schemas.microsoft.com/office/drawing/2014/main" id="{AF161087-2851-98F4-AA24-30D505144AD3}"/>
              </a:ext>
            </a:extLst>
          </p:cNvPr>
          <p:cNvPicPr>
            <a:picLocks noGrp="1" noChangeAspect="1"/>
          </p:cNvPicPr>
          <p:nvPr>
            <p:ph idx="1"/>
          </p:nvPr>
        </p:nvPicPr>
        <p:blipFill>
          <a:blip r:embed="rId2"/>
          <a:stretch>
            <a:fillRect/>
          </a:stretch>
        </p:blipFill>
        <p:spPr>
          <a:xfrm>
            <a:off x="0" y="1619836"/>
            <a:ext cx="9144000" cy="4486691"/>
          </a:xfrm>
        </p:spPr>
      </p:pic>
    </p:spTree>
    <p:extLst>
      <p:ext uri="{BB962C8B-B14F-4D97-AF65-F5344CB8AC3E}">
        <p14:creationId xmlns:p14="http://schemas.microsoft.com/office/powerpoint/2010/main" val="1856804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75F7-9F6C-4B68-9477-2B0015C41FAA}"/>
              </a:ext>
            </a:extLst>
          </p:cNvPr>
          <p:cNvSpPr>
            <a:spLocks noGrp="1"/>
          </p:cNvSpPr>
          <p:nvPr>
            <p:ph type="title"/>
          </p:nvPr>
        </p:nvSpPr>
        <p:spPr>
          <a:xfrm>
            <a:off x="76200" y="274638"/>
            <a:ext cx="8991600" cy="1143000"/>
          </a:xfrm>
        </p:spPr>
        <p:txBody>
          <a:bodyPr>
            <a:noAutofit/>
          </a:bodyPr>
          <a:lstStyle/>
          <a:p>
            <a:r>
              <a:rPr lang="en-US" sz="3600" dirty="0"/>
              <a:t>Performance </a:t>
            </a:r>
            <a:r>
              <a:rPr lang="ro-RO" sz="3600" dirty="0"/>
              <a:t>M</a:t>
            </a:r>
            <a:r>
              <a:rPr lang="en-US" sz="3600" dirty="0" err="1"/>
              <a:t>etrics</a:t>
            </a:r>
            <a:r>
              <a:rPr lang="en-US" sz="3600" dirty="0"/>
              <a:t> </a:t>
            </a:r>
            <a:r>
              <a:rPr lang="ro-RO" sz="3600" dirty="0"/>
              <a:t>V</a:t>
            </a:r>
            <a:r>
              <a:rPr lang="en-US" sz="3600" dirty="0" err="1"/>
              <a:t>alues</a:t>
            </a:r>
            <a:r>
              <a:rPr lang="en-US" sz="3600" dirty="0"/>
              <a:t> – DRHS </a:t>
            </a:r>
            <a:r>
              <a:rPr lang="ro-RO" sz="3600" dirty="0"/>
              <a:t>C</a:t>
            </a:r>
            <a:r>
              <a:rPr lang="en-US" sz="3600" dirty="0" err="1"/>
              <a:t>ondition</a:t>
            </a:r>
            <a:endParaRPr lang="en-US" sz="3600" dirty="0"/>
          </a:p>
        </p:txBody>
      </p:sp>
      <p:sp>
        <p:nvSpPr>
          <p:cNvPr id="4" name="Substituent conținut 3">
            <a:extLst>
              <a:ext uri="{FF2B5EF4-FFF2-40B4-BE49-F238E27FC236}">
                <a16:creationId xmlns:a16="http://schemas.microsoft.com/office/drawing/2014/main" id="{5D416405-F2DA-E605-88BF-01777769E748}"/>
              </a:ext>
            </a:extLst>
          </p:cNvPr>
          <p:cNvSpPr>
            <a:spLocks noGrp="1"/>
          </p:cNvSpPr>
          <p:nvPr>
            <p:ph idx="1"/>
          </p:nvPr>
        </p:nvSpPr>
        <p:spPr/>
        <p:txBody>
          <a:bodyPr/>
          <a:lstStyle/>
          <a:p>
            <a:endParaRPr lang="ro-RO"/>
          </a:p>
        </p:txBody>
      </p:sp>
      <p:pic>
        <p:nvPicPr>
          <p:cNvPr id="7" name="Imagine 6">
            <a:extLst>
              <a:ext uri="{FF2B5EF4-FFF2-40B4-BE49-F238E27FC236}">
                <a16:creationId xmlns:a16="http://schemas.microsoft.com/office/drawing/2014/main" id="{DA119429-7B84-EA0D-486B-F3A78ECE2EF0}"/>
              </a:ext>
            </a:extLst>
          </p:cNvPr>
          <p:cNvPicPr>
            <a:picLocks noChangeAspect="1"/>
          </p:cNvPicPr>
          <p:nvPr/>
        </p:nvPicPr>
        <p:blipFill>
          <a:blip r:embed="rId2"/>
          <a:stretch>
            <a:fillRect/>
          </a:stretch>
        </p:blipFill>
        <p:spPr>
          <a:xfrm>
            <a:off x="-33068" y="1417638"/>
            <a:ext cx="9144000" cy="4973053"/>
          </a:xfrm>
          <a:prstGeom prst="rect">
            <a:avLst/>
          </a:prstGeom>
        </p:spPr>
      </p:pic>
    </p:spTree>
    <p:extLst>
      <p:ext uri="{BB962C8B-B14F-4D97-AF65-F5344CB8AC3E}">
        <p14:creationId xmlns:p14="http://schemas.microsoft.com/office/powerpoint/2010/main" val="494788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74921" y="1394637"/>
            <a:ext cx="86868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800" b="1" dirty="0">
                <a:solidFill>
                  <a:srgbClr val="0000FF"/>
                </a:solidFill>
              </a:rPr>
              <a:t>Fully</a:t>
            </a:r>
            <a:r>
              <a:rPr lang="ro-RO" sz="4800" b="1" dirty="0">
                <a:solidFill>
                  <a:srgbClr val="0000FF"/>
                </a:solidFill>
              </a:rPr>
              <a:t> </a:t>
            </a:r>
            <a:r>
              <a:rPr lang="en-US" sz="4800" b="1" dirty="0">
                <a:solidFill>
                  <a:srgbClr val="0000FF"/>
                </a:solidFill>
              </a:rPr>
              <a:t>Homomorphic Encryption!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962" y="2507547"/>
            <a:ext cx="3648075" cy="3114424"/>
          </a:xfrm>
          <a:prstGeom prst="rect">
            <a:avLst/>
          </a:prstGeom>
        </p:spPr>
      </p:pic>
      <p:sp>
        <p:nvSpPr>
          <p:cNvPr id="11" name="Content Placeholder 2"/>
          <p:cNvSpPr txBox="1">
            <a:spLocks/>
          </p:cNvSpPr>
          <p:nvPr/>
        </p:nvSpPr>
        <p:spPr>
          <a:xfrm>
            <a:off x="228599" y="5745162"/>
            <a:ext cx="86868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rgbClr val="0000FF"/>
                </a:solidFill>
              </a:rPr>
              <a:t>Cryptography’s Holy Grail</a:t>
            </a:r>
          </a:p>
        </p:txBody>
      </p:sp>
      <p:sp>
        <p:nvSpPr>
          <p:cNvPr id="3" name="Title 2">
            <a:extLst>
              <a:ext uri="{FF2B5EF4-FFF2-40B4-BE49-F238E27FC236}">
                <a16:creationId xmlns:a16="http://schemas.microsoft.com/office/drawing/2014/main" id="{59CAA1DF-7D6A-4D97-9F8F-4025A7372D6D}"/>
              </a:ext>
            </a:extLst>
          </p:cNvPr>
          <p:cNvSpPr>
            <a:spLocks noGrp="1"/>
          </p:cNvSpPr>
          <p:nvPr>
            <p:ph type="title"/>
          </p:nvPr>
        </p:nvSpPr>
        <p:spPr/>
        <p:txBody>
          <a:bodyPr/>
          <a:lstStyle/>
          <a:p>
            <a:endParaRPr lang="ro-RO"/>
          </a:p>
        </p:txBody>
      </p:sp>
    </p:spTree>
    <p:extLst>
      <p:ext uri="{BB962C8B-B14F-4D97-AF65-F5344CB8AC3E}">
        <p14:creationId xmlns:p14="http://schemas.microsoft.com/office/powerpoint/2010/main" val="349429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8D87-F285-4D49-9BB9-EEFAAA80FD4C}"/>
              </a:ext>
            </a:extLst>
          </p:cNvPr>
          <p:cNvSpPr>
            <a:spLocks noGrp="1"/>
          </p:cNvSpPr>
          <p:nvPr>
            <p:ph type="title"/>
          </p:nvPr>
        </p:nvSpPr>
        <p:spPr/>
        <p:txBody>
          <a:bodyPr/>
          <a:lstStyle/>
          <a:p>
            <a:r>
              <a:rPr lang="en-US" dirty="0"/>
              <a:t>Comments</a:t>
            </a:r>
          </a:p>
        </p:txBody>
      </p:sp>
      <p:sp>
        <p:nvSpPr>
          <p:cNvPr id="3" name="Content Placeholder 2">
            <a:extLst>
              <a:ext uri="{FF2B5EF4-FFF2-40B4-BE49-F238E27FC236}">
                <a16:creationId xmlns:a16="http://schemas.microsoft.com/office/drawing/2014/main" id="{B21E1EB7-0038-4CB9-9DD3-7C8F73D2037B}"/>
              </a:ext>
            </a:extLst>
          </p:cNvPr>
          <p:cNvSpPr>
            <a:spLocks noGrp="1"/>
          </p:cNvSpPr>
          <p:nvPr>
            <p:ph idx="1"/>
          </p:nvPr>
        </p:nvSpPr>
        <p:spPr/>
        <p:txBody>
          <a:bodyPr>
            <a:normAutofit fontScale="77500" lnSpcReduction="20000"/>
          </a:bodyPr>
          <a:lstStyle/>
          <a:p>
            <a:pPr algn="just"/>
            <a:r>
              <a:rPr lang="en-US" dirty="0"/>
              <a:t>The performance results prove that the proposed e-Health system functions in a more efficient manner than existing similar approaches.</a:t>
            </a:r>
          </a:p>
          <a:p>
            <a:pPr algn="just"/>
            <a:r>
              <a:rPr lang="en-US" dirty="0"/>
              <a:t>The presented e-Health system is unique in the context of other similar systems considering its distributed architecture, and also the ability to assure complete safety for the collected data, both during the data transmission and processing stages.</a:t>
            </a:r>
          </a:p>
          <a:p>
            <a:pPr algn="just"/>
            <a:r>
              <a:rPr lang="en-US" dirty="0"/>
              <a:t>The optimization of the computing core through the implementation of the NTRU-based routines further enhances the system’s runtime efficiency, as it is demonstrated by the obtained values of the processing speed. </a:t>
            </a:r>
          </a:p>
        </p:txBody>
      </p:sp>
    </p:spTree>
    <p:extLst>
      <p:ext uri="{BB962C8B-B14F-4D97-AF65-F5344CB8AC3E}">
        <p14:creationId xmlns:p14="http://schemas.microsoft.com/office/powerpoint/2010/main" val="2277456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E727-9360-41C9-B67B-7C045EA4F882}"/>
              </a:ext>
            </a:extLst>
          </p:cNvPr>
          <p:cNvSpPr>
            <a:spLocks noGrp="1"/>
          </p:cNvSpPr>
          <p:nvPr>
            <p:ph type="title"/>
          </p:nvPr>
        </p:nvSpPr>
        <p:spPr/>
        <p:txBody>
          <a:bodyPr/>
          <a:lstStyle/>
          <a:p>
            <a:r>
              <a:rPr lang="en-US" dirty="0"/>
              <a:t>Comments (2)</a:t>
            </a:r>
          </a:p>
        </p:txBody>
      </p:sp>
      <p:sp>
        <p:nvSpPr>
          <p:cNvPr id="3" name="Content Placeholder 2">
            <a:extLst>
              <a:ext uri="{FF2B5EF4-FFF2-40B4-BE49-F238E27FC236}">
                <a16:creationId xmlns:a16="http://schemas.microsoft.com/office/drawing/2014/main" id="{686114FA-1457-4F8A-A73D-2E2B2BA920C0}"/>
              </a:ext>
            </a:extLst>
          </p:cNvPr>
          <p:cNvSpPr>
            <a:spLocks noGrp="1"/>
          </p:cNvSpPr>
          <p:nvPr>
            <p:ph idx="1"/>
          </p:nvPr>
        </p:nvSpPr>
        <p:spPr>
          <a:xfrm>
            <a:off x="457200" y="1600200"/>
            <a:ext cx="8229600" cy="5181600"/>
          </a:xfrm>
        </p:spPr>
        <p:txBody>
          <a:bodyPr>
            <a:normAutofit fontScale="70000" lnSpcReduction="20000"/>
          </a:bodyPr>
          <a:lstStyle/>
          <a:p>
            <a:r>
              <a:rPr lang="en-US" dirty="0"/>
              <a:t>The values of the </a:t>
            </a:r>
            <a:r>
              <a:rPr lang="en-US" i="1" dirty="0"/>
              <a:t>XFER</a:t>
            </a:r>
            <a:r>
              <a:rPr lang="en-US" baseline="-25000" dirty="0"/>
              <a:t>IN</a:t>
            </a:r>
            <a:r>
              <a:rPr lang="en-US" dirty="0"/>
              <a:t> and </a:t>
            </a:r>
            <a:r>
              <a:rPr lang="en-US" i="1" dirty="0"/>
              <a:t>XFER</a:t>
            </a:r>
            <a:r>
              <a:rPr lang="en-US" baseline="-25000" dirty="0"/>
              <a:t>OUT</a:t>
            </a:r>
            <a:r>
              <a:rPr lang="en-US" dirty="0"/>
              <a:t> performance metrics demonstrate the suitability of the system’s deployment in the cloud environment, which the data storage and processing backend uses.</a:t>
            </a:r>
          </a:p>
          <a:p>
            <a:r>
              <a:rPr lang="en-US" dirty="0"/>
              <a:t>The number of the ciphertexts (</a:t>
            </a:r>
            <a:r>
              <a:rPr lang="en-US" i="1" dirty="0"/>
              <a:t>N</a:t>
            </a:r>
            <a:r>
              <a:rPr lang="en-US" baseline="-25000" dirty="0"/>
              <a:t>CT</a:t>
            </a:r>
            <a:r>
              <a:rPr lang="en-US" dirty="0"/>
              <a:t>) is maintained at the minimum possible level, while the value of the level </a:t>
            </a:r>
            <a:r>
              <a:rPr lang="en-US" i="1" dirty="0"/>
              <a:t>L </a:t>
            </a:r>
            <a:r>
              <a:rPr lang="en-US" dirty="0"/>
              <a:t>is also computed in an optimal fashion.</a:t>
            </a:r>
          </a:p>
          <a:p>
            <a:r>
              <a:rPr lang="en-US" dirty="0"/>
              <a:t>The finer the time period granularity is, the greater the amount of the uploaded data becomes.</a:t>
            </a:r>
          </a:p>
          <a:p>
            <a:r>
              <a:rPr lang="en-US" dirty="0"/>
              <a:t>The value of level </a:t>
            </a:r>
            <a:r>
              <a:rPr lang="en-US" i="1" dirty="0"/>
              <a:t>L</a:t>
            </a:r>
            <a:r>
              <a:rPr lang="en-US" dirty="0"/>
              <a:t> increases according to an arithmetic model, and it is perfectly balanced relative to the quantity of the encrypted personal health information, which the backend provides as response to the client software module’s requests.</a:t>
            </a:r>
            <a:endParaRPr lang="ro-RO" dirty="0"/>
          </a:p>
          <a:p>
            <a:r>
              <a:rPr lang="ro-RO" dirty="0"/>
              <a:t>The </a:t>
            </a:r>
            <a:r>
              <a:rPr lang="ro-RO" dirty="0" err="1"/>
              <a:t>virtualized</a:t>
            </a:r>
            <a:r>
              <a:rPr lang="ro-RO" dirty="0"/>
              <a:t> 5G data </a:t>
            </a:r>
            <a:r>
              <a:rPr lang="ro-RO" dirty="0" err="1"/>
              <a:t>channel</a:t>
            </a:r>
            <a:r>
              <a:rPr lang="ro-RO" dirty="0"/>
              <a:t> </a:t>
            </a:r>
            <a:r>
              <a:rPr lang="ro-RO" dirty="0" err="1"/>
              <a:t>is</a:t>
            </a:r>
            <a:r>
              <a:rPr lang="ro-RO" dirty="0"/>
              <a:t> </a:t>
            </a:r>
            <a:r>
              <a:rPr lang="ro-RO" dirty="0" err="1"/>
              <a:t>used</a:t>
            </a:r>
            <a:r>
              <a:rPr lang="ro-RO" dirty="0"/>
              <a:t> in an </a:t>
            </a:r>
            <a:r>
              <a:rPr lang="ro-RO" dirty="0" err="1"/>
              <a:t>efficient</a:t>
            </a:r>
            <a:r>
              <a:rPr lang="ro-RO" dirty="0"/>
              <a:t> </a:t>
            </a:r>
            <a:r>
              <a:rPr lang="ro-RO" dirty="0" err="1"/>
              <a:t>and</a:t>
            </a:r>
            <a:r>
              <a:rPr lang="ro-RO" dirty="0"/>
              <a:t> </a:t>
            </a:r>
            <a:r>
              <a:rPr lang="ro-RO" dirty="0" err="1"/>
              <a:t>scalable</a:t>
            </a:r>
            <a:r>
              <a:rPr lang="ro-RO" dirty="0"/>
              <a:t> </a:t>
            </a:r>
            <a:r>
              <a:rPr lang="ro-RO" dirty="0" err="1"/>
              <a:t>manner</a:t>
            </a:r>
            <a:r>
              <a:rPr lang="ro-RO" dirty="0"/>
              <a:t>, as </a:t>
            </a:r>
            <a:r>
              <a:rPr lang="ro-RO" dirty="0" err="1"/>
              <a:t>demonstrared</a:t>
            </a:r>
            <a:r>
              <a:rPr lang="ro-RO" dirty="0"/>
              <a:t> </a:t>
            </a:r>
            <a:r>
              <a:rPr lang="ro-RO" dirty="0" err="1"/>
              <a:t>by</a:t>
            </a:r>
            <a:r>
              <a:rPr lang="ro-RO" dirty="0"/>
              <a:t> </a:t>
            </a:r>
            <a:r>
              <a:rPr lang="ro-RO" dirty="0" err="1"/>
              <a:t>the</a:t>
            </a:r>
            <a:r>
              <a:rPr lang="ro-RO" dirty="0"/>
              <a:t> </a:t>
            </a:r>
            <a:r>
              <a:rPr lang="ro-RO" dirty="0" err="1"/>
              <a:t>values</a:t>
            </a:r>
            <a:r>
              <a:rPr lang="ro-RO" dirty="0"/>
              <a:t> of </a:t>
            </a:r>
            <a:r>
              <a:rPr lang="ro-RO" dirty="0" err="1"/>
              <a:t>the</a:t>
            </a:r>
            <a:r>
              <a:rPr lang="ro-RO" dirty="0"/>
              <a:t> </a:t>
            </a:r>
            <a:r>
              <a:rPr lang="ro-RO" i="1" dirty="0"/>
              <a:t>L</a:t>
            </a:r>
            <a:r>
              <a:rPr lang="ro-RO" sz="2000" i="1" dirty="0"/>
              <a:t>5G</a:t>
            </a:r>
            <a:r>
              <a:rPr lang="ro-RO" dirty="0"/>
              <a:t> performance metric.</a:t>
            </a:r>
            <a:endParaRPr lang="en-US" dirty="0"/>
          </a:p>
        </p:txBody>
      </p:sp>
    </p:spTree>
    <p:extLst>
      <p:ext uri="{BB962C8B-B14F-4D97-AF65-F5344CB8AC3E}">
        <p14:creationId xmlns:p14="http://schemas.microsoft.com/office/powerpoint/2010/main" val="3417114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BC90-9F28-42FA-88F1-3B8DCB7DB47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9994298-99B0-40DC-B206-BC8667EF4C62}"/>
              </a:ext>
            </a:extLst>
          </p:cNvPr>
          <p:cNvSpPr>
            <a:spLocks noGrp="1"/>
          </p:cNvSpPr>
          <p:nvPr>
            <p:ph idx="1"/>
          </p:nvPr>
        </p:nvSpPr>
        <p:spPr/>
        <p:txBody>
          <a:bodyPr>
            <a:normAutofit fontScale="77500" lnSpcReduction="20000"/>
          </a:bodyPr>
          <a:lstStyle/>
          <a:p>
            <a:pPr marL="171450" indent="-171450"/>
            <a:r>
              <a:rPr lang="en-US" dirty="0"/>
              <a:t>Flexible and decoupled architecture – the system is capable of accommodating most of the existing and, with a high probability, future client-side data collection devices.</a:t>
            </a:r>
          </a:p>
          <a:p>
            <a:pPr marL="171450" indent="-171450"/>
            <a:r>
              <a:rPr lang="en-US" dirty="0"/>
              <a:t>The e-Health system demonstrates that it is perfectly possible to sustain a completely secure, privacy preserving and resource efficient data management over large amounts of data</a:t>
            </a:r>
            <a:r>
              <a:rPr lang="ro-RO" dirty="0"/>
              <a:t> </a:t>
            </a:r>
            <a:r>
              <a:rPr lang="ro-RO" dirty="0" err="1"/>
              <a:t>through</a:t>
            </a:r>
            <a:r>
              <a:rPr lang="ro-RO" dirty="0"/>
              <a:t> </a:t>
            </a:r>
            <a:r>
              <a:rPr lang="ro-RO" dirty="0" err="1"/>
              <a:t>the</a:t>
            </a:r>
            <a:r>
              <a:rPr lang="ro-RO" dirty="0"/>
              <a:t> </a:t>
            </a:r>
            <a:r>
              <a:rPr lang="ro-RO" dirty="0" err="1"/>
              <a:t>utilization</a:t>
            </a:r>
            <a:r>
              <a:rPr lang="ro-RO" dirty="0"/>
              <a:t> of </a:t>
            </a:r>
            <a:r>
              <a:rPr lang="ro-RO" dirty="0" err="1"/>
              <a:t>virtualized</a:t>
            </a:r>
            <a:r>
              <a:rPr lang="ro-RO" dirty="0"/>
              <a:t> 5G data </a:t>
            </a:r>
            <a:r>
              <a:rPr lang="ro-RO" dirty="0" err="1"/>
              <a:t>links</a:t>
            </a:r>
            <a:r>
              <a:rPr lang="en-US" dirty="0"/>
              <a:t>.</a:t>
            </a:r>
          </a:p>
          <a:p>
            <a:pPr marL="171450" indent="-171450"/>
            <a:r>
              <a:rPr lang="en-US" dirty="0"/>
              <a:t>This case study demonstrates that fully homomorphic encryption is useable in order to secure a software construct like the e-Health system.</a:t>
            </a:r>
          </a:p>
          <a:p>
            <a:pPr marL="171450" indent="-171450"/>
            <a:r>
              <a:rPr lang="en-US" dirty="0"/>
              <a:t>This model can be adapted to any other use case, which involves the processing of large amounts of sensitive data.</a:t>
            </a:r>
          </a:p>
          <a:p>
            <a:endParaRPr lang="en-US" dirty="0"/>
          </a:p>
        </p:txBody>
      </p:sp>
    </p:spTree>
    <p:extLst>
      <p:ext uri="{BB962C8B-B14F-4D97-AF65-F5344CB8AC3E}">
        <p14:creationId xmlns:p14="http://schemas.microsoft.com/office/powerpoint/2010/main" val="401637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1935-7283-43B9-B60E-52FE0A439362}"/>
              </a:ext>
            </a:extLst>
          </p:cNvPr>
          <p:cNvSpPr>
            <a:spLocks noGrp="1"/>
          </p:cNvSpPr>
          <p:nvPr>
            <p:ph type="title"/>
          </p:nvPr>
        </p:nvSpPr>
        <p:spPr/>
        <p:txBody>
          <a:bodyPr/>
          <a:lstStyle/>
          <a:p>
            <a:r>
              <a:rPr lang="en-US" dirty="0"/>
              <a:t>Conclusions (2)</a:t>
            </a:r>
          </a:p>
        </p:txBody>
      </p:sp>
      <p:sp>
        <p:nvSpPr>
          <p:cNvPr id="3" name="Content Placeholder 2">
            <a:extLst>
              <a:ext uri="{FF2B5EF4-FFF2-40B4-BE49-F238E27FC236}">
                <a16:creationId xmlns:a16="http://schemas.microsoft.com/office/drawing/2014/main" id="{C26BD4BF-31FC-46BF-9719-EAD9ADFF28E9}"/>
              </a:ext>
            </a:extLst>
          </p:cNvPr>
          <p:cNvSpPr>
            <a:spLocks noGrp="1"/>
          </p:cNvSpPr>
          <p:nvPr>
            <p:ph idx="1"/>
          </p:nvPr>
        </p:nvSpPr>
        <p:spPr/>
        <p:txBody>
          <a:bodyPr>
            <a:normAutofit fontScale="92500" lnSpcReduction="20000"/>
          </a:bodyPr>
          <a:lstStyle/>
          <a:p>
            <a:r>
              <a:rPr lang="en-US" dirty="0"/>
              <a:t>The system is capable to sustain a perfectly functional and secure data flow between the client data collection devices and the data storage and processing backend, in both directions, for the entire sample of</a:t>
            </a:r>
            <a:r>
              <a:rPr lang="ro-RO" dirty="0"/>
              <a:t> 750</a:t>
            </a:r>
            <a:r>
              <a:rPr lang="en-US" dirty="0"/>
              <a:t> citizens from Brasov. </a:t>
            </a:r>
          </a:p>
          <a:p>
            <a:r>
              <a:rPr lang="en-US" dirty="0"/>
              <a:t>This contribution proves that the fully homomorphic encryption can be used in order to secure a complex system, while the NTRU-based fully homomorphic encryption model proves that it is useful in order to further enhance the system’s efficient </a:t>
            </a:r>
            <a:r>
              <a:rPr lang="en-US" dirty="0" err="1"/>
              <a:t>behaviour</a:t>
            </a:r>
            <a:r>
              <a:rPr lang="en-US" dirty="0"/>
              <a:t>.</a:t>
            </a:r>
          </a:p>
          <a:p>
            <a:endParaRPr lang="en-US" dirty="0"/>
          </a:p>
        </p:txBody>
      </p:sp>
    </p:spTree>
    <p:extLst>
      <p:ext uri="{BB962C8B-B14F-4D97-AF65-F5344CB8AC3E}">
        <p14:creationId xmlns:p14="http://schemas.microsoft.com/office/powerpoint/2010/main" val="3077064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3913-8A84-4DB2-99AA-2A7CCF94C21D}"/>
              </a:ext>
            </a:extLst>
          </p:cNvPr>
          <p:cNvSpPr>
            <a:spLocks noGrp="1"/>
          </p:cNvSpPr>
          <p:nvPr>
            <p:ph type="title"/>
          </p:nvPr>
        </p:nvSpPr>
        <p:spPr/>
        <p:txBody>
          <a:bodyPr/>
          <a:lstStyle/>
          <a:p>
            <a:r>
              <a:rPr lang="en-US" dirty="0"/>
              <a:t>Conclusions (3)</a:t>
            </a:r>
          </a:p>
        </p:txBody>
      </p:sp>
      <p:sp>
        <p:nvSpPr>
          <p:cNvPr id="3" name="Content Placeholder 2">
            <a:extLst>
              <a:ext uri="{FF2B5EF4-FFF2-40B4-BE49-F238E27FC236}">
                <a16:creationId xmlns:a16="http://schemas.microsoft.com/office/drawing/2014/main" id="{CB08F25E-0867-45F3-8536-E85EB494EB9F}"/>
              </a:ext>
            </a:extLst>
          </p:cNvPr>
          <p:cNvSpPr>
            <a:spLocks noGrp="1"/>
          </p:cNvSpPr>
          <p:nvPr>
            <p:ph idx="1"/>
          </p:nvPr>
        </p:nvSpPr>
        <p:spPr>
          <a:xfrm>
            <a:off x="457200" y="1600200"/>
            <a:ext cx="8229600" cy="4876800"/>
          </a:xfrm>
        </p:spPr>
        <p:txBody>
          <a:bodyPr>
            <a:normAutofit fontScale="92500"/>
          </a:bodyPr>
          <a:lstStyle/>
          <a:p>
            <a:r>
              <a:rPr lang="en-US" dirty="0"/>
              <a:t>The system is scalable, which would potentially justify its deployment on full large urban areas.</a:t>
            </a:r>
          </a:p>
          <a:p>
            <a:r>
              <a:rPr lang="en-US" dirty="0"/>
              <a:t>The software system’s architecture allows for the e-Health platform to be easily extended with new functional capabilities. </a:t>
            </a:r>
          </a:p>
          <a:p>
            <a:r>
              <a:rPr lang="en-US" dirty="0"/>
              <a:t>The implementation of the NTRU-based fully homomorphic encryption routines determines an efficient computational </a:t>
            </a:r>
            <a:r>
              <a:rPr lang="en-US" dirty="0" err="1"/>
              <a:t>behaviour</a:t>
            </a:r>
            <a:r>
              <a:rPr lang="en-US" dirty="0"/>
              <a:t> of the system, including the computational time that is used. </a:t>
            </a:r>
          </a:p>
        </p:txBody>
      </p:sp>
    </p:spTree>
    <p:extLst>
      <p:ext uri="{BB962C8B-B14F-4D97-AF65-F5344CB8AC3E}">
        <p14:creationId xmlns:p14="http://schemas.microsoft.com/office/powerpoint/2010/main" val="1487889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a:spLocks noChangeArrowheads="1"/>
          </p:cNvSpPr>
          <p:nvPr/>
        </p:nvSpPr>
        <p:spPr bwMode="auto">
          <a:xfrm>
            <a:off x="2057400" y="1143000"/>
            <a:ext cx="5334000" cy="91440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b="1" i="1" dirty="0">
                <a:solidFill>
                  <a:prstClr val="black"/>
                </a:solidFill>
                <a:cs typeface="Arial" charset="0"/>
              </a:rPr>
              <a:t>Thank You! </a:t>
            </a:r>
          </a:p>
          <a:p>
            <a:r>
              <a:rPr lang="en-US" sz="3200" b="1" i="1" dirty="0">
                <a:solidFill>
                  <a:prstClr val="black"/>
                </a:solidFill>
                <a:cs typeface="Arial" charset="0"/>
              </a:rPr>
              <a:t>Questions and Discussion</a:t>
            </a:r>
            <a:endParaRPr lang="en-US" sz="3200" b="1" i="1" dirty="0">
              <a:solidFill>
                <a:srgbClr val="0000FF"/>
              </a:solidFill>
              <a:cs typeface="Arial" charset="0"/>
            </a:endParaRPr>
          </a:p>
        </p:txBody>
      </p:sp>
      <p:pic>
        <p:nvPicPr>
          <p:cNvPr id="2" name="Picture 1">
            <a:extLst>
              <a:ext uri="{FF2B5EF4-FFF2-40B4-BE49-F238E27FC236}">
                <a16:creationId xmlns:a16="http://schemas.microsoft.com/office/drawing/2014/main" id="{0F6980A8-D242-4D42-B204-91F535BECF0F}"/>
              </a:ext>
            </a:extLst>
          </p:cNvPr>
          <p:cNvPicPr>
            <a:picLocks noChangeAspect="1"/>
          </p:cNvPicPr>
          <p:nvPr/>
        </p:nvPicPr>
        <p:blipFill>
          <a:blip r:embed="rId2"/>
          <a:stretch>
            <a:fillRect/>
          </a:stretch>
        </p:blipFill>
        <p:spPr>
          <a:xfrm>
            <a:off x="2644140" y="2438400"/>
            <a:ext cx="4160520" cy="2971800"/>
          </a:xfrm>
          <a:prstGeom prst="rect">
            <a:avLst/>
          </a:prstGeom>
        </p:spPr>
      </p:pic>
    </p:spTree>
    <p:extLst>
      <p:ext uri="{BB962C8B-B14F-4D97-AF65-F5344CB8AC3E}">
        <p14:creationId xmlns:p14="http://schemas.microsoft.com/office/powerpoint/2010/main" val="1022497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294</TotalTime>
  <Words>6564</Words>
  <Application>Microsoft Office PowerPoint</Application>
  <PresentationFormat>Expunere pe ecran (4:3)</PresentationFormat>
  <Paragraphs>711</Paragraphs>
  <Slides>95</Slides>
  <Notes>46</Notes>
  <HiddenSlides>0</HiddenSlides>
  <MMClips>0</MMClips>
  <ScaleCrop>false</ScaleCrop>
  <HeadingPairs>
    <vt:vector size="6" baseType="variant">
      <vt:variant>
        <vt:lpstr>Fonturi utilizate</vt:lpstr>
      </vt:variant>
      <vt:variant>
        <vt:i4>8</vt:i4>
      </vt:variant>
      <vt:variant>
        <vt:lpstr>Temă</vt:lpstr>
      </vt:variant>
      <vt:variant>
        <vt:i4>3</vt:i4>
      </vt:variant>
      <vt:variant>
        <vt:lpstr>Titluri diapozitive</vt:lpstr>
      </vt:variant>
      <vt:variant>
        <vt:i4>95</vt:i4>
      </vt:variant>
    </vt:vector>
  </HeadingPairs>
  <TitlesOfParts>
    <vt:vector size="106" baseType="lpstr">
      <vt:lpstr>Arial</vt:lpstr>
      <vt:lpstr>Calibri</vt:lpstr>
      <vt:lpstr>Cambria Math</vt:lpstr>
      <vt:lpstr>Garamond</vt:lpstr>
      <vt:lpstr>inherit</vt:lpstr>
      <vt:lpstr>Symbol</vt:lpstr>
      <vt:lpstr>Times</vt:lpstr>
      <vt:lpstr>Wingdings</vt:lpstr>
      <vt:lpstr>Office Theme</vt:lpstr>
      <vt:lpstr>2_Couture</vt:lpstr>
      <vt:lpstr>1_Office Theme</vt:lpstr>
      <vt:lpstr>Personal Medical Data Management Using Virtualized Symmetric 5G Data Channels Tbilisi 2023</vt:lpstr>
      <vt:lpstr>About…</vt:lpstr>
      <vt:lpstr>About… (cont’d)</vt:lpstr>
      <vt:lpstr>Computations on Encrypted Data</vt:lpstr>
      <vt:lpstr>Computations on Encrypted Data</vt:lpstr>
      <vt:lpstr>Computations on Encrypted Data</vt:lpstr>
      <vt:lpstr>Computations on Encrypted Data</vt:lpstr>
      <vt:lpstr>Corollary</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Real World Solution</vt:lpstr>
      <vt:lpstr>Fundamental Requirements</vt:lpstr>
      <vt:lpstr>Distinctive Features</vt:lpstr>
      <vt:lpstr>Distinctive Features (2)</vt:lpstr>
      <vt:lpstr>Stages of data processing</vt:lpstr>
      <vt:lpstr>System Architecture</vt:lpstr>
      <vt:lpstr>System Features</vt:lpstr>
      <vt:lpstr>Remarks concerning the 5G NFV</vt:lpstr>
      <vt:lpstr>Remarks concerning the 5G NFV</vt:lpstr>
      <vt:lpstr>FHE Core Model – Supported Operations</vt:lpstr>
      <vt:lpstr>FHE Core Model – The Level</vt:lpstr>
      <vt:lpstr>Optimized FHE Scheme</vt:lpstr>
      <vt:lpstr>Optimized FHE Scheme (cont’d)</vt:lpstr>
      <vt:lpstr>NTRU Encryption Algorithm – Why?</vt:lpstr>
      <vt:lpstr>e-Health System</vt:lpstr>
      <vt:lpstr>e-Health System (2)</vt:lpstr>
      <vt:lpstr>Performance Factors</vt:lpstr>
      <vt:lpstr>Performance Factors (2)</vt:lpstr>
      <vt:lpstr>Medical Conditions</vt:lpstr>
      <vt:lpstr>The Average Heart Rate</vt:lpstr>
      <vt:lpstr>The Average Heart Rate (2)</vt:lpstr>
      <vt:lpstr>The Average Heart Rate (3)</vt:lpstr>
      <vt:lpstr>The Detection of DRHS</vt:lpstr>
      <vt:lpstr>The Detection of DRHS (2)</vt:lpstr>
      <vt:lpstr>The Detection of DRHS (3)</vt:lpstr>
      <vt:lpstr>The Detection of the Minimum and the Maximum Heart Rates</vt:lpstr>
      <vt:lpstr>The Detection of the Minimum and the Maximum Heart Rates (2)</vt:lpstr>
      <vt:lpstr>Remarks</vt:lpstr>
      <vt:lpstr>Remarks (2)</vt:lpstr>
      <vt:lpstr>Study Population and Hardware</vt:lpstr>
      <vt:lpstr>Data Pathway</vt:lpstr>
      <vt:lpstr>Performance Metrics - Explanation</vt:lpstr>
      <vt:lpstr>Performance Metrics Values</vt:lpstr>
      <vt:lpstr>Performance Metrics Values – DRHS Condition</vt:lpstr>
      <vt:lpstr>Comments</vt:lpstr>
      <vt:lpstr>Comments (2)</vt:lpstr>
      <vt:lpstr>Conclusions</vt:lpstr>
      <vt:lpstr>Conclusions (2)</vt:lpstr>
      <vt:lpstr>Conclusions (3)</vt:lpstr>
      <vt:lpstr>Prezentare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Benaloh</dc:creator>
  <cp:lastModifiedBy>Razvan Bocu</cp:lastModifiedBy>
  <cp:revision>393</cp:revision>
  <dcterms:created xsi:type="dcterms:W3CDTF">2010-11-11T01:16:29Z</dcterms:created>
  <dcterms:modified xsi:type="dcterms:W3CDTF">2023-10-06T20:00:01Z</dcterms:modified>
</cp:coreProperties>
</file>