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3E3C3-9B9E-4FC7-A265-59A41523A2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0" i="0" u="none" strike="noStrike" baseline="0" dirty="0">
                <a:latin typeface="NimbusRomNo9L-Medi"/>
              </a:rPr>
              <a:t>A Real-Time Intrusion Detection System for</a:t>
            </a:r>
            <a:br>
              <a:rPr lang="en-US" sz="4000" b="0" i="0" u="none" strike="noStrike" baseline="0" dirty="0">
                <a:latin typeface="NimbusRomNo9L-Medi"/>
              </a:rPr>
            </a:br>
            <a:r>
              <a:rPr lang="ro-RO" sz="4000" b="0" i="0" u="none" strike="noStrike" baseline="0" dirty="0">
                <a:latin typeface="NimbusRomNo9L-Medi"/>
              </a:rPr>
              <a:t>Software Defined 5G Networks</a:t>
            </a:r>
            <a:endParaRPr lang="ro-R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6C3594-CA22-427C-A5C4-AD92B279CA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o-RO" dirty="0" err="1"/>
              <a:t>Associate</a:t>
            </a:r>
            <a:r>
              <a:rPr lang="ro-RO" dirty="0"/>
              <a:t> </a:t>
            </a:r>
            <a:r>
              <a:rPr lang="ro-RO" dirty="0" err="1"/>
              <a:t>Professor</a:t>
            </a:r>
            <a:r>
              <a:rPr lang="ro-RO"/>
              <a:t> Dr</a:t>
            </a:r>
            <a:r>
              <a:rPr lang="ro-RO" dirty="0"/>
              <a:t>. Razvan Bocu</a:t>
            </a:r>
          </a:p>
          <a:p>
            <a:r>
              <a:rPr lang="ro-RO" dirty="0"/>
              <a:t>Department of Mathematics and Computer Science</a:t>
            </a:r>
          </a:p>
          <a:p>
            <a:r>
              <a:rPr lang="ro-RO" dirty="0"/>
              <a:t>Transilvania University of Brasov, Romania</a:t>
            </a:r>
          </a:p>
        </p:txBody>
      </p:sp>
    </p:spTree>
    <p:extLst>
      <p:ext uri="{BB962C8B-B14F-4D97-AF65-F5344CB8AC3E}">
        <p14:creationId xmlns:p14="http://schemas.microsoft.com/office/powerpoint/2010/main" val="2734479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2227C-D5C2-476D-9066-E86B179D5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The intrusion detection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E82C7-F01E-44CD-9465-C122D6D7A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en-US" sz="1800" b="0" i="0" u="none" strike="noStrike" baseline="0" dirty="0">
                <a:latin typeface="NimbusRomNo9L-Regu"/>
              </a:rPr>
              <a:t>The data forwarding layer provides the data management and control layer with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real-time network status information through the real-time collection of suspect data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patterns. Furthermore, intrusions are immediately blocked by dropping the malicious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>
                <a:latin typeface="NimbusRomNo9L-Regu"/>
              </a:rPr>
              <a:t>packets </a:t>
            </a:r>
            <a:r>
              <a:rPr lang="en-US" sz="1800" b="0" i="0" u="none" strike="noStrike" baseline="0" dirty="0">
                <a:latin typeface="NimbusRomNo9L-Regu"/>
              </a:rPr>
              <a:t>under the supervision of the other system layers.</a:t>
            </a:r>
            <a:endParaRPr lang="ro-RO" sz="1800" b="0" i="0" u="none" strike="noStrike" baseline="0" dirty="0">
              <a:latin typeface="NimbusRomNo9L-Regu"/>
            </a:endParaRPr>
          </a:p>
          <a:p>
            <a:pPr algn="l"/>
            <a:r>
              <a:rPr lang="en-US" sz="1800" b="0" i="0" u="none" strike="noStrike" baseline="0" dirty="0">
                <a:latin typeface="NimbusRomNo9L-Regu"/>
              </a:rPr>
              <a:t>The packet collection and data flow partitioning layer provides a more global</a:t>
            </a:r>
            <a:r>
              <a:rPr lang="ro-RO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view of the entire 5G network. The status monitoring module supervises the data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network status and continuously analyzes the data packets that it receives in order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to analyze them. The data management and control layer processes and parses the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received data traffic. Furthermore, it creates relevant clusters of data packets and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generates a data fingerprint, which keeps track of the following logical network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parameters: the source IP address, the destination IP address, the source port, the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destination port, the session duration, and the considered network protocol.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176801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BDAE8-020E-466F-BA82-7716B39C6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The intrusion detection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1F3EF-D246-4199-A810-4B4702C34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800" b="0" i="0" u="none" strike="noStrike" baseline="0" dirty="0">
                <a:latin typeface="NimbusRomNo9L-Regu"/>
              </a:rPr>
              <a:t>The data fingerprints are used in order to define and label different data flow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records, which represent specific network connections and activities. The packet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collection and inspection is performed continuously. The data collection and inspection time interval is optimized in order to avoid possible undesirable delays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concerning the real-time data analysis process.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The anomaly detection considers some basic flow statistics, which are used to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roughly recognize abnormal behaviors and potential anomalies. The particular intrusion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detection system’s module applies an entropy-based analysis, which is based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on the Shannon’s theory in order to detect the distribution variations of the </a:t>
            </a:r>
            <a:r>
              <a:rPr lang="en-US" sz="1800" b="0" i="0" u="none" strike="noStrike" baseline="0" dirty="0" err="1">
                <a:latin typeface="NimbusRomNo9L-Regu"/>
              </a:rPr>
              <a:t>analysed</a:t>
            </a:r>
            <a:r>
              <a:rPr lang="ro-RO" sz="1800" b="0" i="0" u="none" strike="noStrike" baseline="0" dirty="0">
                <a:latin typeface="NimbusRomNo9L-Regu"/>
              </a:rPr>
              <a:t> data packet samples.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82256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93CDC-C81A-48D2-A526-923C5407B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The intrusion detection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4C362-FBD4-43DC-8725-70EDA6338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NimbusRomNo9L-Regu"/>
              </a:rPr>
              <a:t>The entropy of a random variable </a:t>
            </a:r>
            <a:r>
              <a:rPr lang="en-US" sz="1800" b="0" i="0" u="none" strike="noStrike" baseline="0" dirty="0">
                <a:latin typeface="NimbusRomNo9L-ReguItal"/>
              </a:rPr>
              <a:t>x </a:t>
            </a:r>
            <a:r>
              <a:rPr lang="en-US" sz="1800" b="0" i="0" u="none" strike="noStrike" baseline="0" dirty="0">
                <a:latin typeface="NimbusRomNo9L-Regu"/>
              </a:rPr>
              <a:t>is computed considering</a:t>
            </a:r>
            <a:r>
              <a:rPr lang="ro-RO" sz="1800" b="0" i="0" u="none" strike="noStrike" baseline="0" dirty="0">
                <a:latin typeface="NimbusRomNo9L-Regu"/>
              </a:rPr>
              <a:t> the following formula:</a:t>
            </a:r>
          </a:p>
          <a:p>
            <a:pPr algn="l"/>
            <a:endParaRPr lang="ro-RO" dirty="0">
              <a:latin typeface="NimbusRomNo9L-Regu"/>
            </a:endParaRPr>
          </a:p>
          <a:p>
            <a:pPr algn="l"/>
            <a:endParaRPr lang="ro-RO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9ED9D3-C475-495C-BD9E-8D96E02A12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4008496"/>
            <a:ext cx="3190875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226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EDE10-8144-4772-9DCC-EDE0A69F4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The intrusion detection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001FE-AC6D-46E5-8ED5-153272A82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sz="1800" b="0" i="0" u="none" strike="noStrike" baseline="0" dirty="0">
                <a:latin typeface="NimbusRomNo9L-Regu"/>
              </a:rPr>
              <a:t>Here, </a:t>
            </a:r>
            <a:r>
              <a:rPr lang="en-US" sz="1800" b="0" i="1" u="none" strike="noStrike" baseline="0" dirty="0">
                <a:latin typeface="NimbusRomNo9L-ReguItal"/>
              </a:rPr>
              <a:t>p</a:t>
            </a:r>
            <a:r>
              <a:rPr lang="en-US" sz="1800" b="0" i="1" u="none" strike="noStrike" baseline="0" dirty="0">
                <a:latin typeface="CMR10"/>
              </a:rPr>
              <a:t>(</a:t>
            </a:r>
            <a:r>
              <a:rPr lang="en-US" sz="1800" b="0" i="1" u="none" strike="noStrike" baseline="0" dirty="0">
                <a:latin typeface="NimbusRomNo9L-ReguItal"/>
              </a:rPr>
              <a:t>x</a:t>
            </a:r>
            <a:r>
              <a:rPr lang="en-US" b="0" i="1" u="none" strike="noStrike" baseline="-25000" dirty="0">
                <a:latin typeface="NimbusRomNo9L-ReguItal"/>
              </a:rPr>
              <a:t>i</a:t>
            </a:r>
            <a:r>
              <a:rPr lang="en-US" sz="1800" b="0" i="1" u="none" strike="noStrike" baseline="0" dirty="0">
                <a:latin typeface="CMR10"/>
              </a:rPr>
              <a:t>)</a:t>
            </a:r>
            <a:r>
              <a:rPr lang="en-US" sz="1800" b="0" i="0" u="none" strike="noStrike" baseline="0" dirty="0">
                <a:latin typeface="CMR10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designates the probability for </a:t>
            </a:r>
            <a:r>
              <a:rPr lang="en-US" sz="1800" b="0" i="1" u="none" strike="noStrike" baseline="0" dirty="0">
                <a:latin typeface="NimbusRomNo9L-ReguItal"/>
              </a:rPr>
              <a:t>x</a:t>
            </a:r>
            <a:r>
              <a:rPr lang="en-US" sz="1800" b="0" i="0" u="none" strike="noStrike" baseline="0" dirty="0">
                <a:latin typeface="NimbusRomNo9L-ReguItal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to take the value </a:t>
            </a:r>
            <a:r>
              <a:rPr lang="en-US" sz="1800" b="0" i="1" u="none" strike="noStrike" baseline="0" dirty="0">
                <a:latin typeface="NimbusRomNo9L-ReguItal"/>
              </a:rPr>
              <a:t>x</a:t>
            </a:r>
            <a:r>
              <a:rPr lang="en-US" sz="1800" b="0" i="1" u="none" strike="noStrike" baseline="-25000" dirty="0">
                <a:latin typeface="NimbusRomNo9L-ReguItal"/>
              </a:rPr>
              <a:t>i</a:t>
            </a:r>
            <a:r>
              <a:rPr lang="en-US" sz="1800" b="0" i="0" u="none" strike="noStrike" baseline="0" dirty="0">
                <a:latin typeface="NimbusRomNo9L-ReguItal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considering all the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already detected values. The equation considers four fundamental parameters: the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source IP address, the source port, the destination IP address, and the destination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port. The values of these parameters are gathered by the real-time traffic analysis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component of the system. Thus, considering a particular moment in time, the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continuously updated value that the entropy function </a:t>
            </a:r>
            <a:r>
              <a:rPr lang="en-US" sz="1800" b="0" i="1" u="none" strike="noStrike" baseline="0" dirty="0">
                <a:latin typeface="NimbusRomNo9L-ReguItal"/>
              </a:rPr>
              <a:t>H(x)</a:t>
            </a:r>
            <a:r>
              <a:rPr lang="en-US" sz="1800" b="0" i="0" u="none" strike="noStrike" baseline="0" dirty="0">
                <a:latin typeface="NimbusRomNo9L-ReguItal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provides helps to detect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possible malicious data traffic patterns. Considering that </a:t>
            </a:r>
            <a:r>
              <a:rPr lang="en-US" sz="1800" b="0" i="1" u="none" strike="noStrike" baseline="0" dirty="0">
                <a:latin typeface="NimbusRomNo9L-ReguItal"/>
              </a:rPr>
              <a:t>E</a:t>
            </a:r>
            <a:r>
              <a:rPr lang="en-US" sz="1800" b="0" i="0" u="none" strike="noStrike" baseline="0" dirty="0">
                <a:latin typeface="NimbusRomNo9L-ReguItal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stands for the mean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entropy, and </a:t>
            </a:r>
            <a:r>
              <a:rPr lang="en-US" sz="1800" b="0" i="1" u="none" strike="noStrike" baseline="0" dirty="0">
                <a:latin typeface="NimbusRomNo9L-ReguItal"/>
              </a:rPr>
              <a:t>S</a:t>
            </a:r>
            <a:r>
              <a:rPr lang="en-US" sz="1800" b="0" i="0" u="none" strike="noStrike" baseline="0" dirty="0">
                <a:latin typeface="NimbusRomNo9L-ReguItal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represents the corresponding standard deviation, a possible suspect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pattern involves that the value of </a:t>
            </a:r>
            <a:r>
              <a:rPr lang="en-US" sz="1800" b="0" i="1" u="none" strike="noStrike" baseline="0" dirty="0">
                <a:latin typeface="NimbusRomNo9L-ReguItal"/>
              </a:rPr>
              <a:t>H(X)</a:t>
            </a:r>
            <a:r>
              <a:rPr lang="en-US" sz="1800" b="0" i="0" u="none" strike="noStrike" baseline="0" dirty="0">
                <a:latin typeface="NimbusRomNo9L-ReguItal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is outside the interval </a:t>
            </a:r>
            <a:r>
              <a:rPr lang="en-US" sz="1800" b="0" i="1" u="none" strike="noStrike" baseline="0" dirty="0">
                <a:latin typeface="NimbusRomNo9L-ReguItal"/>
              </a:rPr>
              <a:t>[(E-S),(E+S)]</a:t>
            </a:r>
            <a:r>
              <a:rPr lang="en-US" sz="1800" b="0" i="0" u="none" strike="noStrike" baseline="0" dirty="0">
                <a:latin typeface="NimbusRomNo9L-Regu"/>
              </a:rPr>
              <a:t>. Consequently</a:t>
            </a:r>
            <a:r>
              <a:rPr lang="ro-RO" sz="1800" b="0" i="0" u="none" strike="noStrike" baseline="0" dirty="0">
                <a:latin typeface="NimbusRomNo9L-Regu"/>
              </a:rPr>
              <a:t>, </a:t>
            </a:r>
            <a:r>
              <a:rPr lang="en-US" sz="1800" b="0" i="0" u="none" strike="noStrike" baseline="0" dirty="0">
                <a:latin typeface="NimbusRomNo9L-Regu"/>
              </a:rPr>
              <a:t>the suspect data packets are sent over to the proactive data analysis layer</a:t>
            </a:r>
            <a:r>
              <a:rPr lang="ro-RO" sz="1800" b="0" i="0" u="none" strike="noStrike" baseline="0" dirty="0">
                <a:latin typeface="NimbusRomNo9L-Regu"/>
              </a:rPr>
              <a:t> for supplementary analysis.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0383149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CB6B8-3B59-4212-A363-31A88E03E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The intrusion detection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B0E36-B729-47DD-B6C6-0D5304307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/>
            <a:r>
              <a:rPr lang="en-US" sz="1800" b="0" i="0" u="none" strike="noStrike" baseline="0" dirty="0">
                <a:latin typeface="NimbusRomNo9L-Regu"/>
              </a:rPr>
              <a:t>The feature selection component is designed in order to construct and update the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features set, which is specific to the detected malicious data patterns. This component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is capable to process large amounts of data in a real-time fashion, while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removing the data features that are irrelevant to the machine learning core of the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system’s proactive data analysis layer. Consequently, the data is partitioned into relevant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categories, so that malicious data traffic patterns are clearly separated from</a:t>
            </a:r>
            <a:r>
              <a:rPr lang="ro-RO" sz="1800" b="0" i="0" u="none" strike="noStrike" baseline="0" dirty="0">
                <a:latin typeface="NimbusRomNo9L-Regu"/>
              </a:rPr>
              <a:t> the benign traffic patterns.</a:t>
            </a:r>
          </a:p>
          <a:p>
            <a:pPr algn="l"/>
            <a:r>
              <a:rPr lang="en-US" sz="1800" b="0" i="0" u="none" strike="noStrike" baseline="0" dirty="0">
                <a:latin typeface="NimbusRomNo9L-Regu"/>
              </a:rPr>
              <a:t>The feature selection component is designed in order to construct and update the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features set, which is specific to the detected malicious data patterns. This component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is capable to process large amounts of data in a real-time fashion, while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removing the data features that are irrelevant to the machine learning core of the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system’s proactive data analysis layer. Consequently, the data is partitioned into relevant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categories, so that malicious data traffic patterns are clearly separated from</a:t>
            </a:r>
            <a:r>
              <a:rPr lang="ro-RO" sz="1800" b="0" i="0" u="none" strike="noStrike" baseline="0" dirty="0">
                <a:latin typeface="NimbusRomNo9L-Regu"/>
              </a:rPr>
              <a:t> the benign traffic patterns.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706870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2FA1A-5CE8-4807-87D1-DB27CCB67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Performance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9F77A-E5ED-462E-A300-418AB47D1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800" b="0" i="0" u="none" strike="noStrike" baseline="0" dirty="0">
                <a:latin typeface="NimbusRomNo9L-Regu"/>
              </a:rPr>
              <a:t>The performance analysis considers the data that was effectively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gathered during the real-time intrusion detection process on the provider’s 5G data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network. The dataset that was considered for the performance assessment contains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32,000,000 analyzed network connections. Each individual connection entity consists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of 39 features that are separated into three categories. Thus, the system considers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network connections-based features, content-based features, and data traffic</a:t>
            </a:r>
            <a:r>
              <a:rPr lang="ro-RO" sz="1800" b="0" i="0" u="none" strike="noStrike" baseline="0" dirty="0">
                <a:latin typeface="NimbusRomNo9L-Regu"/>
              </a:rPr>
              <a:t>-</a:t>
            </a:r>
            <a:r>
              <a:rPr lang="en-US" sz="1800" b="0" i="0" u="none" strike="noStrike" baseline="0" dirty="0">
                <a:latin typeface="NimbusRomNo9L-Regu"/>
              </a:rPr>
              <a:t>based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features. Furthermore, each data traffic entity is marked either as a normal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traffic entity, or as a suspicious traffic entity. The latter ones are grouped into four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distinct categories: remote to local, probe, user to root, and denial of service.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481905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64087-18A9-49C0-B465-2F738795D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Performance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9C172-197C-4420-BC60-FB73679C8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800" b="0" i="0" u="none" strike="noStrike" baseline="0" dirty="0">
                <a:latin typeface="NimbusRomNo9L-Regu"/>
              </a:rPr>
              <a:t>The performance assessment considers the following metrics: precision (P), reliability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(R), tradeoff (T), accuracy (A), and the false positives rate (FP). The precision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is defined as the percentage of valid malicious data traffic predictions relative to the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total number of predictions that the intrusion detection system makes. The reliability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is calculated as the total number of accurately determined intrusion attempts relative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to the total number of intrusions. Furthermore, the tradeoff represents a hybrid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performance metric between the precision and the reliability, which has the role to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provide a better accuracy of the data classification through the following formula:</a:t>
            </a:r>
            <a:r>
              <a:rPr lang="ro-RO" sz="1800" b="0" i="0" u="none" strike="noStrike" baseline="0" dirty="0">
                <a:latin typeface="NimbusRomNo9L-Regu"/>
              </a:rPr>
              <a:t> 				</a:t>
            </a:r>
            <a:r>
              <a:rPr lang="fr-FR" sz="1800" b="0" i="1" u="none" strike="noStrike" baseline="0" dirty="0">
                <a:latin typeface="NimbusRomNo9L-ReguItal"/>
              </a:rPr>
              <a:t>T </a:t>
            </a:r>
            <a:r>
              <a:rPr lang="fr-FR" sz="1800" b="0" i="1" u="none" strike="noStrike" baseline="0" dirty="0">
                <a:latin typeface="CMR10"/>
              </a:rPr>
              <a:t>= </a:t>
            </a:r>
            <a:r>
              <a:rPr lang="fr-FR" sz="1800" b="0" i="1" u="none" strike="noStrike" baseline="0" dirty="0">
                <a:latin typeface="NimbusRomNo9L-Regu"/>
              </a:rPr>
              <a:t>2</a:t>
            </a:r>
            <a:r>
              <a:rPr lang="ro-RO" i="1" dirty="0">
                <a:latin typeface="CMMI10"/>
              </a:rPr>
              <a:t>/</a:t>
            </a:r>
            <a:r>
              <a:rPr lang="fr-FR" sz="1800" b="0" i="1" u="none" strike="noStrike" baseline="0" dirty="0">
                <a:latin typeface="CMR10"/>
              </a:rPr>
              <a:t>((</a:t>
            </a:r>
            <a:r>
              <a:rPr lang="fr-FR" sz="1800" b="0" i="1" u="none" strike="noStrike" baseline="0" dirty="0">
                <a:latin typeface="NimbusRomNo9L-Regu"/>
              </a:rPr>
              <a:t>1</a:t>
            </a:r>
            <a:r>
              <a:rPr lang="ro-RO" i="1" dirty="0">
                <a:latin typeface="CMMI10"/>
              </a:rPr>
              <a:t>/</a:t>
            </a:r>
            <a:r>
              <a:rPr lang="fr-FR" sz="1800" b="0" i="1" u="none" strike="noStrike" baseline="0" dirty="0">
                <a:latin typeface="NimbusRomNo9L-ReguItal"/>
              </a:rPr>
              <a:t>P</a:t>
            </a:r>
            <a:r>
              <a:rPr lang="fr-FR" sz="1800" b="0" i="1" u="none" strike="noStrike" baseline="0" dirty="0">
                <a:latin typeface="CMR10"/>
              </a:rPr>
              <a:t>)+(</a:t>
            </a:r>
            <a:r>
              <a:rPr lang="fr-FR" sz="1800" b="0" i="1" u="none" strike="noStrike" baseline="0" dirty="0">
                <a:latin typeface="NimbusRomNo9L-Regu"/>
              </a:rPr>
              <a:t>1</a:t>
            </a:r>
            <a:r>
              <a:rPr lang="ro-RO" i="1" dirty="0">
                <a:latin typeface="CMMI10"/>
              </a:rPr>
              <a:t>/</a:t>
            </a:r>
            <a:r>
              <a:rPr lang="fr-FR" sz="1800" b="0" i="1" u="none" strike="noStrike" baseline="0" dirty="0">
                <a:latin typeface="NimbusRomNo9L-ReguItal"/>
              </a:rPr>
              <a:t>R</a:t>
            </a:r>
            <a:r>
              <a:rPr lang="fr-FR" sz="1800" b="0" i="1" u="none" strike="noStrike" baseline="0" dirty="0">
                <a:latin typeface="CMR10"/>
              </a:rPr>
              <a:t>))</a:t>
            </a:r>
            <a:endParaRPr lang="ro-RO" i="1" dirty="0"/>
          </a:p>
        </p:txBody>
      </p:sp>
    </p:spTree>
    <p:extLst>
      <p:ext uri="{BB962C8B-B14F-4D97-AF65-F5344CB8AC3E}">
        <p14:creationId xmlns:p14="http://schemas.microsoft.com/office/powerpoint/2010/main" val="41155947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BF098-5271-43C3-9949-08D4B672B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Performance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4B7EE-26C9-4831-911A-9FECEDAC5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800" b="0" i="0" u="none" strike="noStrike" baseline="0" dirty="0">
                <a:latin typeface="NimbusRomNo9L-Regu"/>
              </a:rPr>
              <a:t>The accuracy is a ratio that is determined by the sum of the number of legitimate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packets and malicious packets properly detected at the numerator, while the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denominator is the sum of the accurately detected legitimate and malicious packets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plus the incorrectly detected legitimate and malicious packets. Moreover, the false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positives rate is determined by the number of legitimate packets that are incorrectly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classified over the sum between properly classified legitimate packets and incorrectly</a:t>
            </a:r>
            <a:r>
              <a:rPr lang="ro-RO" sz="1800" b="0" i="0" u="none" strike="noStrike" baseline="0" dirty="0">
                <a:latin typeface="NimbusRomNo9L-Regu"/>
              </a:rPr>
              <a:t> classified legitimate packets.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7680629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8C492-5032-4320-8A57-B4B82639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Performance assessment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48AC1AE-0997-469E-A510-28AE323499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0438" y="3235327"/>
            <a:ext cx="7731125" cy="1908171"/>
          </a:xfrm>
        </p:spPr>
      </p:pic>
    </p:spTree>
    <p:extLst>
      <p:ext uri="{BB962C8B-B14F-4D97-AF65-F5344CB8AC3E}">
        <p14:creationId xmlns:p14="http://schemas.microsoft.com/office/powerpoint/2010/main" val="31988141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069F5-9F41-488F-8E6B-7A128AB96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CEF48-F145-4D6C-9942-B4368CEC3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/>
            <a:r>
              <a:rPr lang="ro-RO" sz="1800" b="0" i="0" u="none" strike="noStrike" baseline="0" dirty="0">
                <a:latin typeface="NimbusRomNo9L-Regu"/>
              </a:rPr>
              <a:t>The </a:t>
            </a:r>
            <a:r>
              <a:rPr lang="en-US" sz="1800" b="0" i="0" u="none" strike="noStrike" baseline="0" dirty="0">
                <a:latin typeface="NimbusRomNo9L-Regu"/>
              </a:rPr>
              <a:t>system scales well with the size of the analyzed data set. Furthermore, the system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is able to accurately determine the malicious traffic patterns, while reducing to the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minimum the incidence of the false positives. The practical </a:t>
            </a:r>
            <a:r>
              <a:rPr lang="en-US" sz="1800" b="0" i="0" u="none" strike="noStrike" baseline="0" dirty="0" err="1">
                <a:latin typeface="NimbusRomNo9L-Regu"/>
              </a:rPr>
              <a:t>behaviour</a:t>
            </a:r>
            <a:r>
              <a:rPr lang="en-US" sz="1800" b="0" i="0" u="none" strike="noStrike" baseline="0" dirty="0">
                <a:latin typeface="NimbusRomNo9L-Regu"/>
              </a:rPr>
              <a:t> of the system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is especially important in the case of commercial 5G data networks, which transport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and process a large number of data transfer sessions that have to be analyzed in a</a:t>
            </a:r>
            <a:r>
              <a:rPr lang="ro-RO" sz="1800" b="0" i="0" u="none" strike="noStrike" baseline="0" dirty="0">
                <a:latin typeface="NimbusRomNo9L-Regu"/>
              </a:rPr>
              <a:t> proactive manner.</a:t>
            </a:r>
          </a:p>
          <a:p>
            <a:pPr algn="l"/>
            <a:r>
              <a:rPr lang="en-US" sz="1800" b="0" i="0" u="none" strike="noStrike" baseline="0" dirty="0">
                <a:latin typeface="NimbusRomNo9L-Regu"/>
              </a:rPr>
              <a:t>The 5G data networks already support relevant real-world applications, and they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have the potential to become the backbone of the future always connected human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society. Consequently, there are rather difficult design, implementation and deployment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problems, which concern all aspects of the 5G networks. Among them, the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timely detection of any illegitimate access attempt is essential, especially in the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context of a commercial data network. Therefore, this paper presents the state-of</a:t>
            </a:r>
            <a:r>
              <a:rPr lang="ro-RO" sz="1800" b="0" i="0" u="none" strike="noStrike" baseline="0" dirty="0">
                <a:latin typeface="NimbusRomNo9L-Regu"/>
              </a:rPr>
              <a:t>-</a:t>
            </a:r>
            <a:r>
              <a:rPr lang="en-US" sz="1800" b="0" i="0" u="none" strike="noStrike" baseline="0" dirty="0">
                <a:latin typeface="NimbusRomNo9L-Regu"/>
              </a:rPr>
              <a:t>the-art concerning the research that has been made on this very important topic.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Furthermore, a real-time intrusion detection system, which is based on the utilization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of machine learning techniques, is described.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12292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33CE7-4975-4A63-8508-5C18613D4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Abstract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65EDA02-5DB4-4287-8747-C1CE9EC2CA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94485" y="2301995"/>
            <a:ext cx="7403029" cy="4461114"/>
          </a:xfrm>
        </p:spPr>
      </p:pic>
    </p:spTree>
    <p:extLst>
      <p:ext uri="{BB962C8B-B14F-4D97-AF65-F5344CB8AC3E}">
        <p14:creationId xmlns:p14="http://schemas.microsoft.com/office/powerpoint/2010/main" val="3566882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CFE2F-961A-4667-8186-3CA0A67D5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84369-371D-44A6-86C0-6A2D2DE43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800" b="0" i="0" u="none" strike="noStrike" baseline="0" dirty="0">
                <a:latin typeface="NimbusRomNo9L-Regu"/>
              </a:rPr>
              <a:t>The performance of the system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has been tested using real-world data, which has been obtained through the real-time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monitoring of the 5G data traffic on the network of a significant Romanian telecommunications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services provider. This assessment demonstrates that it is possible to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design a software system that blocks most of the illegitimate traffic, which occurs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on a high-traffic 5G data network, in a real-time fashion. Moreover, the various existing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contributions, which are relevant to the approached topic, are presented in a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constructive analytical manner, while the problems that have to be addressed are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analyzed, and possible solutions are suggested for their resolution.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068772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3B11-7682-4AE9-BFD5-88A77C41A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7B765-B71E-4828-A5C1-874CE3B79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Technical Requirements</a:t>
            </a:r>
          </a:p>
          <a:p>
            <a:r>
              <a:rPr lang="ro-RO" dirty="0"/>
              <a:t>Relevant Technologies</a:t>
            </a:r>
          </a:p>
          <a:p>
            <a:r>
              <a:rPr lang="ro-RO" dirty="0"/>
              <a:t>Presentation of the Intrusion Detection System</a:t>
            </a:r>
          </a:p>
          <a:p>
            <a:r>
              <a:rPr lang="ro-RO"/>
              <a:t>Performance </a:t>
            </a:r>
            <a:r>
              <a:rPr lang="ro-RO" dirty="0"/>
              <a:t>Assessment</a:t>
            </a:r>
          </a:p>
        </p:txBody>
      </p:sp>
    </p:spTree>
    <p:extLst>
      <p:ext uri="{BB962C8B-B14F-4D97-AF65-F5344CB8AC3E}">
        <p14:creationId xmlns:p14="http://schemas.microsoft.com/office/powerpoint/2010/main" val="3631316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40DA7-4FD6-4AEA-9C99-136BF8EBB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Technical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D14C9-D05F-43C0-A62D-272A0848F3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800" b="0" i="0" u="none" strike="noStrike" baseline="0" dirty="0">
                <a:latin typeface="NimbusRomNo9L-Regu"/>
              </a:rPr>
              <a:t>High throughput data channels – the deployment of the smart applications requires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data links that offer transfer speeds of, at least, 25 Mbps, which are intended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to support the high definition data containers, the virtual reality (VR) or</a:t>
            </a:r>
            <a:r>
              <a:rPr lang="ro-RO" sz="1800" b="0" i="0" u="none" strike="noStrike" baseline="0" dirty="0">
                <a:latin typeface="NimbusRomNo9L-Regu"/>
              </a:rPr>
              <a:t> augmented reality (AR) applications</a:t>
            </a:r>
          </a:p>
          <a:p>
            <a:pPr algn="l"/>
            <a:r>
              <a:rPr lang="en-US" sz="1800" b="0" i="0" u="none" strike="noStrike" baseline="0" dirty="0">
                <a:latin typeface="NimbusRomNo9L-Regu"/>
              </a:rPr>
              <a:t>Networks that are scalable and structurally flexible – this is determined by the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consideration of the mechanism of network functions virtualization (NFV) in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order to build the required fronthaul data networks</a:t>
            </a:r>
            <a:endParaRPr lang="ro-RO" sz="1800" b="0" i="0" u="none" strike="noStrike" baseline="0" dirty="0">
              <a:latin typeface="NimbusRomNo9L-Regu"/>
            </a:endParaRPr>
          </a:p>
          <a:p>
            <a:pPr algn="l"/>
            <a:r>
              <a:rPr lang="en-US" sz="1800" b="0" i="0" u="none" strike="noStrike" baseline="0" dirty="0">
                <a:latin typeface="NimbusRomNo9L-Regu"/>
              </a:rPr>
              <a:t>Very low latency – the 5G IoT networks are intended to support smart applications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that should send and receive real-time data, which require communication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channels with latencies that are no greater than 5 milliseconds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252243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AC7DE-4581-41E4-941B-56ACFD762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Technical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323B4-E6E0-4778-80C2-0F5F88AAE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NimbusRomNo9L-Regu"/>
              </a:rPr>
              <a:t>Reliability and resilience – the existence of sensibly more small network cells in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a 5G data network involves that the handover should be conducted in an efficient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way, while the network coverage is kept at the optimal levels</a:t>
            </a:r>
            <a:endParaRPr lang="ro-RO" sz="1800" b="0" i="0" u="none" strike="noStrike" baseline="0" dirty="0">
              <a:latin typeface="NimbusRomNo9L-Regu"/>
            </a:endParaRPr>
          </a:p>
          <a:p>
            <a:pPr algn="l"/>
            <a:r>
              <a:rPr lang="en-US" sz="1800" b="0" i="0" u="none" strike="noStrike" baseline="0" dirty="0">
                <a:latin typeface="NimbusRomNo9L-Regu"/>
              </a:rPr>
              <a:t>Data privacy and security – the deployment of applications that process highly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 err="1">
                <a:latin typeface="NimbusRomNo9L-Regu"/>
              </a:rPr>
              <a:t>senstive</a:t>
            </a:r>
            <a:r>
              <a:rPr lang="en-US" sz="1800" b="0" i="0" u="none" strike="noStrike" baseline="0" dirty="0">
                <a:latin typeface="NimbusRomNo9L-Regu"/>
              </a:rPr>
              <a:t> data, such as personal health data, implies that the proper mechanisms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should be designed and implemented in order to prevent any illegitimate access</a:t>
            </a:r>
            <a:r>
              <a:rPr lang="ro-RO" sz="1800" b="0" i="0" u="none" strike="noStrike" baseline="0" dirty="0">
                <a:latin typeface="NimbusRomNo9L-Regu"/>
              </a:rPr>
              <a:t> attempt</a:t>
            </a:r>
          </a:p>
          <a:p>
            <a:pPr algn="l"/>
            <a:r>
              <a:rPr lang="en-US" sz="1800" b="0" i="0" u="none" strike="noStrike" baseline="0" dirty="0">
                <a:latin typeface="NimbusRomNo9L-Regu"/>
              </a:rPr>
              <a:t>Long battery lifetime – the mobility is a central concept in the realm of 5G data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networks, and consequently the energy efficiency should be considered</a:t>
            </a:r>
            <a:endParaRPr lang="ro-RO" sz="1800" b="0" i="0" u="none" strike="noStrike" baseline="0" dirty="0">
              <a:latin typeface="NimbusRomNo9L-Regu"/>
            </a:endParaRPr>
          </a:p>
          <a:p>
            <a:pPr algn="l"/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78222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60FAB-DE0E-4335-B9D5-E0271310B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Technical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F78F4-085A-4A65-AEFA-0DD1C8AEF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NimbusRomNo9L-Regu"/>
              </a:rPr>
              <a:t>Connection density – the 5G data networks are expected to offer concurrent reliable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access for a large number of devices, which implies that proper design and</a:t>
            </a:r>
            <a:r>
              <a:rPr lang="ro-RO" sz="1800" b="0" i="0" u="none" strike="noStrike" baseline="0" dirty="0">
                <a:latin typeface="NimbusRomNo9L-Regu"/>
              </a:rPr>
              <a:t> implementation decisions are made</a:t>
            </a:r>
          </a:p>
          <a:p>
            <a:pPr algn="l"/>
            <a:r>
              <a:rPr lang="en-US" sz="1800" b="0" i="0" u="none" strike="noStrike" baseline="0" dirty="0">
                <a:latin typeface="NimbusRomNo9L-Regu"/>
              </a:rPr>
              <a:t>Mobility – this technical requirement complements the necessity to offer proper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conditions for the deployment of many devices, which require reliable mobile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ro-RO" dirty="0">
                <a:latin typeface="NimbusRomNo9L-Regu"/>
              </a:rPr>
              <a:t>i</a:t>
            </a:r>
            <a:r>
              <a:rPr lang="ro-RO" sz="1800" b="0" i="0" u="none" strike="noStrike" baseline="0" dirty="0">
                <a:latin typeface="NimbusRomNo9L-Regu"/>
              </a:rPr>
              <a:t>ntercommunication data links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625676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3C9E2-53F9-4B81-AC8B-223F8EC9F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Relevant TEchnologies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06F3A85-46C5-4B39-BA0B-87F081E925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92361" y="2664304"/>
            <a:ext cx="7407278" cy="3805507"/>
          </a:xfrm>
        </p:spPr>
      </p:pic>
    </p:spTree>
    <p:extLst>
      <p:ext uri="{BB962C8B-B14F-4D97-AF65-F5344CB8AC3E}">
        <p14:creationId xmlns:p14="http://schemas.microsoft.com/office/powerpoint/2010/main" val="2098945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19055-2DB3-4AC5-94B3-D78B4ED1C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The intrusion detection system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5C52547-EC7C-4A94-8775-C97833ABFF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7437" y="2448645"/>
            <a:ext cx="7617125" cy="4317692"/>
          </a:xfrm>
        </p:spPr>
      </p:pic>
    </p:spTree>
    <p:extLst>
      <p:ext uri="{BB962C8B-B14F-4D97-AF65-F5344CB8AC3E}">
        <p14:creationId xmlns:p14="http://schemas.microsoft.com/office/powerpoint/2010/main" val="2064191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9EBC0-FB92-42B7-A375-B72150539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The intrusion detection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9A925-948A-4B53-A03B-84F288F1E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800" b="0" i="0" u="none" strike="noStrike" baseline="0" dirty="0">
                <a:latin typeface="NimbusRomNo9L-Regu"/>
              </a:rPr>
              <a:t>The architecture of the system consists of three layers: the </a:t>
            </a:r>
            <a:r>
              <a:rPr lang="en-US" sz="1800" b="1" i="0" u="none" strike="noStrike" baseline="0" dirty="0">
                <a:latin typeface="NimbusRomNo9L-Regu"/>
              </a:rPr>
              <a:t>data traffic</a:t>
            </a:r>
            <a:r>
              <a:rPr lang="ro-RO" sz="1800" b="1" i="0" u="none" strike="noStrike" baseline="0" dirty="0">
                <a:latin typeface="NimbusRomNo9L-Regu"/>
              </a:rPr>
              <a:t> </a:t>
            </a:r>
            <a:r>
              <a:rPr lang="en-US" sz="1800" b="1" i="0" u="none" strike="noStrike" baseline="0" dirty="0">
                <a:latin typeface="NimbusRomNo9L-Regu"/>
              </a:rPr>
              <a:t>forwarding</a:t>
            </a:r>
            <a:r>
              <a:rPr lang="en-US" sz="1800" b="0" i="0" u="none" strike="noStrike" baseline="0" dirty="0">
                <a:latin typeface="NimbusRomNo9L-Regu"/>
              </a:rPr>
              <a:t> layer, the </a:t>
            </a:r>
            <a:r>
              <a:rPr lang="en-US" sz="1800" b="1" i="0" u="none" strike="noStrike" baseline="0" dirty="0">
                <a:latin typeface="NimbusRomNo9L-Regu"/>
              </a:rPr>
              <a:t>data management and control</a:t>
            </a:r>
            <a:r>
              <a:rPr lang="en-US" sz="1800" b="0" i="0" u="none" strike="noStrike" baseline="0" dirty="0">
                <a:latin typeface="NimbusRomNo9L-Regu"/>
              </a:rPr>
              <a:t> layer, and the </a:t>
            </a:r>
            <a:r>
              <a:rPr lang="en-US" sz="1800" b="1" i="0" u="none" strike="noStrike" baseline="0" dirty="0">
                <a:latin typeface="NimbusRomNo9L-Regu"/>
              </a:rPr>
              <a:t>machine learning</a:t>
            </a:r>
            <a:r>
              <a:rPr lang="ro-RO" sz="1800" b="1" i="0" u="none" strike="noStrike" baseline="0" dirty="0">
                <a:latin typeface="NimbusRomNo9L-Regu"/>
              </a:rPr>
              <a:t>-</a:t>
            </a:r>
            <a:r>
              <a:rPr lang="en-US" sz="1800" b="1" i="0" u="none" strike="noStrike" baseline="0" dirty="0">
                <a:latin typeface="NimbusRomNo9L-Regu"/>
              </a:rPr>
              <a:t>based</a:t>
            </a:r>
            <a:r>
              <a:rPr lang="ro-RO" b="1" dirty="0">
                <a:latin typeface="NimbusRomNo9L-Regu"/>
              </a:rPr>
              <a:t> </a:t>
            </a:r>
            <a:r>
              <a:rPr lang="en-US" sz="1800" b="1" i="0" u="none" strike="noStrike" baseline="0" dirty="0">
                <a:latin typeface="NimbusRomNo9L-Regu"/>
              </a:rPr>
              <a:t>data analysis</a:t>
            </a:r>
            <a:r>
              <a:rPr lang="en-US" sz="1800" b="0" i="0" u="none" strike="noStrike" baseline="0" dirty="0">
                <a:latin typeface="NimbusRomNo9L-Regu"/>
              </a:rPr>
              <a:t> layer. The data forwarding layer is responsible for the data traffic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monitoring and capturing. It can collect and send the suspect data streams to the control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layer, and it also blocks the malicious data traffic according to the instructions of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the controller. The data management and control layer identifies the suspicious data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patterns, and detects anomalies using the analyzed intercepted data. It also takes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proper protection measures according to the decisions made by the data analysis</a:t>
            </a:r>
            <a:r>
              <a:rPr lang="ro-RO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layer, and it consequently instructs the data forwarding layer.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08254845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264</TotalTime>
  <Words>1740</Words>
  <Application>Microsoft Office PowerPoint</Application>
  <PresentationFormat>Ecran lat</PresentationFormat>
  <Paragraphs>49</Paragraphs>
  <Slides>20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7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20</vt:i4>
      </vt:variant>
    </vt:vector>
  </HeadingPairs>
  <TitlesOfParts>
    <vt:vector size="28" baseType="lpstr">
      <vt:lpstr>Arial</vt:lpstr>
      <vt:lpstr>CMMI10</vt:lpstr>
      <vt:lpstr>CMR10</vt:lpstr>
      <vt:lpstr>Gill Sans MT</vt:lpstr>
      <vt:lpstr>NimbusRomNo9L-Medi</vt:lpstr>
      <vt:lpstr>NimbusRomNo9L-Regu</vt:lpstr>
      <vt:lpstr>NimbusRomNo9L-ReguItal</vt:lpstr>
      <vt:lpstr>Parcel</vt:lpstr>
      <vt:lpstr>A Real-Time Intrusion Detection System for Software Defined 5G Networks</vt:lpstr>
      <vt:lpstr>Abstract</vt:lpstr>
      <vt:lpstr>Agenda</vt:lpstr>
      <vt:lpstr>Technical Requirements</vt:lpstr>
      <vt:lpstr>Technical Requirements</vt:lpstr>
      <vt:lpstr>Technical Requirements</vt:lpstr>
      <vt:lpstr>Relevant TEchnologies</vt:lpstr>
      <vt:lpstr>The intrusion detection system</vt:lpstr>
      <vt:lpstr>The intrusion detection system</vt:lpstr>
      <vt:lpstr>The intrusion detection system</vt:lpstr>
      <vt:lpstr>The intrusion detection system</vt:lpstr>
      <vt:lpstr>The intrusion detection system</vt:lpstr>
      <vt:lpstr>The intrusion detection system</vt:lpstr>
      <vt:lpstr>The intrusion detection system</vt:lpstr>
      <vt:lpstr>Performance assessment</vt:lpstr>
      <vt:lpstr>Performance assessment</vt:lpstr>
      <vt:lpstr>Performance assessment</vt:lpstr>
      <vt:lpstr>Performance assessment</vt:lpstr>
      <vt:lpstr>conclusions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Razvan Bocu</dc:creator>
  <cp:lastModifiedBy>Razvan Bocu</cp:lastModifiedBy>
  <cp:revision>34</cp:revision>
  <dcterms:created xsi:type="dcterms:W3CDTF">2021-05-04T14:47:43Z</dcterms:created>
  <dcterms:modified xsi:type="dcterms:W3CDTF">2023-10-06T20:30:49Z</dcterms:modified>
</cp:coreProperties>
</file>